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57" r:id="rId2"/>
    <p:sldId id="846" r:id="rId3"/>
    <p:sldId id="695" r:id="rId4"/>
    <p:sldId id="883" r:id="rId5"/>
    <p:sldId id="906" r:id="rId6"/>
    <p:sldId id="907" r:id="rId7"/>
    <p:sldId id="908" r:id="rId8"/>
    <p:sldId id="909" r:id="rId9"/>
    <p:sldId id="910" r:id="rId10"/>
    <p:sldId id="748" r:id="rId11"/>
    <p:sldId id="842" r:id="rId12"/>
    <p:sldId id="844" r:id="rId13"/>
    <p:sldId id="911" r:id="rId14"/>
    <p:sldId id="912" r:id="rId15"/>
    <p:sldId id="913" r:id="rId16"/>
    <p:sldId id="885" r:id="rId17"/>
    <p:sldId id="914" r:id="rId18"/>
    <p:sldId id="886" r:id="rId19"/>
    <p:sldId id="915" r:id="rId20"/>
    <p:sldId id="916" r:id="rId21"/>
    <p:sldId id="917" r:id="rId22"/>
    <p:sldId id="887" r:id="rId23"/>
    <p:sldId id="918" r:id="rId24"/>
    <p:sldId id="792" r:id="rId25"/>
    <p:sldId id="532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49" r:id="rId44"/>
    <p:sldId id="952" r:id="rId45"/>
    <p:sldId id="954" r:id="rId46"/>
    <p:sldId id="955" r:id="rId47"/>
    <p:sldId id="956" r:id="rId48"/>
    <p:sldId id="958" r:id="rId49"/>
    <p:sldId id="957" r:id="rId50"/>
    <p:sldId id="959" r:id="rId51"/>
    <p:sldId id="960" r:id="rId52"/>
    <p:sldId id="948" r:id="rId53"/>
    <p:sldId id="961" r:id="rId54"/>
    <p:sldId id="962" r:id="rId55"/>
    <p:sldId id="963" r:id="rId56"/>
    <p:sldId id="964" r:id="rId57"/>
    <p:sldId id="974" r:id="rId58"/>
    <p:sldId id="966" r:id="rId59"/>
    <p:sldId id="967" r:id="rId60"/>
    <p:sldId id="968" r:id="rId61"/>
    <p:sldId id="975" r:id="rId62"/>
    <p:sldId id="977" r:id="rId63"/>
    <p:sldId id="978" r:id="rId64"/>
    <p:sldId id="973" r:id="rId65"/>
    <p:sldId id="979" r:id="rId66"/>
    <p:sldId id="980" r:id="rId67"/>
    <p:sldId id="981" r:id="rId68"/>
    <p:sldId id="982" r:id="rId69"/>
    <p:sldId id="983" r:id="rId70"/>
    <p:sldId id="984" r:id="rId71"/>
    <p:sldId id="985" r:id="rId72"/>
    <p:sldId id="986" r:id="rId73"/>
    <p:sldId id="987" r:id="rId74"/>
    <p:sldId id="988" r:id="rId75"/>
    <p:sldId id="989" r:id="rId76"/>
    <p:sldId id="990" r:id="rId77"/>
    <p:sldId id="991" r:id="rId78"/>
    <p:sldId id="992" r:id="rId79"/>
    <p:sldId id="993" r:id="rId80"/>
    <p:sldId id="994" r:id="rId81"/>
    <p:sldId id="1001" r:id="rId82"/>
    <p:sldId id="1002" r:id="rId83"/>
    <p:sldId id="1003" r:id="rId84"/>
    <p:sldId id="1004" r:id="rId85"/>
    <p:sldId id="996" r:id="rId86"/>
    <p:sldId id="997" r:id="rId87"/>
    <p:sldId id="1000" r:id="rId88"/>
    <p:sldId id="1005" r:id="rId89"/>
    <p:sldId id="1006" r:id="rId90"/>
    <p:sldId id="1017" r:id="rId91"/>
    <p:sldId id="1007" r:id="rId92"/>
    <p:sldId id="1008" r:id="rId93"/>
    <p:sldId id="1009" r:id="rId94"/>
    <p:sldId id="1018" r:id="rId95"/>
    <p:sldId id="1019" r:id="rId96"/>
    <p:sldId id="1020" r:id="rId97"/>
    <p:sldId id="1021" r:id="rId98"/>
    <p:sldId id="1016" r:id="rId99"/>
    <p:sldId id="1022" r:id="rId100"/>
    <p:sldId id="1023" r:id="rId101"/>
    <p:sldId id="1024" r:id="rId102"/>
    <p:sldId id="1025" r:id="rId10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62C"/>
    <a:srgbClr val="C96B69"/>
    <a:srgbClr val="006B95"/>
    <a:srgbClr val="DEA900"/>
    <a:srgbClr val="FFE5FF"/>
    <a:srgbClr val="CCFF66"/>
    <a:srgbClr val="157FA1"/>
    <a:srgbClr val="CCECFF"/>
    <a:srgbClr val="A5C5D0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64" y="192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" d="100"/>
        <a:sy n="131" d="100"/>
      </p:scale>
      <p:origin x="0" y="-9621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8/10/relationships/authors" Target="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276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5875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4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5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5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5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47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92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4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58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7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3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Introduction to Unit Testing with Jasmine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0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7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8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2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01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1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1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4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24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01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76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23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61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7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9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7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8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97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0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3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16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95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715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611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3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053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70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84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32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23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77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58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11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95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243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90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110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137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86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148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476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96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150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480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92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75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49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89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3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74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80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47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162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95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46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436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94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22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0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218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536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050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727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018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726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304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906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8889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959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6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9A8F6C-2249-3A5D-E5F1-49F5CEFC40CC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BD9CB4-BD1D-F87A-B0D1-D7DF9C8C512A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61CD54-2DD2-34D4-3081-B8D789CC02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8B542-5731-B7E1-25CC-878D1069C8AD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3BDCD-A030-DFA3-43B3-40A2976FEA9D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1750C4-06BE-44A1-F2D2-CCBE4E294784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8EAE46-A052-BFC4-0A45-7F0417B9A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E0543B-C5B1-2174-9D0C-7F2AA9EAF908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7AF08E-D73B-5FE9-349F-F3223CBFFC80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32A8D3-7F10-DEC3-E65C-86480C89BECC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53C36A-7719-76B2-BCC9-9EBDEFFF00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0A4E4B-E4B8-3545-3162-6134761131BC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zymejs.github.io/enzyme/docs/api/shallow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zymejs.github.io/enzyme/docs/api/mount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erio.js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zymejs.github.io/enzyme/docs/api/mount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3697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10: Going Further with Testing React Applications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lnSpcReduction="10000"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10.1	Sample React application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10.2	Introduction to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10.3	Shallow rendering in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10.4	Full DOM rendering in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10.5	Static rendering in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10.6	Simulating events in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10.7	Testing React state in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10.8	Testing React effect hooks in Enzyme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10.9	Using React Testing Library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10.2	 </a:t>
            </a:r>
            <a:r>
              <a:rPr lang="en-GB" sz="2400" dirty="0">
                <a:latin typeface="+mj-lt"/>
              </a:rPr>
              <a:t>Introduction to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We've seen how to test React applications by using Enzyme</a:t>
            </a:r>
          </a:p>
          <a:p>
            <a:pPr lvl="1"/>
            <a:r>
              <a:rPr lang="en-GB" dirty="0"/>
              <a:t>Can access component implementation details</a:t>
            </a:r>
          </a:p>
          <a:p>
            <a:pPr lvl="1"/>
            <a:endParaRPr lang="en-GB" dirty="0"/>
          </a:p>
          <a:p>
            <a:r>
              <a:rPr lang="en-GB" dirty="0"/>
              <a:t>Now we'll see how to use React Testing Library,</a:t>
            </a:r>
            <a:br>
              <a:rPr lang="en-GB" dirty="0"/>
            </a:br>
            <a:r>
              <a:rPr lang="en-GB" dirty="0"/>
              <a:t>which is based on Testing Library</a:t>
            </a:r>
          </a:p>
          <a:p>
            <a:pPr lvl="1"/>
            <a:r>
              <a:rPr lang="en-GB" dirty="0"/>
              <a:t>Cannot access component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116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the example application: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ReactTestingLibrary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Take a look at the following files: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Now take a look at the test file: 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72D85-C183-4079-851D-BBF1C2991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16132"/>
            <a:ext cx="4492446" cy="26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9254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Enzyme is a popular React testing library from Airbnb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Integrates very smoothly with Jest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Enzyme helps you to unit-test components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can test component implementation details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E.g., properties, state, effect hooks, etc.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Let's see how to get started with Enzyme…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Enzyme_Intro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</p:txBody>
      </p:sp>
    </p:spTree>
    <p:extLst>
      <p:ext uri="{BB962C8B-B14F-4D97-AF65-F5344CB8AC3E}">
        <p14:creationId xmlns:p14="http://schemas.microsoft.com/office/powerpoint/2010/main" val="24293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support Enzyme, specify the following dependencies: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AF2A9AC-DCCC-4223-9BA2-D2381597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22"/>
            <a:ext cx="4531155" cy="101630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"enzyme": "^3.11.0",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"@types/enzyme": "^3.10.11",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wojtekmaj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/enzyme-adapter-react-17": "^0.6.6",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88409-0B6A-411D-84B1-CE04A00E0B9A}"/>
              </a:ext>
            </a:extLst>
          </p:cNvPr>
          <p:cNvSpPr txBox="1"/>
          <p:nvPr/>
        </p:nvSpPr>
        <p:spPr>
          <a:xfrm>
            <a:off x="5057337" y="2040289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support Enzyme, specify the following dependencies: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enzyme</a:t>
            </a:r>
          </a:p>
          <a:p>
            <a:pPr lvl="1"/>
            <a:r>
              <a:rPr lang="en-GB" dirty="0"/>
              <a:t>The core library for Enzyme</a:t>
            </a:r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746F3A9-54B1-4178-AB76-CF5D4944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22"/>
            <a:ext cx="4531155" cy="101630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"enzyme": "^3.11.0",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"@types/enzyme": "^3.10.11",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wojtekmaj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/enzyme-adapter-react-17": "^0.6.6",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07FC1-B74A-4E5E-8A61-50A25855ABEF}"/>
              </a:ext>
            </a:extLst>
          </p:cNvPr>
          <p:cNvSpPr txBox="1"/>
          <p:nvPr/>
        </p:nvSpPr>
        <p:spPr>
          <a:xfrm>
            <a:off x="5057337" y="2040289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2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support Enzyme, specify the following dependencies: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@types/enzyme</a:t>
            </a:r>
          </a:p>
          <a:p>
            <a:pPr lvl="1"/>
            <a:r>
              <a:rPr lang="en-GB" dirty="0"/>
              <a:t>Defines Enzyme type info </a:t>
            </a:r>
          </a:p>
          <a:p>
            <a:pPr lvl="1"/>
            <a:r>
              <a:rPr lang="en-GB" dirty="0"/>
              <a:t>Required if you're using TypeScript</a:t>
            </a:r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68443E3-BD01-437B-A3DB-532F7530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22"/>
            <a:ext cx="4531155" cy="101630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"enzyme": "^3.11.0",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"@types/enzyme": "^3.10.11",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wojtekmaj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/enzyme-adapter-react-17": "^0.6.6",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1D53D-410D-4BD7-9ABE-C152C49753AF}"/>
              </a:ext>
            </a:extLst>
          </p:cNvPr>
          <p:cNvSpPr txBox="1"/>
          <p:nvPr/>
        </p:nvSpPr>
        <p:spPr>
          <a:xfrm>
            <a:off x="5057337" y="2040289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3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support Enzyme, specify the following dependencies: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@wojtekmaj/enzyme-adapter-react-17</a:t>
            </a:r>
          </a:p>
          <a:p>
            <a:pPr lvl="1"/>
            <a:r>
              <a:rPr lang="en-GB" dirty="0"/>
              <a:t>Unofficial adapter for React 17, </a:t>
            </a:r>
            <a:br>
              <a:rPr lang="en-GB" dirty="0"/>
            </a:br>
            <a:r>
              <a:rPr lang="en-GB" dirty="0"/>
              <a:t>correct at time of writing</a:t>
            </a:r>
          </a:p>
          <a:p>
            <a:pPr lvl="1"/>
            <a:endParaRPr lang="en-GB" sz="1000" dirty="0"/>
          </a:p>
          <a:p>
            <a:r>
              <a:rPr lang="en-GB" dirty="0"/>
              <a:t>For all available adapters:</a:t>
            </a:r>
          </a:p>
          <a:p>
            <a:pPr lvl="1"/>
            <a:r>
              <a:rPr lang="en-GB" dirty="0"/>
              <a:t>Go to </a:t>
            </a:r>
            <a:r>
              <a:rPr lang="en-GB" dirty="0">
                <a:hlinkClick r:id="rId3"/>
              </a:rPr>
              <a:t>https://www.npmjs.com/</a:t>
            </a:r>
            <a:endParaRPr lang="en-GB" dirty="0"/>
          </a:p>
          <a:p>
            <a:pPr lvl="1"/>
            <a:r>
              <a:rPr lang="en-GB" dirty="0"/>
              <a:t>Search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enzyme-adapter-react</a:t>
            </a:r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E5DC1BB-9801-4C8E-992F-5A5076BF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6922"/>
            <a:ext cx="4531155" cy="101630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"enzyme": "^3.11.0",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"@types/enzyme": "^3.10.11",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wojtekmaj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/enzyme-adapter-react-17": "^0.6.6",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34D38-7DE2-4528-AFAE-80C6333E22F5}"/>
              </a:ext>
            </a:extLst>
          </p:cNvPr>
          <p:cNvSpPr txBox="1"/>
          <p:nvPr/>
        </p:nvSpPr>
        <p:spPr>
          <a:xfrm>
            <a:off x="5057337" y="2040289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What is the Enzyme Adapter?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Enzyme Adapter is a layer between Enzyme and React </a:t>
            </a:r>
          </a:p>
          <a:p>
            <a:pPr lvl="1"/>
            <a:r>
              <a:rPr lang="en-GB" dirty="0"/>
              <a:t>There's a different Enzyme Adapter for each version of React</a:t>
            </a:r>
          </a:p>
          <a:p>
            <a:pPr lvl="1"/>
            <a:r>
              <a:rPr lang="en-GB" dirty="0"/>
              <a:t>This enables Enzyme to be independent of your React version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33A419-6EA8-4848-AD83-AFC297A27ED7}"/>
              </a:ext>
            </a:extLst>
          </p:cNvPr>
          <p:cNvSpPr/>
          <p:nvPr/>
        </p:nvSpPr>
        <p:spPr>
          <a:xfrm>
            <a:off x="1580192" y="1998326"/>
            <a:ext cx="4579170" cy="546242"/>
          </a:xfrm>
          <a:prstGeom prst="rect">
            <a:avLst/>
          </a:prstGeom>
          <a:solidFill>
            <a:srgbClr val="006B9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Enzyme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5F6D-0035-412A-B6E6-6EB8C95AD031}"/>
              </a:ext>
            </a:extLst>
          </p:cNvPr>
          <p:cNvSpPr/>
          <p:nvPr/>
        </p:nvSpPr>
        <p:spPr>
          <a:xfrm>
            <a:off x="1580193" y="2799707"/>
            <a:ext cx="1023990" cy="1291119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Enzyme</a:t>
            </a:r>
          </a:p>
          <a:p>
            <a:pPr algn="ctr"/>
            <a:r>
              <a:rPr lang="en-GB" sz="1600" dirty="0"/>
              <a:t>Adapter </a:t>
            </a:r>
          </a:p>
          <a:p>
            <a:pPr algn="ctr"/>
            <a:r>
              <a:rPr lang="en-GB" sz="1600" dirty="0"/>
              <a:t>for </a:t>
            </a:r>
          </a:p>
          <a:p>
            <a:pPr algn="ctr"/>
            <a:r>
              <a:rPr lang="en-GB" sz="1600" dirty="0"/>
              <a:t>React 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5F56C-3B57-4CA9-880C-6882967BAB3A}"/>
              </a:ext>
            </a:extLst>
          </p:cNvPr>
          <p:cNvSpPr/>
          <p:nvPr/>
        </p:nvSpPr>
        <p:spPr>
          <a:xfrm>
            <a:off x="2762044" y="2799707"/>
            <a:ext cx="1023990" cy="1291119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Enzyme</a:t>
            </a:r>
          </a:p>
          <a:p>
            <a:pPr algn="ctr"/>
            <a:r>
              <a:rPr lang="en-GB" sz="1600" dirty="0"/>
              <a:t>Adapter </a:t>
            </a:r>
          </a:p>
          <a:p>
            <a:pPr algn="ctr"/>
            <a:r>
              <a:rPr lang="en-GB" sz="1600" dirty="0"/>
              <a:t>for </a:t>
            </a:r>
          </a:p>
          <a:p>
            <a:pPr algn="ctr"/>
            <a:r>
              <a:rPr lang="en-GB" sz="1600" dirty="0"/>
              <a:t>React 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CD0A8-3EC7-47B2-8EBA-3B9A57FD4B92}"/>
              </a:ext>
            </a:extLst>
          </p:cNvPr>
          <p:cNvSpPr/>
          <p:nvPr/>
        </p:nvSpPr>
        <p:spPr>
          <a:xfrm>
            <a:off x="3938437" y="2799707"/>
            <a:ext cx="1023990" cy="1291119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Enzyme</a:t>
            </a:r>
          </a:p>
          <a:p>
            <a:pPr algn="ctr"/>
            <a:r>
              <a:rPr lang="en-GB" sz="1600" dirty="0"/>
              <a:t>Adapter </a:t>
            </a:r>
          </a:p>
          <a:p>
            <a:pPr algn="ctr"/>
            <a:r>
              <a:rPr lang="en-GB" sz="1600" dirty="0"/>
              <a:t>for </a:t>
            </a:r>
          </a:p>
          <a:p>
            <a:pPr algn="ctr"/>
            <a:r>
              <a:rPr lang="en-GB" sz="1600" dirty="0"/>
              <a:t>React 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9157E9-69B0-4E24-BED4-C0188E672968}"/>
              </a:ext>
            </a:extLst>
          </p:cNvPr>
          <p:cNvSpPr/>
          <p:nvPr/>
        </p:nvSpPr>
        <p:spPr>
          <a:xfrm>
            <a:off x="5135371" y="2799707"/>
            <a:ext cx="1023990" cy="1291119"/>
          </a:xfrm>
          <a:prstGeom prst="rect">
            <a:avLst/>
          </a:prstGeom>
          <a:solidFill>
            <a:srgbClr val="92D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.  . 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50796-4854-41B2-A304-6A8B003FD465}"/>
              </a:ext>
            </a:extLst>
          </p:cNvPr>
          <p:cNvSpPr/>
          <p:nvPr/>
        </p:nvSpPr>
        <p:spPr>
          <a:xfrm>
            <a:off x="1580193" y="4354528"/>
            <a:ext cx="1023990" cy="607888"/>
          </a:xfrm>
          <a:prstGeom prst="rect">
            <a:avLst/>
          </a:prstGeom>
          <a:solidFill>
            <a:srgbClr val="FFC0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React 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A481C-EB16-4998-BB09-3A3B339A3080}"/>
              </a:ext>
            </a:extLst>
          </p:cNvPr>
          <p:cNvSpPr/>
          <p:nvPr/>
        </p:nvSpPr>
        <p:spPr>
          <a:xfrm>
            <a:off x="2762044" y="4354528"/>
            <a:ext cx="1023990" cy="607888"/>
          </a:xfrm>
          <a:prstGeom prst="rect">
            <a:avLst/>
          </a:prstGeom>
          <a:solidFill>
            <a:srgbClr val="FFC0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React 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EC677-DA2A-4FD3-A721-88E9F339C80C}"/>
              </a:ext>
            </a:extLst>
          </p:cNvPr>
          <p:cNvSpPr/>
          <p:nvPr/>
        </p:nvSpPr>
        <p:spPr>
          <a:xfrm>
            <a:off x="3943574" y="4354528"/>
            <a:ext cx="1023990" cy="607888"/>
          </a:xfrm>
          <a:prstGeom prst="rect">
            <a:avLst/>
          </a:prstGeom>
          <a:solidFill>
            <a:srgbClr val="FFC0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React 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E42E7E-1334-430B-951C-458D7DD16016}"/>
              </a:ext>
            </a:extLst>
          </p:cNvPr>
          <p:cNvSpPr/>
          <p:nvPr/>
        </p:nvSpPr>
        <p:spPr>
          <a:xfrm>
            <a:off x="5135371" y="4354528"/>
            <a:ext cx="1023990" cy="607888"/>
          </a:xfrm>
          <a:prstGeom prst="rect">
            <a:avLst/>
          </a:prstGeom>
          <a:solidFill>
            <a:srgbClr val="FFC0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.  .  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A994342-38F0-401D-A288-DE6006C21DA8}"/>
              </a:ext>
            </a:extLst>
          </p:cNvPr>
          <p:cNvSpPr/>
          <p:nvPr/>
        </p:nvSpPr>
        <p:spPr>
          <a:xfrm>
            <a:off x="1982915" y="2423846"/>
            <a:ext cx="271608" cy="364732"/>
          </a:xfrm>
          <a:prstGeom prst="downArrow">
            <a:avLst/>
          </a:prstGeom>
          <a:solidFill>
            <a:srgbClr val="00B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BEC3F5C-8958-4D69-937B-F4BE5DB1E655}"/>
              </a:ext>
            </a:extLst>
          </p:cNvPr>
          <p:cNvSpPr/>
          <p:nvPr/>
        </p:nvSpPr>
        <p:spPr>
          <a:xfrm>
            <a:off x="1977779" y="3991923"/>
            <a:ext cx="271608" cy="364732"/>
          </a:xfrm>
          <a:prstGeom prst="downArrow">
            <a:avLst/>
          </a:prstGeom>
          <a:solidFill>
            <a:srgbClr val="DEA9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54B608A-B407-4BC6-9381-C44C5091F43A}"/>
              </a:ext>
            </a:extLst>
          </p:cNvPr>
          <p:cNvSpPr/>
          <p:nvPr/>
        </p:nvSpPr>
        <p:spPr>
          <a:xfrm>
            <a:off x="3131911" y="2423846"/>
            <a:ext cx="271608" cy="364732"/>
          </a:xfrm>
          <a:prstGeom prst="downArrow">
            <a:avLst/>
          </a:prstGeom>
          <a:solidFill>
            <a:srgbClr val="00B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FE99890-BAD9-4213-A2F1-3459F390C6C6}"/>
              </a:ext>
            </a:extLst>
          </p:cNvPr>
          <p:cNvSpPr/>
          <p:nvPr/>
        </p:nvSpPr>
        <p:spPr>
          <a:xfrm>
            <a:off x="4291182" y="2423846"/>
            <a:ext cx="271608" cy="364732"/>
          </a:xfrm>
          <a:prstGeom prst="downArrow">
            <a:avLst/>
          </a:prstGeom>
          <a:solidFill>
            <a:srgbClr val="00B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E181929-9912-4BB4-8667-FE9BA9150CD4}"/>
              </a:ext>
            </a:extLst>
          </p:cNvPr>
          <p:cNvSpPr/>
          <p:nvPr/>
        </p:nvSpPr>
        <p:spPr>
          <a:xfrm>
            <a:off x="5506953" y="2423846"/>
            <a:ext cx="271608" cy="364732"/>
          </a:xfrm>
          <a:prstGeom prst="downArrow">
            <a:avLst/>
          </a:prstGeom>
          <a:solidFill>
            <a:srgbClr val="00B050"/>
          </a:solidFill>
          <a:ln>
            <a:solidFill>
              <a:srgbClr val="6CA6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0859984-5762-47B9-9CDF-AC6014AB2958}"/>
              </a:ext>
            </a:extLst>
          </p:cNvPr>
          <p:cNvSpPr/>
          <p:nvPr/>
        </p:nvSpPr>
        <p:spPr>
          <a:xfrm>
            <a:off x="3131911" y="3991923"/>
            <a:ext cx="271608" cy="364732"/>
          </a:xfrm>
          <a:prstGeom prst="downArrow">
            <a:avLst/>
          </a:prstGeom>
          <a:solidFill>
            <a:srgbClr val="DEA9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C18D1AA-C928-47C8-99FD-A0B35C5CFF0F}"/>
              </a:ext>
            </a:extLst>
          </p:cNvPr>
          <p:cNvSpPr/>
          <p:nvPr/>
        </p:nvSpPr>
        <p:spPr>
          <a:xfrm>
            <a:off x="4291182" y="3991923"/>
            <a:ext cx="271608" cy="364732"/>
          </a:xfrm>
          <a:prstGeom prst="downArrow">
            <a:avLst/>
          </a:prstGeom>
          <a:solidFill>
            <a:srgbClr val="DEA9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6CCB331-B2FB-4701-9A8E-F857D8392CB6}"/>
              </a:ext>
            </a:extLst>
          </p:cNvPr>
          <p:cNvSpPr/>
          <p:nvPr/>
        </p:nvSpPr>
        <p:spPr>
          <a:xfrm>
            <a:off x="5506953" y="3991923"/>
            <a:ext cx="271608" cy="364732"/>
          </a:xfrm>
          <a:prstGeom prst="downArrow">
            <a:avLst/>
          </a:prstGeom>
          <a:solidFill>
            <a:srgbClr val="DEA900"/>
          </a:solidFill>
          <a:ln>
            <a:solidFill>
              <a:srgbClr val="C96B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741" y="4604"/>
            <a:ext cx="7548179" cy="560552"/>
          </a:xfrm>
        </p:spPr>
        <p:txBody>
          <a:bodyPr/>
          <a:lstStyle/>
          <a:p>
            <a:r>
              <a:rPr lang="en-GB" dirty="0"/>
              <a:t>Configuring Enzyme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You must configure Enzyme so that it knows which Enzyme Adapter to use:</a:t>
            </a:r>
            <a:endParaRPr lang="en-GB" dirty="0">
              <a:latin typeface="+mj-lt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5115"/>
            <a:ext cx="474331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Enzyme from 'enzyme';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Adapter from '@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wojtekmaj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/enzyme-adapter-react-17';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Enzyme.configure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adapter: new Adapter()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5315873" y="2663477"/>
            <a:ext cx="1184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setupTests.ts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5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Rendering Components by Using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Enzyme provides 3 ways to render a component in a test: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5189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shallow, mount, render } from 'enzyme';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Shallow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shallow(&lt;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Full DOM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Static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74947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Rendering Components by Using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Enzyme provides 3 ways to render a component in a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Shallow rendering</a:t>
            </a:r>
          </a:p>
          <a:p>
            <a:pPr lvl="1"/>
            <a:r>
              <a:rPr lang="en-GB" dirty="0"/>
              <a:t>Renders a component, but not its children</a:t>
            </a:r>
          </a:p>
          <a:p>
            <a:pPr lvl="1"/>
            <a:r>
              <a:rPr lang="en-GB" dirty="0"/>
              <a:t>Ideal for unit-testing a component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5189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mount, render } from 'enzyme';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Shallow rendering: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wrapper = shallow(&lt;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Full DOM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Static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353954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10.1	 </a:t>
            </a:r>
            <a:r>
              <a:rPr lang="en-GB" sz="2400" dirty="0">
                <a:latin typeface="+mj-lt"/>
              </a:rPr>
              <a:t>Sample React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7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Rendering Components by Using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Enzyme provides 3 ways to render a component in a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Full DOM rendering</a:t>
            </a:r>
          </a:p>
          <a:p>
            <a:pPr lvl="1"/>
            <a:r>
              <a:rPr lang="en-GB" dirty="0"/>
              <a:t>Renders a component and all its descendants</a:t>
            </a:r>
          </a:p>
          <a:p>
            <a:pPr lvl="1"/>
            <a:r>
              <a:rPr lang="en-GB" dirty="0"/>
              <a:t>Ideal for testing DOM interaction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5189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shallow, mount, render } from 'enzyme';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Shallow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shallow(&lt;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Full DOM rendering: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Static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6810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Rendering Components by Using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Enzyme provides 3 ways to render a component in a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Static rendering</a:t>
            </a:r>
          </a:p>
          <a:p>
            <a:pPr lvl="1"/>
            <a:r>
              <a:rPr lang="en-GB" dirty="0"/>
              <a:t>Renders a component to static HTML</a:t>
            </a:r>
          </a:p>
          <a:p>
            <a:pPr lvl="1"/>
            <a:r>
              <a:rPr lang="en-GB" dirty="0"/>
              <a:t>Ideal for </a:t>
            </a:r>
            <a:r>
              <a:rPr lang="en-GB" dirty="0" err="1"/>
              <a:t>analyzing</a:t>
            </a:r>
            <a:r>
              <a:rPr lang="en-GB" dirty="0"/>
              <a:t> static HTML structure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5189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shallow, mount, render } from 'enzyme';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Shallow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shallow(&lt;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Full DOM rendering: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rendering: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wrapper = render(&lt;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9943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example of how to use Enzyme in a test: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renders a component </a:t>
            </a:r>
            <a:br>
              <a:rPr lang="en-GB" dirty="0"/>
            </a:br>
            <a:r>
              <a:rPr lang="en-GB" dirty="0"/>
              <a:t>and returns a wrapper object</a:t>
            </a:r>
          </a:p>
          <a:p>
            <a:pPr lvl="1"/>
            <a:r>
              <a:rPr lang="en-GB" dirty="0"/>
              <a:t>The wrapper object provides an API</a:t>
            </a:r>
            <a:br>
              <a:rPr lang="en-GB" dirty="0"/>
            </a:br>
            <a:r>
              <a:rPr lang="en-GB" dirty="0"/>
              <a:t>that enables us to locate child content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A8C00EE-0930-4432-BE33-6BC5FBAF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0051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 } from 'enzyme';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describe('Our test suite',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it('renders the App component',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wrapper = render(&lt;App/&gt;);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('.App')).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4DC19-DD2F-41B3-9E2C-9A834EB24FA0}"/>
              </a:ext>
            </a:extLst>
          </p:cNvPr>
          <p:cNvSpPr txBox="1"/>
          <p:nvPr/>
        </p:nvSpPr>
        <p:spPr>
          <a:xfrm>
            <a:off x="5146242" y="296656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68EC24F-17B1-42B4-8B6E-29A127AE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0051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render } from 'enzyme';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describe('Our test suite',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it('renders the App component',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wrapper = render(&lt;App/&gt;);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('.App')).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A6C3CE3E-C7CB-4AA9-ADA4-5F44D15D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0051"/>
            <a:ext cx="450307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 } from 'enzyme';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describe('Our test suite',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it('renders the App component',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wrapper = render(&lt;App/&gt;);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('.App')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test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FAFDB-0696-4A93-9AB8-F1D061A8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26407"/>
            <a:ext cx="4509580" cy="27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10.3	 </a:t>
            </a:r>
            <a:r>
              <a:rPr lang="en-GB" sz="2400" dirty="0">
                <a:latin typeface="+mj-lt"/>
              </a:rPr>
              <a:t>Shallow Rendering in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In this section we'll investigate shallow rendering in Enzyme: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Shallow rendering:</a:t>
            </a:r>
          </a:p>
          <a:p>
            <a:pPr lvl="1"/>
            <a:r>
              <a:rPr lang="en-GB" dirty="0"/>
              <a:t>Renders a component, but not its children</a:t>
            </a:r>
          </a:p>
          <a:p>
            <a:pPr lvl="1"/>
            <a:r>
              <a:rPr lang="en-GB" dirty="0"/>
              <a:t>Ideal for unit-testing a component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Our example is located here: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Enzyme_Shallow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07EC8E2-B738-4284-B445-B8B447B6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799"/>
            <a:ext cx="4503079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shallow(&lt;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Understanding Shallow Rendering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shallow()</a:t>
            </a:r>
            <a:r>
              <a:rPr lang="en-GB" dirty="0"/>
              <a:t> returns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ShallowWrapper</a:t>
            </a:r>
            <a:r>
              <a:rPr lang="en-GB" dirty="0"/>
              <a:t>, which has many functions you can use to locate content in a component: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find(selector)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children()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first(), last(), at(index)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props(), prop(key)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Etc.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full details, see: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https://enzymejs.github.io/enzyme/docs/api/shallow.html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7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68271" y="325822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9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empty product  list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4DCE9-94DA-487D-912F-FDB1440F3162}"/>
              </a:ext>
            </a:extLst>
          </p:cNvPr>
          <p:cNvSpPr txBox="1"/>
          <p:nvPr/>
        </p:nvSpPr>
        <p:spPr>
          <a:xfrm>
            <a:off x="4668271" y="325822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1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has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dirty="0"/>
              <a:t> with the correct text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D024-9F16-4558-9413-2A5857A1192E}"/>
              </a:ext>
            </a:extLst>
          </p:cNvPr>
          <p:cNvSpPr txBox="1"/>
          <p:nvPr/>
        </p:nvSpPr>
        <p:spPr>
          <a:xfrm>
            <a:off x="4668271" y="325822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lesson we'll see how to use two different libraries </a:t>
            </a:r>
            <a:br>
              <a:rPr lang="en-GB" dirty="0"/>
            </a:br>
            <a:r>
              <a:rPr lang="en-GB" dirty="0"/>
              <a:t>for testing React applications…</a:t>
            </a:r>
          </a:p>
          <a:p>
            <a:pPr lvl="1"/>
            <a:endParaRPr lang="en-GB" dirty="0"/>
          </a:p>
          <a:p>
            <a:r>
              <a:rPr lang="en-GB" dirty="0"/>
              <a:t>Enzyme</a:t>
            </a:r>
          </a:p>
          <a:p>
            <a:pPr lvl="1"/>
            <a:r>
              <a:rPr lang="en-GB" dirty="0"/>
              <a:t>Test a component's implementation details</a:t>
            </a:r>
          </a:p>
          <a:p>
            <a:pPr lvl="1"/>
            <a:r>
              <a:rPr lang="en-GB" dirty="0"/>
              <a:t>E.g., properties, state, effect hooks, etc.</a:t>
            </a:r>
          </a:p>
          <a:p>
            <a:pPr lvl="1"/>
            <a:endParaRPr lang="en-GB" dirty="0"/>
          </a:p>
          <a:p>
            <a:r>
              <a:rPr lang="en-GB" dirty="0"/>
              <a:t>React Testing Library</a:t>
            </a:r>
          </a:p>
          <a:p>
            <a:pPr lvl="1"/>
            <a:r>
              <a:rPr lang="en-GB" dirty="0"/>
              <a:t>Test a component's overall effect</a:t>
            </a:r>
          </a:p>
          <a:p>
            <a:pPr lvl="1"/>
            <a:r>
              <a:rPr lang="en-GB" dirty="0"/>
              <a:t>No access to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doesn't have descendant components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shallow(&lt;ProductList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expect(wrapper.find('h1').length).toBe(1);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expect(wrapper.find('h1').first().text()).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toBe('No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expect(wrapper.find(Product).length).toBe(0);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expect(wrapper.find(TotalValue).length).toBe(0);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A3F91-3D24-4C9A-A28F-2A959E02AD41}"/>
              </a:ext>
            </a:extLst>
          </p:cNvPr>
          <p:cNvSpPr txBox="1"/>
          <p:nvPr/>
        </p:nvSpPr>
        <p:spPr>
          <a:xfrm>
            <a:off x="4668271" y="325822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7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('3 product(s)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864398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27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array of 3 products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wrapper = shallow(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('3 product(s)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864398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14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has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dirty="0"/>
              <a:t> with the correct text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('3 product(s)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864398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has 3 (unexpanded)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components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('3 product(s)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864398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has 1 (unexpanded)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dirty="0"/>
              <a:t> component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('3 product(s)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864398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1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third and final test: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it('Access component properties',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.first()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.prop('products')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10411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8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third and final test: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array of 3 products</a:t>
            </a:r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it('Access component properties',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.first()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.prop('products')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10411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third and final test: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first (only)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dirty="0"/>
              <a:t> component </a:t>
            </a:r>
            <a:br>
              <a:rPr lang="en-GB" dirty="0"/>
            </a:br>
            <a:r>
              <a:rPr lang="en-GB" dirty="0"/>
              <a:t>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property (an array actually), </a:t>
            </a:r>
            <a:br>
              <a:rPr lang="en-GB" dirty="0"/>
            </a:br>
            <a:r>
              <a:rPr lang="en-GB" dirty="0"/>
              <a:t>which has a length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9727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it('Access component properties',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shallow(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.first()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.prop('products')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33450-831D-4E24-9006-8C3613C4189D}"/>
              </a:ext>
            </a:extLst>
          </p:cNvPr>
          <p:cNvSpPr txBox="1"/>
          <p:nvPr/>
        </p:nvSpPr>
        <p:spPr>
          <a:xfrm>
            <a:off x="4668271" y="310411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41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D9DC7-C887-4AA1-9EFC-D2EA566C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33283"/>
            <a:ext cx="4501688" cy="24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92549" cy="3547021"/>
          </a:xfrm>
        </p:spPr>
        <p:txBody>
          <a:bodyPr/>
          <a:lstStyle/>
          <a:p>
            <a:r>
              <a:rPr lang="en-GB" dirty="0"/>
              <a:t>All the tests in this lesson will be based on the same sample React application, for consistency</a:t>
            </a:r>
          </a:p>
          <a:p>
            <a:pPr lvl="1"/>
            <a:endParaRPr lang="en-GB" dirty="0"/>
          </a:p>
          <a:p>
            <a:r>
              <a:rPr lang="en-GB" dirty="0"/>
              <a:t>The sample application is located here: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SampleApplication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pPr lvl="1"/>
            <a:endParaRPr lang="en-GB" dirty="0"/>
          </a:p>
          <a:p>
            <a:r>
              <a:rPr lang="en-GB" dirty="0"/>
              <a:t>Install packages and start the application: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B0B2-BA38-4273-892B-32B9E511F185}"/>
              </a:ext>
            </a:extLst>
          </p:cNvPr>
          <p:cNvSpPr txBox="1"/>
          <p:nvPr/>
        </p:nvSpPr>
        <p:spPr>
          <a:xfrm>
            <a:off x="1570176" y="34750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0B329-10F9-469E-951F-B256DA60D39D}"/>
              </a:ext>
            </a:extLst>
          </p:cNvPr>
          <p:cNvSpPr txBox="1"/>
          <p:nvPr/>
        </p:nvSpPr>
        <p:spPr>
          <a:xfrm>
            <a:off x="1570176" y="381029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3313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10.4	 </a:t>
            </a:r>
            <a:r>
              <a:rPr lang="en-GB" sz="2400" dirty="0">
                <a:latin typeface="+mj-lt"/>
              </a:rPr>
              <a:t>Full DOM Rendering in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724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In this section we'll investigate full DOM rendering in Enzyme: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Full DOM rendering:</a:t>
            </a:r>
          </a:p>
          <a:p>
            <a:pPr lvl="1"/>
            <a:r>
              <a:rPr lang="en-GB" dirty="0"/>
              <a:t>Renders a component and all its descendants</a:t>
            </a:r>
          </a:p>
          <a:p>
            <a:pPr lvl="1"/>
            <a:r>
              <a:rPr lang="en-GB" dirty="0"/>
              <a:t>Ideal for testing DOM interaction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Our example is located here: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Enzyme_FullDom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07EC8E2-B738-4284-B445-B8B447B6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799"/>
            <a:ext cx="4503079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25159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Understanding Full DOM Rendering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mount()</a:t>
            </a:r>
            <a:r>
              <a:rPr lang="en-GB" dirty="0"/>
              <a:t> returns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ReactWrapper</a:t>
            </a:r>
            <a:r>
              <a:rPr lang="en-GB" dirty="0"/>
              <a:t>, which has functions similar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ShallowWrapper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find(selector)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children()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first(), last(), at(index)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props(), prop(key)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Etc.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full details, see: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https://enzymejs.github.io/enzyme/docs/api/mount.html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3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592075" y="2809584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60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empty product list</a:t>
            </a:r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0BBF3-68A9-4092-8094-FA5AD866FA61}"/>
              </a:ext>
            </a:extLst>
          </p:cNvPr>
          <p:cNvSpPr txBox="1"/>
          <p:nvPr/>
        </p:nvSpPr>
        <p:spPr>
          <a:xfrm>
            <a:off x="4592075" y="2809584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18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has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dirty="0"/>
              <a:t> with the correct text</a:t>
            </a:r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B45A1-2FD4-4B4E-8461-5A83CFECC2CD}"/>
              </a:ext>
            </a:extLst>
          </p:cNvPr>
          <p:cNvSpPr txBox="1"/>
          <p:nvPr/>
        </p:nvSpPr>
        <p:spPr>
          <a:xfrm>
            <a:off x="4592075" y="2809584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91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doesn't have descendant components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('h1').first().text())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F2844-D99F-459F-A218-F8198D1824E7}"/>
              </a:ext>
            </a:extLst>
          </p:cNvPr>
          <p:cNvSpPr txBox="1"/>
          <p:nvPr/>
        </p:nvSpPr>
        <p:spPr>
          <a:xfrm>
            <a:off x="4592075" y="2809584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15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expect(p0.find('h2').first().text()).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('Price: 1000');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').at(1).text()).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stock: 5');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('Total value: 7000');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558205" y="401375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41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array of 3 products 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expect(p0.find('h2').first().text()).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('Price: 1000');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').at(1).text()).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stock: 5');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('Total value: 7000');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558205" y="401375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3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component is fully</a:t>
            </a:r>
            <a:br>
              <a:rPr lang="en-GB" dirty="0"/>
            </a:br>
            <a:r>
              <a:rPr lang="en-GB" dirty="0"/>
              <a:t>rendered 3 times (once per product)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expect(p0.find('h2').first().text()).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('Price: 1000');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').at(1).text()).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stock: 5');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('Total value: 7000');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558205" y="401375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Understanding the Code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8A49C-859F-4F71-BD3D-69F432CC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232659"/>
              </p:ext>
            </p:extLst>
          </p:nvPr>
        </p:nvGraphicFramePr>
        <p:xfrm>
          <a:off x="1147763" y="814388"/>
          <a:ext cx="7539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97">
                  <a:extLst>
                    <a:ext uri="{9D8B030D-6E8A-4147-A177-3AD203B41FA5}">
                      <a16:colId xmlns:a16="http://schemas.microsoft.com/office/drawing/2014/main" val="1692726833"/>
                    </a:ext>
                  </a:extLst>
                </a:gridCol>
                <a:gridCol w="4867039">
                  <a:extLst>
                    <a:ext uri="{9D8B030D-6E8A-4147-A177-3AD203B41FA5}">
                      <a16:colId xmlns:a16="http://schemas.microsoft.com/office/drawing/2014/main" val="396235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ProductItem.ts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a simple class to hold product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the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component </a:t>
            </a:r>
            <a:br>
              <a:rPr lang="en-GB" dirty="0"/>
            </a:br>
            <a:r>
              <a:rPr lang="en-GB" dirty="0"/>
              <a:t>renders exactly the correct content (etc.)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p0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').at(0);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expect(p0.find('h2').first().text()).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').at(0).text()).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('Price: 1000');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').at(1).text()).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 stock: 5');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').text())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('Total value: 7000');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558205" y="401375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46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dirty="0"/>
              <a:t> component </a:t>
            </a:r>
            <a:br>
              <a:rPr lang="en-GB" dirty="0"/>
            </a:br>
            <a:r>
              <a:rPr lang="en-GB" dirty="0"/>
              <a:t>renders exactly the correct content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162"/>
            <a:ext cx="4657872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expect(p0.find('h2').first().text()).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').at(0).text()).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('Price: 1000');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expect(p0.find(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').at(1).text()).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('In stock: 5');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').text())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('Total value: 7000');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558205" y="4013753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39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FAC2C-0F2A-47AC-BB66-EC350F29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26480"/>
            <a:ext cx="4526172" cy="27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10.5	 </a:t>
            </a:r>
            <a:r>
              <a:rPr lang="en-GB" sz="2400" dirty="0">
                <a:latin typeface="+mj-lt"/>
              </a:rPr>
              <a:t>Static Rendering in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9169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In this section we'll investigate static rendering in Enzyme: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cs typeface="Courier New" panose="02070309020205020404" pitchFamily="49" charset="0"/>
              </a:rPr>
              <a:t>Static rendering:</a:t>
            </a:r>
          </a:p>
          <a:p>
            <a:pPr lvl="1"/>
            <a:r>
              <a:rPr lang="en-GB" dirty="0"/>
              <a:t>Renders a component to static HTML</a:t>
            </a:r>
          </a:p>
          <a:p>
            <a:pPr lvl="1"/>
            <a:r>
              <a:rPr lang="en-GB" dirty="0"/>
              <a:t>Ideal for </a:t>
            </a:r>
            <a:r>
              <a:rPr lang="en-GB" dirty="0" err="1"/>
              <a:t>analyzing</a:t>
            </a:r>
            <a:r>
              <a:rPr lang="en-GB" dirty="0"/>
              <a:t> static HTML structure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Our example is located here: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Enzyme_Static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07EC8E2-B738-4284-B445-B8B447B6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799"/>
            <a:ext cx="4503079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/&gt;);</a:t>
            </a:r>
          </a:p>
        </p:txBody>
      </p:sp>
    </p:spTree>
    <p:extLst>
      <p:ext uri="{BB962C8B-B14F-4D97-AF65-F5344CB8AC3E}">
        <p14:creationId xmlns:p14="http://schemas.microsoft.com/office/powerpoint/2010/main" val="7127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Understanding Static Rendering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returns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CheerioWrapper</a:t>
            </a:r>
            <a:r>
              <a:rPr lang="en-GB" dirty="0"/>
              <a:t>, which has classes similar to the DOM API: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full details, see: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https://cheerio.js.org/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endParaRPr lang="en-GB" dirty="0">
              <a:latin typeface="+mj-lt"/>
              <a:cs typeface="Courier New" panose="02070309020205020404" pitchFamily="49" charset="0"/>
              <a:hlinkClick r:id="rId4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8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5118"/>
            <a:ext cx="4657872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h1ElementNode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('h1')[0] as any;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h1TextNode = h1ElementNode.firstChild;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expect(h1TextNode.data).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70705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77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empty product list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5118"/>
            <a:ext cx="4657872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h1ElementNode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('h1')[0] as any;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h1TextNode = h1ElementNode.firstChild;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expect(h1TextNode.data).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70705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13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has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dirty="0"/>
              <a:t> with the correct text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E651E33-69F9-4CFC-BB5A-6CF82E4C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5118"/>
            <a:ext cx="4657872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h1ElementNode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('h1')[0] as any;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h1TextNode = h1ElementNode.firstChild;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expect(h1TextNode.data).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8DCF1-DF38-4B5B-9657-CFE3903999BE}"/>
              </a:ext>
            </a:extLst>
          </p:cNvPr>
          <p:cNvSpPr txBox="1"/>
          <p:nvPr/>
        </p:nvSpPr>
        <p:spPr>
          <a:xfrm>
            <a:off x="4676740" y="370705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00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  <a:br>
              <a:rPr lang="en-GB" dirty="0"/>
            </a:br>
            <a:r>
              <a:rPr lang="en-GB" dirty="0"/>
              <a:t>doesn't have descendant components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389717D-4296-4F38-B64B-DFFA9193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5118"/>
            <a:ext cx="4657872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it('No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products={[]}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h1ElementNode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('h1')[0] as any;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h1TextNode = h1ElementNode.firstChild;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expect(h1TextNode.data).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('No products in stock');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div.totalValue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B3827-1CBE-46B2-AB9B-407B36325C78}"/>
              </a:ext>
            </a:extLst>
          </p:cNvPr>
          <p:cNvSpPr txBox="1"/>
          <p:nvPr/>
        </p:nvSpPr>
        <p:spPr>
          <a:xfrm>
            <a:off x="4676740" y="370705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Understanding the Code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8A49C-859F-4F71-BD3D-69F432CC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396824"/>
              </p:ext>
            </p:extLst>
          </p:nvPr>
        </p:nvGraphicFramePr>
        <p:xfrm>
          <a:off x="1147763" y="814388"/>
          <a:ext cx="75390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97">
                  <a:extLst>
                    <a:ext uri="{9D8B030D-6E8A-4147-A177-3AD203B41FA5}">
                      <a16:colId xmlns:a16="http://schemas.microsoft.com/office/drawing/2014/main" val="1692726833"/>
                    </a:ext>
                  </a:extLst>
                </a:gridCol>
                <a:gridCol w="4867039">
                  <a:extLst>
                    <a:ext uri="{9D8B030D-6E8A-4147-A177-3AD203B41FA5}">
                      <a16:colId xmlns:a16="http://schemas.microsoft.com/office/drawing/2014/main" val="396235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ProductItem.ts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a simple class to hold product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8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16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80967" y="3543851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016291B-833D-4A6C-9643-928D1653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3861"/>
            <a:ext cx="4657872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prod0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')[0] as any;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h2TextNode = prod0.children[0].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expect(h2TextNode.data).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19649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array of 3 products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80967" y="3543851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016291B-833D-4A6C-9643-928D1653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3861"/>
            <a:ext cx="4657872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prod0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')[0] as any;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h2TextNode = prod0.children[0].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expect(h2TextNode.data).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20798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Static rendering just gives us the final HTML,</a:t>
            </a:r>
            <a:br>
              <a:rPr lang="en-GB" dirty="0"/>
            </a:br>
            <a:r>
              <a:rPr lang="en-GB" dirty="0"/>
              <a:t>it doesn't give us the React components!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80967" y="3543851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016291B-833D-4A6C-9643-928D1653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3861"/>
            <a:ext cx="4657872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prod0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')[0] as any;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h2TextNode = prod0.children[0].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expect(h2TextNode.data).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51716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the static HTML rendered for the</a:t>
            </a:r>
            <a:br>
              <a:rPr lang="en-GB" dirty="0"/>
            </a:br>
            <a:r>
              <a:rPr lang="en-GB" dirty="0"/>
              <a:t>first product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80967" y="3543851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016291B-833D-4A6C-9643-928D1653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3861"/>
            <a:ext cx="4657872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it('Populated products',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render(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prod0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div.productItem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')[0] as any; 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h2TextNode = prod0.children[0].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expect(h2TextNode.data).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7497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79548-B039-44D2-B982-66F6F28D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18014"/>
            <a:ext cx="4505178" cy="26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10.6	 </a:t>
            </a:r>
            <a:r>
              <a:rPr lang="en-GB" sz="2400" dirty="0">
                <a:latin typeface="+mj-lt"/>
              </a:rPr>
              <a:t>Simulating Events in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7653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In this section we'll see how to simulate events in Enzyme</a:t>
            </a:r>
          </a:p>
          <a:p>
            <a:pPr lvl="1"/>
            <a:r>
              <a:rPr lang="en-GB" dirty="0"/>
              <a:t>Supported if you're using </a:t>
            </a:r>
            <a:r>
              <a:rPr lang="en-GB" b="1" dirty="0"/>
              <a:t>shallow</a:t>
            </a:r>
            <a:r>
              <a:rPr lang="en-GB" dirty="0"/>
              <a:t> or </a:t>
            </a:r>
            <a:r>
              <a:rPr lang="en-GB" b="1" dirty="0"/>
              <a:t>full DOM</a:t>
            </a:r>
            <a:r>
              <a:rPr lang="en-GB" dirty="0"/>
              <a:t> rendering</a:t>
            </a:r>
          </a:p>
          <a:p>
            <a:pPr lvl="1"/>
            <a:r>
              <a:rPr lang="en-GB" dirty="0"/>
              <a:t>Not supported if you're using </a:t>
            </a:r>
            <a:r>
              <a:rPr lang="en-GB" b="1" dirty="0"/>
              <a:t>static</a:t>
            </a:r>
            <a:r>
              <a:rPr lang="en-GB" dirty="0"/>
              <a:t> rendering</a:t>
            </a:r>
          </a:p>
          <a:p>
            <a:pPr lvl="1"/>
            <a:endParaRPr lang="en-GB" dirty="0"/>
          </a:p>
          <a:p>
            <a:r>
              <a:rPr lang="en-GB" dirty="0"/>
              <a:t>Why simulate events?</a:t>
            </a:r>
          </a:p>
          <a:p>
            <a:pPr lvl="1"/>
            <a:r>
              <a:rPr lang="en-GB" dirty="0"/>
              <a:t>To mimic user interaction</a:t>
            </a:r>
          </a:p>
          <a:p>
            <a:pPr lvl="1"/>
            <a:r>
              <a:rPr lang="en-GB" dirty="0"/>
              <a:t>To verify your React component </a:t>
            </a:r>
            <a:br>
              <a:rPr lang="en-GB" dirty="0"/>
            </a:br>
            <a:r>
              <a:rPr lang="en-GB" dirty="0"/>
              <a:t>reacts accordingly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4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 have an embellished example application, located here: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Enzyme_Events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pPr lvl="1"/>
            <a:endParaRPr lang="en-GB" dirty="0"/>
          </a:p>
          <a:p>
            <a:r>
              <a:rPr lang="en-GB" dirty="0"/>
              <a:t>Install packages and start the application: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application has min/max text boxes</a:t>
            </a:r>
          </a:p>
          <a:p>
            <a:pPr lvl="1"/>
            <a:r>
              <a:rPr lang="en-GB" dirty="0"/>
              <a:t>The user can filter products by price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C6046-8DBE-4493-A2C7-ADA13E4A382F}"/>
              </a:ext>
            </a:extLst>
          </p:cNvPr>
          <p:cNvSpPr txBox="1"/>
          <p:nvPr/>
        </p:nvSpPr>
        <p:spPr>
          <a:xfrm>
            <a:off x="1570176" y="23574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9BAF-A8CB-416E-86E5-170D9451A72D}"/>
              </a:ext>
            </a:extLst>
          </p:cNvPr>
          <p:cNvSpPr txBox="1"/>
          <p:nvPr/>
        </p:nvSpPr>
        <p:spPr>
          <a:xfrm>
            <a:off x="1570176" y="269269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1420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How to Simulate an Event in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This is how to simulate an event in Enzyme: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E.g., find a </a:t>
            </a:r>
            <a:r>
              <a:rPr lang="en-GB" dirty="0">
                <a:cs typeface="Courier New" panose="02070309020205020404" pitchFamily="49" charset="0"/>
              </a:rPr>
              <a:t>text box whose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dirty="0">
                <a:cs typeface="Courier New" panose="02070309020205020404" pitchFamily="49" charset="0"/>
              </a:rPr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'min'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and simulate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'change'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event: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the event argument…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 identifies the text box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text box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</a:t>
            </a:r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7984FDF-6855-4BF5-92D7-EDC5412E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678"/>
            <a:ext cx="4657872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aWrapper.simulate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someEvent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20C6574-77F5-46C7-9630-42526EEA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0231"/>
            <a:ext cx="4657872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'#min'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'change'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target: { value: '101' }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37BE1A6-05D5-4480-A716-1DCA4383E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0231"/>
            <a:ext cx="4657872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'change',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target: { value: '101' }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308DD29-81F9-4D97-8A85-2E4F3D8A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0231"/>
            <a:ext cx="4657872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'change',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target: { value: '101' 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FBFC9F68-7B56-4C70-ADED-2239BCA1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0231"/>
            <a:ext cx="4657872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'change',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target: {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'101'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3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it('simulate "min" change event',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'change', { target: { value: '101'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40910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Understanding the Code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8A49C-859F-4F71-BD3D-69F432CC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096238"/>
              </p:ext>
            </p:extLst>
          </p:nvPr>
        </p:nvGraphicFramePr>
        <p:xfrm>
          <a:off x="1147763" y="814388"/>
          <a:ext cx="75390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97">
                  <a:extLst>
                    <a:ext uri="{9D8B030D-6E8A-4147-A177-3AD203B41FA5}">
                      <a16:colId xmlns:a16="http://schemas.microsoft.com/office/drawing/2014/main" val="1692726833"/>
                    </a:ext>
                  </a:extLst>
                </a:gridCol>
                <a:gridCol w="4867039">
                  <a:extLst>
                    <a:ext uri="{9D8B030D-6E8A-4147-A177-3AD203B41FA5}">
                      <a16:colId xmlns:a16="http://schemas.microsoft.com/office/drawing/2014/main" val="396235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ProductItem.ts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a simple class to hold product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ProductList.tsx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that renders a list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23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array of 3 products, and verify </a:t>
            </a:r>
            <a:br>
              <a:rPr lang="en-GB" dirty="0"/>
            </a:br>
            <a:r>
              <a:rPr lang="en-GB" dirty="0"/>
              <a:t>all 3 products are rendered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it('simulate "min" change event',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'change', { target: { value: '101'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40910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62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Simulate the user entering a min value, </a:t>
            </a:r>
            <a:br>
              <a:rPr lang="en-GB" dirty="0"/>
            </a:br>
            <a:r>
              <a:rPr lang="en-GB" dirty="0"/>
              <a:t>and verify only products &gt;= min price</a:t>
            </a:r>
            <a:br>
              <a:rPr lang="en-GB" dirty="0"/>
            </a:br>
            <a:r>
              <a:rPr lang="en-GB" dirty="0"/>
              <a:t>are rendered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it('simulate "min" change event',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'change', { target: { value: '101' }});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40910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58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it('simulate "max" change event',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('#max').simulate(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'change', { target: { value: 999'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40910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70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 </a:t>
            </a:r>
            <a:br>
              <a:rPr lang="en-GB" dirty="0"/>
            </a:br>
            <a:r>
              <a:rPr lang="en-GB" dirty="0"/>
              <a:t>with an array of 3 products, and verify </a:t>
            </a:r>
            <a:br>
              <a:rPr lang="en-GB" dirty="0"/>
            </a:br>
            <a:r>
              <a:rPr lang="en-GB" dirty="0"/>
              <a:t>all 3 products are rendered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it('simulate "max" change event',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('#max').simulate(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'change', { target: { value: 999'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40910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259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 (partial listing):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Simulate the user entering a max value, </a:t>
            </a:r>
            <a:br>
              <a:rPr lang="en-GB" dirty="0"/>
            </a:br>
            <a:r>
              <a:rPr lang="en-GB" dirty="0"/>
              <a:t>and verify only products &lt;= max price</a:t>
            </a:r>
            <a:br>
              <a:rPr lang="en-GB" dirty="0"/>
            </a:br>
            <a:r>
              <a:rPr lang="en-GB" dirty="0"/>
              <a:t>are rendered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it('simulate "max" change event',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('#max').simulate(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'change', { target: { value: 999' }});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(Product).length).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676740" y="340910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21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82958-3983-4815-B499-5A222F65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05001"/>
            <a:ext cx="452457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10.7	 </a:t>
            </a:r>
            <a:r>
              <a:rPr lang="en-GB" sz="2400" dirty="0">
                <a:latin typeface="+mj-lt"/>
              </a:rPr>
              <a:t>Testing React State in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01120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React State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A component can store and modify "state" during its lifetime</a:t>
            </a:r>
          </a:p>
          <a:p>
            <a:pPr lvl="1"/>
            <a:r>
              <a:rPr lang="en-GB" dirty="0"/>
              <a:t>In a functional component, you do this via a </a:t>
            </a:r>
            <a:r>
              <a:rPr lang="en-GB" b="1" dirty="0"/>
              <a:t>state hook</a:t>
            </a:r>
          </a:p>
          <a:p>
            <a:pPr lvl="1"/>
            <a:endParaRPr lang="en-GB" sz="1400" dirty="0"/>
          </a:p>
          <a:p>
            <a:r>
              <a:rPr lang="en-GB" dirty="0"/>
              <a:t>To initialize state when a component is first rendered: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/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stateVar,updateFunc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GB" sz="1400" dirty="0"/>
          </a:p>
          <a:p>
            <a:r>
              <a:rPr lang="en-GB" dirty="0"/>
              <a:t>To access state: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stateVar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/>
          </a:p>
          <a:p>
            <a:r>
              <a:rPr lang="en-GB" dirty="0"/>
              <a:t>To modify state (and trigger a re-render):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8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take a look at the example application: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uses state as follows:</a:t>
            </a:r>
          </a:p>
          <a:p>
            <a:pPr lvl="1"/>
            <a:r>
              <a:rPr lang="en-GB" dirty="0"/>
              <a:t>Stores the </a:t>
            </a:r>
            <a:r>
              <a:rPr lang="en-GB" b="1" dirty="0"/>
              <a:t>min</a:t>
            </a:r>
            <a:r>
              <a:rPr lang="en-GB" dirty="0"/>
              <a:t> / </a:t>
            </a:r>
            <a:r>
              <a:rPr lang="en-GB" b="1" dirty="0"/>
              <a:t>max</a:t>
            </a:r>
            <a:r>
              <a:rPr lang="en-GB" dirty="0"/>
              <a:t> values in state</a:t>
            </a:r>
          </a:p>
          <a:p>
            <a:pPr lvl="1"/>
            <a:r>
              <a:rPr lang="en-GB" dirty="0"/>
              <a:t>Updates this state based on user input</a:t>
            </a:r>
          </a:p>
          <a:p>
            <a:pPr lvl="1"/>
            <a:r>
              <a:rPr lang="en-GB" dirty="0"/>
              <a:t>Filters products based on this state</a:t>
            </a:r>
          </a:p>
        </p:txBody>
      </p:sp>
    </p:spTree>
    <p:extLst>
      <p:ext uri="{BB962C8B-B14F-4D97-AF65-F5344CB8AC3E}">
        <p14:creationId xmlns:p14="http://schemas.microsoft.com/office/powerpoint/2010/main" val="8473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How to Test State in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can't access a component's state directly in Enzyme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State is an internal mechanism managed by React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But you can detect if the "update state" function is called: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Define a mock "update state" function</a:t>
            </a:r>
          </a:p>
          <a:p>
            <a:pPr lvl="1"/>
            <a:endParaRPr lang="en-GB" sz="600" dirty="0"/>
          </a:p>
          <a:p>
            <a:pPr lvl="1"/>
            <a:r>
              <a:rPr lang="en-GB" dirty="0"/>
              <a:t>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React.useState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so </a:t>
            </a:r>
            <a:r>
              <a:rPr lang="en-GB" dirty="0">
                <a:cs typeface="Courier New" panose="02070309020205020404" pitchFamily="49" charset="0"/>
              </a:rPr>
              <a:t>it uses the mock "update state" function</a:t>
            </a:r>
            <a:endParaRPr lang="en-GB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0D103F1-6AAD-45D5-8FAD-F644E690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7719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useStateSpy.mockImplementation(() =&gt; [0,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CB105EA9-64F4-4495-BE2C-187B33F7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7719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useStateSpy.mockImplementation(() =&gt; [0,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C23EF75-6F3E-4762-95BD-DE3AA71C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7719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useStateSpy.mockImplementation(() =&gt; [0,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2158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Understanding the Code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8A49C-859F-4F71-BD3D-69F432CC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21226"/>
              </p:ext>
            </p:extLst>
          </p:nvPr>
        </p:nvGraphicFramePr>
        <p:xfrm>
          <a:off x="1147763" y="814388"/>
          <a:ext cx="7539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97">
                  <a:extLst>
                    <a:ext uri="{9D8B030D-6E8A-4147-A177-3AD203B41FA5}">
                      <a16:colId xmlns:a16="http://schemas.microsoft.com/office/drawing/2014/main" val="1692726833"/>
                    </a:ext>
                  </a:extLst>
                </a:gridCol>
                <a:gridCol w="4867039">
                  <a:extLst>
                    <a:ext uri="{9D8B030D-6E8A-4147-A177-3AD203B41FA5}">
                      <a16:colId xmlns:a16="http://schemas.microsoft.com/office/drawing/2014/main" val="396235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ProductItem.ts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a simple class to hold product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ProductList.tsx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that renders a list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that renders a single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4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97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specified minimum value',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[0,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'200' }});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CA0AF-6983-4A95-8119-EA6B5E2477B2}"/>
              </a:ext>
            </a:extLst>
          </p:cNvPr>
          <p:cNvSpPr txBox="1"/>
          <p:nvPr/>
        </p:nvSpPr>
        <p:spPr>
          <a:xfrm>
            <a:off x="4740237" y="3133936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51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Mock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React.useState</a:t>
            </a:r>
            <a:r>
              <a:rPr lang="en-GB" dirty="0"/>
              <a:t> function </a:t>
            </a:r>
            <a:br>
              <a:rPr lang="en-GB" dirty="0"/>
            </a:br>
            <a:r>
              <a:rPr lang="en-GB" dirty="0"/>
              <a:t>so it uses a mock "update state" function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specified minimum value',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[0,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'200' }});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40237" y="3133936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123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Render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component,</a:t>
            </a:r>
            <a:br>
              <a:rPr lang="en-GB" dirty="0"/>
            </a:br>
            <a:r>
              <a:rPr lang="en-GB" dirty="0"/>
              <a:t>with an array of 3 products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specified minimum value',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[0,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'200' }});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40237" y="3133936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44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Simulate the user entering a value of 200</a:t>
            </a:r>
            <a:br>
              <a:rPr lang="en-GB" dirty="0"/>
            </a:br>
            <a:r>
              <a:rPr lang="en-GB" dirty="0"/>
              <a:t>in the "min" text box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specified minimum value',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[0,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'200' }});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40237" y="3133936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89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 (partial listing):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Verify that the component's "update state"</a:t>
            </a:r>
            <a:br>
              <a:rPr lang="en-GB" dirty="0"/>
            </a:br>
            <a:r>
              <a:rPr lang="en-GB" dirty="0"/>
              <a:t>function has been called, with the min value</a:t>
            </a:r>
            <a:br>
              <a:rPr lang="en-GB" dirty="0"/>
            </a:br>
            <a:r>
              <a:rPr lang="en-GB" dirty="0"/>
              <a:t>entered by the user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167"/>
            <a:ext cx="4810177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specified minimum value',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jest.spyOn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(React,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useStateSpy.mockImplementation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[0,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/&gt;)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'200' }});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setMin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40237" y="3133936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20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Clearing Mock Implementations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the following code, executed after each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restoreAllMocks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does the following:</a:t>
            </a:r>
          </a:p>
          <a:p>
            <a:pPr lvl="1"/>
            <a:r>
              <a:rPr lang="en-GB" dirty="0"/>
              <a:t>Clears all info about mock calls</a:t>
            </a:r>
          </a:p>
          <a:p>
            <a:pPr lvl="1"/>
            <a:r>
              <a:rPr lang="en-GB" dirty="0"/>
              <a:t>Removes mock return values / implementations</a:t>
            </a:r>
          </a:p>
          <a:p>
            <a:pPr lvl="1"/>
            <a:r>
              <a:rPr lang="en-GB" dirty="0"/>
              <a:t>Restores original (non-mocked) implementations</a:t>
            </a:r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51084"/>
            <a:ext cx="481017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jest.restoreAllMocks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26710" y="1600287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Additional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3 additional tests in our example:</a:t>
            </a:r>
          </a:p>
          <a:p>
            <a:endParaRPr lang="en-GB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E3E4BC7-BB2D-4116-8DA3-60E6B016B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51084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unspecified minimum value', () =&gt; {…}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specified maximum value', () =&gt; {…}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it('state updated for unspecified maximum value', () =&gt; {…}</a:t>
            </a:r>
          </a:p>
        </p:txBody>
      </p:sp>
    </p:spTree>
    <p:extLst>
      <p:ext uri="{BB962C8B-B14F-4D97-AF65-F5344CB8AC3E}">
        <p14:creationId xmlns:p14="http://schemas.microsoft.com/office/powerpoint/2010/main" val="7009866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E8854-0DDD-477A-A1CE-10BFC598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50" y="1914475"/>
            <a:ext cx="4500271" cy="28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10.8	 </a:t>
            </a:r>
            <a:r>
              <a:rPr lang="en-GB" sz="2400" dirty="0">
                <a:latin typeface="+mj-lt"/>
              </a:rPr>
              <a:t>Testing React Effect Hooks in Enzyme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41329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/>
              <a:t>React enables a component to register code to be executed after the component has been rendered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mechanism is called an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effect hook</a:t>
            </a:r>
          </a:p>
          <a:p>
            <a:pPr lvl="1"/>
            <a:endParaRPr lang="en-GB" b="1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define an effect hook as follows: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00855FD-BFEC-4CF0-BF74-DBC657B5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16051"/>
            <a:ext cx="4743310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console.log('Hello from this effect hook')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4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Understanding the Code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E8A49C-859F-4F71-BD3D-69F432CC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256153"/>
              </p:ext>
            </p:extLst>
          </p:nvPr>
        </p:nvGraphicFramePr>
        <p:xfrm>
          <a:off x="1147763" y="814388"/>
          <a:ext cx="75390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97">
                  <a:extLst>
                    <a:ext uri="{9D8B030D-6E8A-4147-A177-3AD203B41FA5}">
                      <a16:colId xmlns:a16="http://schemas.microsoft.com/office/drawing/2014/main" val="1692726833"/>
                    </a:ext>
                  </a:extLst>
                </a:gridCol>
                <a:gridCol w="4867039">
                  <a:extLst>
                    <a:ext uri="{9D8B030D-6E8A-4147-A177-3AD203B41FA5}">
                      <a16:colId xmlns:a16="http://schemas.microsoft.com/office/drawing/2014/main" val="396235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ProductItem.ts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a simple class to hold product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ProductList.tsx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that renders a list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Product.tsx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that renders a single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4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TotalValue.tsx</a:t>
                      </a:r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that displays total value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14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6075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Dependencies for an Effect Hook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0105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takes an optional 2</a:t>
            </a:r>
            <a:r>
              <a:rPr lang="en-GB" baseline="30000" dirty="0"/>
              <a:t>nd</a:t>
            </a:r>
            <a:r>
              <a:rPr lang="en-GB" dirty="0"/>
              <a:t> parameter</a:t>
            </a:r>
          </a:p>
          <a:p>
            <a:pPr lvl="1"/>
            <a:r>
              <a:rPr lang="en-GB" dirty="0"/>
              <a:t>An array of dependencies</a:t>
            </a:r>
          </a:p>
          <a:p>
            <a:pPr lvl="1"/>
            <a:r>
              <a:rPr lang="en-GB" dirty="0"/>
              <a:t>The effect hook will only be invoked if a dependency has changed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00855FD-BFEC-4CF0-BF74-DBC657B5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16051"/>
            <a:ext cx="4743310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console.log('Hello from this effect hook')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[min, max]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2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take a look at the example application: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Enzyme_EffectHooks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/demo-app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Take a look at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</a:p>
          <a:p>
            <a:pPr lvl="1"/>
            <a:r>
              <a:rPr lang="en-GB" dirty="0"/>
              <a:t>Receives a property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which represents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defines an effect hook</a:t>
            </a:r>
          </a:p>
          <a:p>
            <a:pPr lvl="1"/>
            <a:r>
              <a:rPr lang="en-GB" dirty="0"/>
              <a:t>Dependent on </a:t>
            </a:r>
            <a:r>
              <a:rPr lang="en-GB" b="1" dirty="0"/>
              <a:t>min, max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Invokes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dirty="0"/>
              <a:t> callback</a:t>
            </a:r>
          </a:p>
        </p:txBody>
      </p:sp>
    </p:spTree>
    <p:extLst>
      <p:ext uri="{BB962C8B-B14F-4D97-AF65-F5344CB8AC3E}">
        <p14:creationId xmlns:p14="http://schemas.microsoft.com/office/powerpoint/2010/main" val="20073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575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How to Test State in Enzyme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can't interact directly with effect hooks in Enzyme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hooks are an internal mechanism managed by React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But you can detect if an effect hook has invoked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Define a mock "</a:t>
            </a:r>
            <a:r>
              <a:rPr lang="en-GB" dirty="0" err="1"/>
              <a:t>callback</a:t>
            </a:r>
            <a:r>
              <a:rPr lang="en-GB" dirty="0"/>
              <a:t>" function</a:t>
            </a:r>
          </a:p>
          <a:p>
            <a:pPr lvl="1"/>
            <a:endParaRPr lang="en-GB" sz="600" dirty="0"/>
          </a:p>
          <a:p>
            <a:pPr lvl="1"/>
            <a:r>
              <a:rPr lang="en-GB" dirty="0"/>
              <a:t>Render the component, passing the </a:t>
            </a:r>
            <a:br>
              <a:rPr lang="en-GB" dirty="0"/>
            </a:br>
            <a:r>
              <a:rPr lang="en-GB" dirty="0"/>
              <a:t>mock </a:t>
            </a:r>
            <a:r>
              <a:rPr lang="en-GB" dirty="0" err="1"/>
              <a:t>callback</a:t>
            </a:r>
            <a:r>
              <a:rPr lang="en-GB" dirty="0"/>
              <a:t> into the component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0D103F1-6AAD-45D5-8FAD-F644E690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50478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}/&gt;);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FA26630-9337-43AD-9ECB-3C311485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50478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}/&gt;);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CA02281-838E-48B3-BCB5-9AFBD314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50478"/>
            <a:ext cx="481017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wrapper = mount(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}/&gt;);</a:t>
            </a:r>
          </a:p>
        </p:txBody>
      </p:sp>
    </p:spTree>
    <p:extLst>
      <p:ext uri="{BB962C8B-B14F-4D97-AF65-F5344CB8AC3E}">
        <p14:creationId xmlns:p14="http://schemas.microsoft.com/office/powerpoint/2010/main" val="328070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5004"/>
            <a:ext cx="481017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it('effect hook triggered when min changes',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'100'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'Range changed: min=100, max=1000000');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21878" y="325499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738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Create a mock </a:t>
            </a:r>
            <a:r>
              <a:rPr lang="en-GB" dirty="0" err="1"/>
              <a:t>callback</a:t>
            </a:r>
            <a:r>
              <a:rPr lang="en-GB" dirty="0"/>
              <a:t> function and pass it</a:t>
            </a:r>
            <a:br>
              <a:rPr lang="en-GB" dirty="0"/>
            </a:br>
            <a:r>
              <a:rPr lang="en-GB" dirty="0"/>
              <a:t>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5004"/>
            <a:ext cx="481017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it('effect hook triggered when min changes',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wrapper =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mount(&lt;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'100'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'Range changed: min=100, max=1000000');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21878" y="325499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109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Simulate the user entering a value of 100</a:t>
            </a:r>
            <a:br>
              <a:rPr lang="en-GB" dirty="0"/>
            </a:br>
            <a:r>
              <a:rPr lang="en-GB" dirty="0"/>
              <a:t>in the "min" text box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5004"/>
            <a:ext cx="481017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it('effect hook triggered when min changes',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'100'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'Range changed: min=100, max=1000000');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21878" y="325499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986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first test: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Verify that the component's effect hook</a:t>
            </a:r>
            <a:br>
              <a:rPr lang="en-GB" dirty="0"/>
            </a:br>
            <a:r>
              <a:rPr lang="en-GB" dirty="0"/>
              <a:t>has invoked the </a:t>
            </a:r>
            <a:r>
              <a:rPr lang="en-GB" dirty="0" err="1"/>
              <a:t>callback</a:t>
            </a:r>
            <a:r>
              <a:rPr lang="en-GB" dirty="0"/>
              <a:t> function correctly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5004"/>
            <a:ext cx="481017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it('effect hook triggered when min changes',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('#min').simulate(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'100'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'Range changed: min=100, max=1000000');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21878" y="325499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119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Test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our second test, which tests the effect hook for "max":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5EAB873-E0C7-433A-89FD-6046F5A2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25004"/>
            <a:ext cx="4810177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it('effect hook triggered when max changes',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jest.fn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wrapper =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mount(&lt;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products={products}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onRangeChanged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/&gt;);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'#max'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).simulate(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'change', { target: { value: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'500'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toHaveBeenCalledWith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'Range changed: min=0, max=500');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7F6A3-779F-4A1D-8280-39854156196D}"/>
              </a:ext>
            </a:extLst>
          </p:cNvPr>
          <p:cNvSpPr txBox="1"/>
          <p:nvPr/>
        </p:nvSpPr>
        <p:spPr>
          <a:xfrm>
            <a:off x="4721878" y="3254990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ProductList.test.tsx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26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all the tests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EEDE-40AA-4896-BB81-2977A7C77A39}"/>
              </a:ext>
            </a:extLst>
          </p:cNvPr>
          <p:cNvSpPr txBox="1"/>
          <p:nvPr/>
        </p:nvSpPr>
        <p:spPr>
          <a:xfrm>
            <a:off x="1580450" y="1244914"/>
            <a:ext cx="451274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D54A44-8906-432F-838E-39606F263042}"/>
              </a:ext>
            </a:extLst>
          </p:cNvPr>
          <p:cNvSpPr/>
          <p:nvPr/>
        </p:nvSpPr>
        <p:spPr>
          <a:xfrm>
            <a:off x="1769375" y="1534852"/>
            <a:ext cx="393338" cy="3319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BF501-F0E2-4BA1-B3DE-8356F463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40" y="1916130"/>
            <a:ext cx="4501005" cy="27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10: Going Further with Testing React Applications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10.9	 </a:t>
            </a:r>
            <a:r>
              <a:rPr lang="en-GB" sz="2400" dirty="0">
                <a:latin typeface="+mj-lt"/>
              </a:rPr>
              <a:t>Using React Testing Library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129645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9009</TotalTime>
  <Words>8567</Words>
  <Application>Microsoft Office PowerPoint</Application>
  <PresentationFormat>On-screen Show (16:9)</PresentationFormat>
  <Paragraphs>1720</Paragraphs>
  <Slides>102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10: Going Further with Testing React Applications</vt:lpstr>
      <vt:lpstr>Lesson 10: Going Further with Testing React Applications</vt:lpstr>
      <vt:lpstr>Overview</vt:lpstr>
      <vt:lpstr>Sample Application</vt:lpstr>
      <vt:lpstr>Understanding the Code</vt:lpstr>
      <vt:lpstr>Understanding the Code</vt:lpstr>
      <vt:lpstr>Understanding the Code</vt:lpstr>
      <vt:lpstr>Understanding the Code</vt:lpstr>
      <vt:lpstr>Understanding the Code</vt:lpstr>
      <vt:lpstr>Lesson 10: Going Further with Testing React Applications</vt:lpstr>
      <vt:lpstr>Overview</vt:lpstr>
      <vt:lpstr>Supporting Enzyme</vt:lpstr>
      <vt:lpstr>Supporting Enzyme</vt:lpstr>
      <vt:lpstr>Supporting Enzyme</vt:lpstr>
      <vt:lpstr>Supporting Enzyme</vt:lpstr>
      <vt:lpstr>What is the Enzyme Adapter?</vt:lpstr>
      <vt:lpstr>Configuring Enzyme</vt:lpstr>
      <vt:lpstr>Rendering Components by Using Enzyme</vt:lpstr>
      <vt:lpstr>Rendering Components by Using Enzyme</vt:lpstr>
      <vt:lpstr>Rendering Components by Using Enzyme</vt:lpstr>
      <vt:lpstr>Rendering Components by Using Enzyme</vt:lpstr>
      <vt:lpstr>Example Test</vt:lpstr>
      <vt:lpstr>Running the Test</vt:lpstr>
      <vt:lpstr>Lesson 10: Going Further with Testing React Applications</vt:lpstr>
      <vt:lpstr>Overview</vt:lpstr>
      <vt:lpstr>Understanding Shallow Rendering</vt:lpstr>
      <vt:lpstr>Example Test 1</vt:lpstr>
      <vt:lpstr>Example Test 1</vt:lpstr>
      <vt:lpstr>Example Test 1</vt:lpstr>
      <vt:lpstr>Example Test 1</vt:lpstr>
      <vt:lpstr>Example Test 2</vt:lpstr>
      <vt:lpstr>Example Test 2</vt:lpstr>
      <vt:lpstr>Example Test 2</vt:lpstr>
      <vt:lpstr>Example Test 2</vt:lpstr>
      <vt:lpstr>Example Test 2</vt:lpstr>
      <vt:lpstr>Example Test 3</vt:lpstr>
      <vt:lpstr>Example Test 3</vt:lpstr>
      <vt:lpstr>Example Test 3</vt:lpstr>
      <vt:lpstr>Running the Tests</vt:lpstr>
      <vt:lpstr>Lesson 10: Going Further with Testing React Applications</vt:lpstr>
      <vt:lpstr>Overview</vt:lpstr>
      <vt:lpstr>Understanding Full DOM Rendering</vt:lpstr>
      <vt:lpstr>Example Test 1</vt:lpstr>
      <vt:lpstr>Example Test 1</vt:lpstr>
      <vt:lpstr>Example Test 1</vt:lpstr>
      <vt:lpstr>Example Test 1</vt:lpstr>
      <vt:lpstr>Example Test 2</vt:lpstr>
      <vt:lpstr>Example Test 2</vt:lpstr>
      <vt:lpstr>Example Test 2</vt:lpstr>
      <vt:lpstr>Example Test 2</vt:lpstr>
      <vt:lpstr>Example Test 2</vt:lpstr>
      <vt:lpstr>Running the Tests</vt:lpstr>
      <vt:lpstr>Lesson 10: Going Further with Testing React Applications</vt:lpstr>
      <vt:lpstr>Overview</vt:lpstr>
      <vt:lpstr>Understanding Static Rendering</vt:lpstr>
      <vt:lpstr>Example Test 1</vt:lpstr>
      <vt:lpstr>Example Test 1</vt:lpstr>
      <vt:lpstr>Example Test 1</vt:lpstr>
      <vt:lpstr>Example Test 1</vt:lpstr>
      <vt:lpstr>Example Test 2</vt:lpstr>
      <vt:lpstr>Example Test 2</vt:lpstr>
      <vt:lpstr>Example Test 2</vt:lpstr>
      <vt:lpstr>Example Test 2</vt:lpstr>
      <vt:lpstr>Running the Tests</vt:lpstr>
      <vt:lpstr>Lesson 10: Going Further with Testing React Applications</vt:lpstr>
      <vt:lpstr>Overview</vt:lpstr>
      <vt:lpstr>Example Application</vt:lpstr>
      <vt:lpstr>How to Simulate an Event in Enzyme</vt:lpstr>
      <vt:lpstr>Example Test 1</vt:lpstr>
      <vt:lpstr>Example Test 1</vt:lpstr>
      <vt:lpstr>Example Test 1</vt:lpstr>
      <vt:lpstr>Example Test 2</vt:lpstr>
      <vt:lpstr>Example Test 2</vt:lpstr>
      <vt:lpstr>Example Test 2</vt:lpstr>
      <vt:lpstr>Running the Tests</vt:lpstr>
      <vt:lpstr>Lesson 10: Going Further with Testing React Applications</vt:lpstr>
      <vt:lpstr>Overview of React State</vt:lpstr>
      <vt:lpstr>Example Application</vt:lpstr>
      <vt:lpstr>How to Test State in Enzyme</vt:lpstr>
      <vt:lpstr>Example Test 1</vt:lpstr>
      <vt:lpstr>Example Test 1</vt:lpstr>
      <vt:lpstr>Example Test 1</vt:lpstr>
      <vt:lpstr>Example Test 1</vt:lpstr>
      <vt:lpstr>Example Test 1</vt:lpstr>
      <vt:lpstr>Clearing Mock Implementations</vt:lpstr>
      <vt:lpstr>Additional Tests</vt:lpstr>
      <vt:lpstr>Running the Tests</vt:lpstr>
      <vt:lpstr>Lesson 10: Going Further with Testing React Applications</vt:lpstr>
      <vt:lpstr>Overview</vt:lpstr>
      <vt:lpstr>Defining Dependencies for an Effect Hook</vt:lpstr>
      <vt:lpstr>Example Application</vt:lpstr>
      <vt:lpstr>How to Test State in Enzyme</vt:lpstr>
      <vt:lpstr>Example Test 1</vt:lpstr>
      <vt:lpstr>Example Test 1</vt:lpstr>
      <vt:lpstr>Example Test 1</vt:lpstr>
      <vt:lpstr>Example Test 1</vt:lpstr>
      <vt:lpstr>Example Test 2</vt:lpstr>
      <vt:lpstr>Running the Tests</vt:lpstr>
      <vt:lpstr>Lesson 10: Going Further with Testing React Applications</vt:lpstr>
      <vt:lpstr>Overview</vt:lpstr>
      <vt:lpstr>Example Application</vt:lpstr>
      <vt:lpstr>Running the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408</cp:revision>
  <dcterms:created xsi:type="dcterms:W3CDTF">2015-09-28T19:52:00Z</dcterms:created>
  <dcterms:modified xsi:type="dcterms:W3CDTF">2022-07-05T11:49:16Z</dcterms:modified>
</cp:coreProperties>
</file>