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7" r:id="rId2"/>
    <p:sldId id="846" r:id="rId3"/>
    <p:sldId id="695" r:id="rId4"/>
    <p:sldId id="811" r:id="rId5"/>
    <p:sldId id="841" r:id="rId6"/>
    <p:sldId id="812" r:id="rId7"/>
    <p:sldId id="748" r:id="rId8"/>
    <p:sldId id="842" r:id="rId9"/>
    <p:sldId id="843" r:id="rId10"/>
    <p:sldId id="844" r:id="rId11"/>
    <p:sldId id="845" r:id="rId12"/>
    <p:sldId id="792" r:id="rId13"/>
    <p:sldId id="813" r:id="rId14"/>
    <p:sldId id="847" r:id="rId15"/>
    <p:sldId id="848" r:id="rId16"/>
    <p:sldId id="852" r:id="rId17"/>
    <p:sldId id="853" r:id="rId18"/>
    <p:sldId id="850" r:id="rId19"/>
    <p:sldId id="854" r:id="rId20"/>
    <p:sldId id="857" r:id="rId21"/>
    <p:sldId id="858" r:id="rId22"/>
    <p:sldId id="855" r:id="rId23"/>
    <p:sldId id="856" r:id="rId24"/>
    <p:sldId id="859" r:id="rId25"/>
    <p:sldId id="860" r:id="rId26"/>
    <p:sldId id="861" r:id="rId27"/>
    <p:sldId id="862" r:id="rId28"/>
    <p:sldId id="863" r:id="rId29"/>
    <p:sldId id="864" r:id="rId30"/>
    <p:sldId id="865" r:id="rId31"/>
    <p:sldId id="866" r:id="rId32"/>
    <p:sldId id="867" r:id="rId33"/>
    <p:sldId id="868" r:id="rId34"/>
    <p:sldId id="869" r:id="rId35"/>
    <p:sldId id="873" r:id="rId36"/>
    <p:sldId id="871" r:id="rId37"/>
    <p:sldId id="874" r:id="rId38"/>
    <p:sldId id="875" r:id="rId39"/>
    <p:sldId id="876" r:id="rId40"/>
    <p:sldId id="877" r:id="rId41"/>
    <p:sldId id="878" r:id="rId42"/>
    <p:sldId id="881" r:id="rId43"/>
    <p:sldId id="880" r:id="rId44"/>
    <p:sldId id="882" r:id="rId4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0217019-B269-E7CE-4AF8-D1C51EC27C5F}" name="Eleanor Bru" initials="EB" userId="c3414d580ad3abed" providerId="Windows Live"/>
  <p188:author id="{EF5443F8-339B-911B-DEC5-F5824A0E0637}" name="Andy Olsen" initials="AO" userId="31001af84371f4e8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anor Bru" initials="EB" lastIdx="2" clrIdx="0">
    <p:extLst>
      <p:ext uri="{19B8F6BF-5375-455C-9EA6-DF929625EA0E}">
        <p15:presenceInfo xmlns:p15="http://schemas.microsoft.com/office/powerpoint/2012/main" userId="c3414d580ad3abed" providerId="Windows Live"/>
      </p:ext>
    </p:extLst>
  </p:cmAuthor>
  <p:cmAuthor id="2" name="Andy Olsen" initials="AO" lastIdx="2" clrIdx="1">
    <p:extLst>
      <p:ext uri="{19B8F6BF-5375-455C-9EA6-DF929625EA0E}">
        <p15:presenceInfo xmlns:p15="http://schemas.microsoft.com/office/powerpoint/2012/main" userId="31001af84371f4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8B8D"/>
    <a:srgbClr val="C96B69"/>
    <a:srgbClr val="FFE5FF"/>
    <a:srgbClr val="CCFF66"/>
    <a:srgbClr val="157FA1"/>
    <a:srgbClr val="6CA62C"/>
    <a:srgbClr val="CCECFF"/>
    <a:srgbClr val="A5C5D0"/>
    <a:srgbClr val="FFE79B"/>
    <a:srgbClr val="FFD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9310" autoAdjust="0"/>
    <p:restoredTop sz="95782" autoAdjust="0"/>
  </p:normalViewPr>
  <p:slideViewPr>
    <p:cSldViewPr snapToGrid="0" snapToObjects="1">
      <p:cViewPr varScale="1">
        <p:scale>
          <a:sx n="106" d="100"/>
          <a:sy n="106" d="100"/>
        </p:scale>
        <p:origin x="69" y="357"/>
      </p:cViewPr>
      <p:guideLst>
        <p:guide orient="horz" pos="1620"/>
        <p:guide pos="52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1" d="100"/>
        <a:sy n="131" d="100"/>
      </p:scale>
      <p:origin x="0" y="-16504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24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1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223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146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72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902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11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447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570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02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599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064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7513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129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567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3041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3056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975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981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6516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6868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8246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6774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3183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6406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010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403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99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219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556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9956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5586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4423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595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51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99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589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86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5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8640ED-FB34-36A0-5E00-2E7B087D6C8B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0C7118-DC92-5C61-A2A2-39DEB9BB8279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BD1CF21-E9F5-DD7D-6C9C-03FFB6CA68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AA85B4-F2CA-FEAA-6786-198B59D58612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1B788E-31F2-1A7A-6398-AD1456A2DB52}"/>
              </a:ext>
            </a:extLst>
          </p:cNvPr>
          <p:cNvGrpSpPr/>
          <p:nvPr userDrawn="1"/>
        </p:nvGrpSpPr>
        <p:grpSpPr>
          <a:xfrm>
            <a:off x="76678" y="4582950"/>
            <a:ext cx="1515337" cy="386752"/>
            <a:chOff x="76678" y="4578933"/>
            <a:chExt cx="1515337" cy="386752"/>
          </a:xfrm>
          <a:solidFill>
            <a:srgbClr val="8A8B8D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701C5FA-1DC8-B1EB-527F-7F3204B639C0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3F0CFCB-CAF2-7724-6D26-2CE7E63F46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  <a:grpFill/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4FE793-624F-599A-FA1E-81F11C9EA619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0C4FAA-6BE3-EC42-A8F4-D5784E3FF6D0}"/>
              </a:ext>
            </a:extLst>
          </p:cNvPr>
          <p:cNvGrpSpPr/>
          <p:nvPr userDrawn="1"/>
        </p:nvGrpSpPr>
        <p:grpSpPr>
          <a:xfrm>
            <a:off x="76678" y="4691238"/>
            <a:ext cx="1515337" cy="386752"/>
            <a:chOff x="76678" y="4694766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556331-E9D0-7E05-18D1-2D947DEDD912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90D4E6B-80A8-A66C-AD5B-46678761413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6E4CAC-DA2D-7B2D-0498-4CE063DFAAAF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9CBFAF-4365-DFD9-AEEF-4376608BD489}"/>
              </a:ext>
            </a:extLst>
          </p:cNvPr>
          <p:cNvGrpSpPr/>
          <p:nvPr userDrawn="1"/>
        </p:nvGrpSpPr>
        <p:grpSpPr>
          <a:xfrm>
            <a:off x="76678" y="4691233"/>
            <a:ext cx="1515337" cy="386752"/>
            <a:chOff x="76678" y="4578933"/>
            <a:chExt cx="1515337" cy="386752"/>
          </a:xfrm>
          <a:solidFill>
            <a:srgbClr val="8A8B8D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73A44B-200C-FAA1-35AA-042229007F7D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179E9FC-8379-42C7-D97B-1D3FB742F8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  <a:grpFill/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232613-9A00-549D-66AB-A7B01FC2689F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3568AE-615E-0C98-9572-C9DDC074032B}"/>
              </a:ext>
            </a:extLst>
          </p:cNvPr>
          <p:cNvGrpSpPr/>
          <p:nvPr userDrawn="1"/>
        </p:nvGrpSpPr>
        <p:grpSpPr>
          <a:xfrm>
            <a:off x="76678" y="4691238"/>
            <a:ext cx="1515337" cy="386752"/>
            <a:chOff x="76678" y="4694766"/>
            <a:chExt cx="1515337" cy="3867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8BD14A-3307-1BA4-D68A-90B3893550B2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A01B677-06E5-7F53-A910-3F92AE44C6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3F4796-5644-41FF-8D56-0129E231DEB6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50898C-9D51-9D15-9778-7C59C9068F74}"/>
              </a:ext>
            </a:extLst>
          </p:cNvPr>
          <p:cNvGrpSpPr/>
          <p:nvPr userDrawn="1"/>
        </p:nvGrpSpPr>
        <p:grpSpPr>
          <a:xfrm>
            <a:off x="76678" y="4691233"/>
            <a:ext cx="1515337" cy="386752"/>
            <a:chOff x="76678" y="4578933"/>
            <a:chExt cx="1515337" cy="38675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B075BE9-AD1B-67F5-A208-488C3A309633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B7EA2DA-65EC-3B2F-5278-A2200F0033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DECA4A-E8E3-C345-74F4-233E002E0E1C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BA0120-DA87-2E2D-6273-68262DDA3F27}"/>
              </a:ext>
            </a:extLst>
          </p:cNvPr>
          <p:cNvGrpSpPr/>
          <p:nvPr userDrawn="1"/>
        </p:nvGrpSpPr>
        <p:grpSpPr>
          <a:xfrm>
            <a:off x="76678" y="4691233"/>
            <a:ext cx="1515337" cy="386752"/>
            <a:chOff x="76678" y="4578933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D333DA-0ED3-B82C-B303-D7493B64D750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814BB4-A060-6583-695F-8077E05AD8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65D26C-DD22-FA7C-E439-5952C10A907E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20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200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-113697"/>
            <a:ext cx="5289902" cy="586426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Lesson 11: Getting Started with Testing Angular Applications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11.1	Getting started with Angular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11.2	Creating an Angular application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11.3	Defining tests for a simple class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11.4	Defining comprehensive tests for a class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11.5	Understanding Angular components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11.6	Testing a component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11.7	Going further with component testing</a:t>
            </a:r>
            <a:endParaRPr lang="en-GB" sz="2200" dirty="0"/>
          </a:p>
          <a:p>
            <a:pPr marL="55563" indent="0">
              <a:tabLst>
                <a:tab pos="627063" algn="l"/>
              </a:tabLst>
            </a:pPr>
            <a:endParaRPr lang="en-GB" sz="2200" dirty="0">
              <a:latin typeface="+mj-lt"/>
            </a:endParaRPr>
          </a:p>
          <a:p>
            <a:pPr marL="55563" indent="0">
              <a:tabLst>
                <a:tab pos="627063" algn="l"/>
              </a:tabLst>
            </a:pPr>
            <a:endParaRPr lang="en-GB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Serving the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build the application and serve in memory</a:t>
            </a:r>
          </a:p>
          <a:p>
            <a:pPr lvl="1"/>
            <a:r>
              <a:rPr lang="en-GB" dirty="0"/>
              <a:t>Go to the application folder and run this command: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Default host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</a:p>
          <a:p>
            <a:pPr lvl="1"/>
            <a:r>
              <a:rPr lang="en-GB" dirty="0"/>
              <a:t>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--host</a:t>
            </a:r>
            <a:r>
              <a:rPr lang="en-GB" dirty="0"/>
              <a:t> for a different host</a:t>
            </a:r>
          </a:p>
          <a:p>
            <a:endParaRPr lang="en-GB" dirty="0"/>
          </a:p>
          <a:p>
            <a:r>
              <a:rPr lang="en-GB" dirty="0"/>
              <a:t>Default port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4200</a:t>
            </a:r>
          </a:p>
          <a:p>
            <a:pPr lvl="1"/>
            <a:r>
              <a:rPr lang="en-GB" dirty="0"/>
              <a:t>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--port</a:t>
            </a:r>
            <a:r>
              <a:rPr lang="en-GB" dirty="0"/>
              <a:t> for a different port </a:t>
            </a:r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5A9CB0-C22F-4678-AC22-6A791F39AE63}"/>
              </a:ext>
            </a:extLst>
          </p:cNvPr>
          <p:cNvSpPr txBox="1"/>
          <p:nvPr/>
        </p:nvSpPr>
        <p:spPr>
          <a:xfrm>
            <a:off x="1554480" y="1605937"/>
            <a:ext cx="61468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serve</a:t>
            </a:r>
          </a:p>
        </p:txBody>
      </p:sp>
    </p:spTree>
    <p:extLst>
      <p:ext uri="{BB962C8B-B14F-4D97-AF65-F5344CB8AC3E}">
        <p14:creationId xmlns:p14="http://schemas.microsoft.com/office/powerpoint/2010/main" val="109051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Viewing the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view the application, browse to </a:t>
            </a:r>
            <a:r>
              <a:rPr lang="en-GB" dirty="0">
                <a:hlinkClick r:id="rId3"/>
              </a:rPr>
              <a:t>http://localhost:4200</a:t>
            </a:r>
            <a:r>
              <a:rPr lang="en-GB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C02AC2-1399-4EE9-8895-FA2AB120D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383" y="1259023"/>
            <a:ext cx="4678531" cy="310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3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11: Getting Started with Testing Angular Applications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11.3	 </a:t>
            </a:r>
            <a:r>
              <a:rPr lang="en-GB" sz="2400" dirty="0">
                <a:latin typeface="+mj-lt"/>
              </a:rPr>
              <a:t>Defining tests for a simple class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65091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create an application using Angular CLI, it automatically sets up an environment for testing</a:t>
            </a:r>
          </a:p>
          <a:p>
            <a:pPr lvl="1"/>
            <a:endParaRPr lang="en-GB" dirty="0"/>
          </a:p>
          <a:p>
            <a:r>
              <a:rPr lang="en-GB" dirty="0"/>
              <a:t>By default:</a:t>
            </a:r>
          </a:p>
          <a:p>
            <a:pPr lvl="1"/>
            <a:r>
              <a:rPr lang="en-GB" dirty="0"/>
              <a:t>Angular uses Jasmine to write tests</a:t>
            </a:r>
          </a:p>
          <a:p>
            <a:pPr lvl="1"/>
            <a:r>
              <a:rPr lang="en-GB" dirty="0"/>
              <a:t>Angular uses Karma to run the tests</a:t>
            </a:r>
          </a:p>
          <a:p>
            <a:pPr lvl="1"/>
            <a:endParaRPr lang="en-GB" dirty="0"/>
          </a:p>
          <a:p>
            <a:r>
              <a:rPr lang="en-GB" dirty="0">
                <a:cs typeface="Courier New" panose="02070309020205020404" pitchFamily="49" charset="0"/>
              </a:rPr>
              <a:t>For the example for this section, see: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Example2/HelloWorld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2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The Testing Environment</a:t>
            </a:r>
            <a:endParaRPr lang="en-GB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/>
              <a:t> includes various test dependencies: 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marL="457200" lvl="1" indent="0" algn="ctr">
              <a:buNone/>
            </a:pPr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>
                <a:latin typeface="+mj-lt"/>
              </a:rPr>
              <a:t> also defines a script </a:t>
            </a: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to run tests:</a:t>
            </a: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590114" y="1236194"/>
            <a:ext cx="4500585" cy="1608615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"jasmine-core": "~3.8.0",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"@types/jasmine": "~3.8.0",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"karma": "~6.3.0",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"karma-chrome-launcher": "~3.1.0",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"karma-coverage": "~2.0.3",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"karma-jasmine": "~4.0.0",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"karma-jasmine-html-reporter": "~1.7.0",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025" y="2598588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0A10A24E-D31E-43F9-AD1B-216A42B17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4139056"/>
            <a:ext cx="4500585" cy="685286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"scripts": {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"test": "ng test",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B3931-BEF7-47F8-9CB0-327AD61652C7}"/>
              </a:ext>
            </a:extLst>
          </p:cNvPr>
          <p:cNvSpPr txBox="1"/>
          <p:nvPr/>
        </p:nvSpPr>
        <p:spPr>
          <a:xfrm>
            <a:off x="5029025" y="4583821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9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Generating a Class to Test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Angular CLI to generate many kinds of artifact</a:t>
            </a:r>
          </a:p>
          <a:p>
            <a:pPr lvl="1"/>
            <a:endParaRPr lang="en-GB" dirty="0"/>
          </a:p>
          <a:p>
            <a:r>
              <a:rPr lang="en-GB" dirty="0"/>
              <a:t>For example, to generate a simple class: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Generates 2 files in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/app</a:t>
            </a:r>
            <a:r>
              <a:rPr lang="en-GB" dirty="0"/>
              <a:t> folder: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Code file:	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bank-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account.ts</a:t>
            </a:r>
            <a:endParaRPr lang="en-GB" dirty="0"/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Test file: 	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bank-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account.spec.ts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34CA9-0648-4452-B8B7-E1628504E7FA}"/>
              </a:ext>
            </a:extLst>
          </p:cNvPr>
          <p:cNvSpPr txBox="1"/>
          <p:nvPr/>
        </p:nvSpPr>
        <p:spPr>
          <a:xfrm>
            <a:off x="1590260" y="1987937"/>
            <a:ext cx="481054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g class </a:t>
            </a:r>
            <a:r>
              <a:rPr lang="en-GB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bank-account</a:t>
            </a:r>
          </a:p>
        </p:txBody>
      </p:sp>
    </p:spTree>
    <p:extLst>
      <p:ext uri="{BB962C8B-B14F-4D97-AF65-F5344CB8AC3E}">
        <p14:creationId xmlns:p14="http://schemas.microsoft.com/office/powerpoint/2010/main" val="392833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Implementing the Class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implement simple functionality in our class: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 that Angular uses TypeScript, not JavaScript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822542AC-7ED3-47B3-96DC-A182FB076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30217"/>
            <a:ext cx="5265589" cy="270907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constructor(private _name: string = '',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private _balance: number = 0.0) {}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deposit(amount: number)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this._balance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+= amount;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withdraw(amount: number)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this._balance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-= amount;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get balance()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this._balance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13D81-EAEF-4708-A30C-696C77294F63}"/>
              </a:ext>
            </a:extLst>
          </p:cNvPr>
          <p:cNvSpPr txBox="1"/>
          <p:nvPr/>
        </p:nvSpPr>
        <p:spPr>
          <a:xfrm>
            <a:off x="4901321" y="3685053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/app/bank-</a:t>
            </a:r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account.ts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84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Reviewing the Auto-Generated Test Code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Angular CLI generated the following test code for our class: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Notes:</a:t>
            </a:r>
          </a:p>
          <a:p>
            <a:pPr lvl="1"/>
            <a:r>
              <a:rPr lang="en-GB" dirty="0"/>
              <a:t>Angular uses ECMAScript modules</a:t>
            </a:r>
          </a:p>
          <a:p>
            <a:pPr lvl="1"/>
            <a:r>
              <a:rPr lang="en-GB" dirty="0"/>
              <a:t>Angular tests uses Jasmine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E2DE1F8D-B386-4A79-B366-6FB859EE3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55510"/>
            <a:ext cx="5265590" cy="117019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'./bank-account';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it('should create an instance',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toBeTruthy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13D81-EAEF-4708-A30C-696C77294F63}"/>
              </a:ext>
            </a:extLst>
          </p:cNvPr>
          <p:cNvSpPr txBox="1"/>
          <p:nvPr/>
        </p:nvSpPr>
        <p:spPr>
          <a:xfrm>
            <a:off x="4516600" y="2184077"/>
            <a:ext cx="2339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/app/bank-</a:t>
            </a:r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account.spec.ts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26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Running Tests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You can use Angular CLI to run tests as follows:</a:t>
            </a: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What this does:</a:t>
            </a:r>
          </a:p>
          <a:p>
            <a:pPr lvl="1"/>
            <a:r>
              <a:rPr lang="en-GB" dirty="0">
                <a:latin typeface="+mj-lt"/>
              </a:rPr>
              <a:t>Builds the application code</a:t>
            </a:r>
          </a:p>
          <a:p>
            <a:pPr lvl="1"/>
            <a:r>
              <a:rPr lang="en-GB" dirty="0">
                <a:latin typeface="+mj-lt"/>
              </a:rPr>
              <a:t>Starts Karma, i.e., the test runner app</a:t>
            </a:r>
          </a:p>
          <a:p>
            <a:pPr lvl="1"/>
            <a:r>
              <a:rPr lang="en-GB" dirty="0">
                <a:latin typeface="+mj-lt"/>
              </a:rPr>
              <a:t>Runs all tests, as defined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/tests.js</a:t>
            </a:r>
          </a:p>
          <a:p>
            <a:pPr lvl="1"/>
            <a:r>
              <a:rPr lang="en-GB" dirty="0">
                <a:latin typeface="+mj-lt"/>
              </a:rPr>
              <a:t>Opens a browser and shows the test results</a:t>
            </a:r>
          </a:p>
          <a:p>
            <a:pPr lvl="1"/>
            <a:r>
              <a:rPr lang="en-GB" dirty="0">
                <a:latin typeface="+mj-lt"/>
              </a:rPr>
              <a:t>Re-runs tests automatically if you edit any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25CA6-BBEE-4C0B-9E3A-3E5CC775E799}"/>
              </a:ext>
            </a:extLst>
          </p:cNvPr>
          <p:cNvSpPr txBox="1"/>
          <p:nvPr/>
        </p:nvSpPr>
        <p:spPr>
          <a:xfrm>
            <a:off x="1554480" y="1233743"/>
            <a:ext cx="472685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test --watch</a:t>
            </a:r>
          </a:p>
        </p:txBody>
      </p:sp>
    </p:spTree>
    <p:extLst>
      <p:ext uri="{BB962C8B-B14F-4D97-AF65-F5344CB8AC3E}">
        <p14:creationId xmlns:p14="http://schemas.microsoft.com/office/powerpoint/2010/main" val="3616464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Viewing the Test Results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are the results of the test spec(s):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D22C6-31C6-47AF-8387-B692617FC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006" y="1249835"/>
            <a:ext cx="5035065" cy="290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4694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11: Getting Started with Testing Angular Applications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11.1	 </a:t>
            </a:r>
            <a:r>
              <a:rPr lang="en-GB" sz="2400" dirty="0">
                <a:latin typeface="+mj-lt"/>
              </a:rPr>
              <a:t>Getting Started with Angular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9773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11: Getting Started with Testing Angular Applications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11.4	</a:t>
            </a:r>
            <a:r>
              <a:rPr lang="en-GB" sz="2400" dirty="0">
                <a:latin typeface="+mj-lt"/>
              </a:rPr>
              <a:t>Defining comprehensive tests for a class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58460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Reminder of our </a:t>
            </a:r>
            <a:r>
              <a:rPr lang="en-GB" altLang="en-US" dirty="0" err="1"/>
              <a:t>BankAccount</a:t>
            </a:r>
            <a:r>
              <a:rPr lang="en-GB" altLang="en-US" dirty="0"/>
              <a:t> Class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reminder of our simple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dirty="0"/>
              <a:t> class: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Example3/HelloWorld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822542AC-7ED3-47B3-96DC-A182FB076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620790"/>
            <a:ext cx="5265589" cy="270907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constructor(private _name: string = '',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private _balance: number = 0.0) {}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deposit(amount: number)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this._balance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+= amount;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withdraw(amount: number)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this._balance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-= amount;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get balance()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this._balance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13D81-EAEF-4708-A30C-696C77294F63}"/>
              </a:ext>
            </a:extLst>
          </p:cNvPr>
          <p:cNvSpPr txBox="1"/>
          <p:nvPr/>
        </p:nvSpPr>
        <p:spPr>
          <a:xfrm>
            <a:off x="4901321" y="4075626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/app/bank-</a:t>
            </a:r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account.ts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227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Implementing Comprehensive Tests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comprehensive set of tests for our class:</a:t>
            </a:r>
          </a:p>
          <a:p>
            <a:endParaRPr lang="en-GB" dirty="0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E2DE1F8D-B386-4A79-B366-6FB859EE3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77655"/>
            <a:ext cx="5265590" cy="317074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'./bank-account';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acc1: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acc1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('Andy', 1000);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it('deposit works',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acc1.deposit(200);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expect(acc1.balance).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(1200);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it('withdraw works',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acc1.withdraw(200);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expect(acc1.balance).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(800);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13D81-EAEF-4708-A30C-696C77294F63}"/>
              </a:ext>
            </a:extLst>
          </p:cNvPr>
          <p:cNvSpPr txBox="1"/>
          <p:nvPr/>
        </p:nvSpPr>
        <p:spPr>
          <a:xfrm>
            <a:off x="4516600" y="4205525"/>
            <a:ext cx="2339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/app/bank-</a:t>
            </a:r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account.spec.ts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32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Running the Tests and Viewing Results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the tests as follows: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B2E39-C455-4151-A4F1-9CD06D5A8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811" y="1890649"/>
            <a:ext cx="4781230" cy="29781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113451-9528-4E36-A542-9D953E8D49EF}"/>
              </a:ext>
            </a:extLst>
          </p:cNvPr>
          <p:cNvSpPr txBox="1"/>
          <p:nvPr/>
        </p:nvSpPr>
        <p:spPr>
          <a:xfrm>
            <a:off x="1554480" y="1233743"/>
            <a:ext cx="480956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test --watch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60079F0-A177-463B-B616-6BE6893762B3}"/>
              </a:ext>
            </a:extLst>
          </p:cNvPr>
          <p:cNvSpPr/>
          <p:nvPr/>
        </p:nvSpPr>
        <p:spPr>
          <a:xfrm>
            <a:off x="1888534" y="1585266"/>
            <a:ext cx="555992" cy="47787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158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11: Getting Started with Testing Angular Applications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11.5	</a:t>
            </a:r>
            <a:r>
              <a:rPr lang="en-GB" sz="2400" dirty="0">
                <a:latin typeface="+mj-lt"/>
              </a:rPr>
              <a:t>Understanding Angular components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66149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an Angular app, a </a:t>
            </a:r>
            <a:r>
              <a:rPr lang="en-GB" b="1" dirty="0"/>
              <a:t>component</a:t>
            </a:r>
            <a:r>
              <a:rPr lang="en-GB" dirty="0"/>
              <a:t> is a class that renders HTML</a:t>
            </a:r>
          </a:p>
          <a:p>
            <a:pPr lvl="1"/>
            <a:r>
              <a:rPr lang="en-GB" dirty="0"/>
              <a:t>The app initially has one component named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r>
              <a:rPr lang="en-GB" dirty="0"/>
              <a:t>In this section we'll see how to generate new components</a:t>
            </a:r>
          </a:p>
          <a:p>
            <a:pPr lvl="1"/>
            <a:r>
              <a:rPr lang="en-GB" dirty="0"/>
              <a:t>To represent particular parts of the UI</a:t>
            </a:r>
          </a:p>
          <a:p>
            <a:pPr lvl="1"/>
            <a:endParaRPr lang="en-GB" dirty="0"/>
          </a:p>
          <a:p>
            <a:r>
              <a:rPr lang="en-GB" dirty="0">
                <a:cs typeface="Courier New" panose="02070309020205020404" pitchFamily="49" charset="0"/>
              </a:rPr>
              <a:t>Example for this section: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Example4/HelloWorld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3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Generating a New Component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Angular CLI to generate a new component: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Generates 4 files in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/app/header</a:t>
            </a:r>
            <a:r>
              <a:rPr lang="en-GB" dirty="0"/>
              <a:t> folder:</a:t>
            </a:r>
          </a:p>
          <a:p>
            <a:pPr lvl="1">
              <a:tabLst>
                <a:tab pos="1454150" algn="l"/>
              </a:tabLst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header.component.ts</a:t>
            </a:r>
            <a:endParaRPr lang="en-GB" dirty="0"/>
          </a:p>
          <a:p>
            <a:pPr lvl="1">
              <a:tabLst>
                <a:tab pos="1454150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header.component.html</a:t>
            </a:r>
          </a:p>
          <a:p>
            <a:pPr lvl="1">
              <a:tabLst>
                <a:tab pos="1454150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header.component.css</a:t>
            </a:r>
          </a:p>
          <a:p>
            <a:pPr lvl="1">
              <a:tabLst>
                <a:tab pos="1454150" algn="l"/>
              </a:tabLst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header.component.spec.ts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34CA9-0648-4452-B8B7-E1628504E7FA}"/>
              </a:ext>
            </a:extLst>
          </p:cNvPr>
          <p:cNvSpPr txBox="1"/>
          <p:nvPr/>
        </p:nvSpPr>
        <p:spPr>
          <a:xfrm>
            <a:off x="1590259" y="1234361"/>
            <a:ext cx="5118403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g component </a:t>
            </a:r>
            <a:r>
              <a:rPr lang="en-GB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17702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Viewing the Component Source Code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source code for our component, as generated by Angular CLI: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822542AC-7ED3-47B3-96DC-A182FB076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603288"/>
            <a:ext cx="5118549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Component,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'@angular/core';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selector: 'app-header',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'./header.component.html',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styleUrls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['./header.component.css']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constructor() { 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ngOnInit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(): void {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13D81-EAEF-4708-A30C-696C77294F63}"/>
              </a:ext>
            </a:extLst>
          </p:cNvPr>
          <p:cNvSpPr txBox="1"/>
          <p:nvPr/>
        </p:nvSpPr>
        <p:spPr>
          <a:xfrm>
            <a:off x="4045746" y="3773203"/>
            <a:ext cx="28007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/app/header/</a:t>
            </a:r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header.component.ts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631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Viewing the Component HTML and CSS Files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HTML template for our component: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Here's the style sheet for our component:</a:t>
            </a:r>
          </a:p>
          <a:p>
            <a:pPr lvl="1"/>
            <a:r>
              <a:rPr lang="en-GB" dirty="0"/>
              <a:t>It's empty at the moment!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822542AC-7ED3-47B3-96DC-A182FB076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29870"/>
            <a:ext cx="5118549" cy="246863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B05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&lt;p&gt;header works!&lt;/p&gt;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13D81-EAEF-4708-A30C-696C77294F63}"/>
              </a:ext>
            </a:extLst>
          </p:cNvPr>
          <p:cNvSpPr txBox="1"/>
          <p:nvPr/>
        </p:nvSpPr>
        <p:spPr>
          <a:xfrm>
            <a:off x="3924023" y="1562055"/>
            <a:ext cx="2954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/app/header/header.component.html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6BD79C7D-BB41-49AB-B46A-0A56FC9F9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3110541"/>
            <a:ext cx="5118549" cy="246863"/>
          </a:xfrm>
          <a:prstGeom prst="rect">
            <a:avLst/>
          </a:prstGeom>
          <a:solidFill>
            <a:srgbClr val="FFE5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C96B69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BF644-DE26-4383-A8DA-6B84409A441F}"/>
              </a:ext>
            </a:extLst>
          </p:cNvPr>
          <p:cNvSpPr txBox="1"/>
          <p:nvPr/>
        </p:nvSpPr>
        <p:spPr>
          <a:xfrm>
            <a:off x="4000967" y="3442726"/>
            <a:ext cx="2877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/app/header/header.component.css</a:t>
            </a:r>
          </a:p>
        </p:txBody>
      </p:sp>
    </p:spTree>
    <p:extLst>
      <p:ext uri="{BB962C8B-B14F-4D97-AF65-F5344CB8AC3E}">
        <p14:creationId xmlns:p14="http://schemas.microsoft.com/office/powerpoint/2010/main" val="9593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Understanding Angular Modules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Angular, component classes are bundled into a </a:t>
            </a:r>
            <a:r>
              <a:rPr lang="en-GB" b="1" dirty="0"/>
              <a:t>module</a:t>
            </a:r>
          </a:p>
          <a:p>
            <a:pPr lvl="1"/>
            <a:r>
              <a:rPr lang="en-GB" dirty="0"/>
              <a:t>This is how Angular is aware of all the components in the app</a:t>
            </a:r>
          </a:p>
          <a:p>
            <a:pPr lvl="1"/>
            <a:endParaRPr lang="en-GB" dirty="0"/>
          </a:p>
          <a:p>
            <a:r>
              <a:rPr lang="en-GB" dirty="0"/>
              <a:t>Here's the module definition in our app: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18664A76-7E7F-4AB1-B891-E450E5595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2364987"/>
            <a:ext cx="5118549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'@angular/core';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BrowserModule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'@angular/platform-browser';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'./header/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@NgModule({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declarations: [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imports: [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BrowserModule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providers: [],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bootstrap: [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290E5-38B0-4EA6-BBCF-2E266CCF38C0}"/>
              </a:ext>
            </a:extLst>
          </p:cNvPr>
          <p:cNvSpPr txBox="1"/>
          <p:nvPr/>
        </p:nvSpPr>
        <p:spPr>
          <a:xfrm>
            <a:off x="5041426" y="4525641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</a:t>
            </a:r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app.module.ts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75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03573" y="4604"/>
            <a:ext cx="7548179" cy="560552"/>
          </a:xfrm>
        </p:spPr>
        <p:txBody>
          <a:bodyPr/>
          <a:lstStyle/>
          <a:p>
            <a:r>
              <a:rPr lang="en-GB" dirty="0"/>
              <a:t>Overview of Angular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Angular is a client-side framework from Google</a:t>
            </a:r>
          </a:p>
          <a:p>
            <a:pPr lvl="1"/>
            <a:r>
              <a:rPr lang="en-GB" dirty="0"/>
              <a:t>Makes it easier to develop large-scale rich web apps</a:t>
            </a:r>
          </a:p>
          <a:p>
            <a:pPr lvl="2"/>
            <a:endParaRPr lang="en-GB" dirty="0"/>
          </a:p>
          <a:p>
            <a:r>
              <a:rPr lang="en-GB" dirty="0"/>
              <a:t>How does Angular help?</a:t>
            </a:r>
          </a:p>
          <a:p>
            <a:pPr lvl="1"/>
            <a:r>
              <a:rPr lang="en-GB" dirty="0"/>
              <a:t>Client-side data binding</a:t>
            </a:r>
          </a:p>
          <a:p>
            <a:pPr lvl="1"/>
            <a:r>
              <a:rPr lang="en-GB" dirty="0"/>
              <a:t>No need for low-level DOM manipulation</a:t>
            </a:r>
          </a:p>
          <a:p>
            <a:pPr lvl="1"/>
            <a:r>
              <a:rPr lang="en-GB" dirty="0"/>
              <a:t>Supports dependency injection and services</a:t>
            </a:r>
          </a:p>
          <a:p>
            <a:pPr lvl="2"/>
            <a:endParaRPr lang="en-GB" dirty="0"/>
          </a:p>
          <a:p>
            <a:r>
              <a:rPr lang="en-GB" dirty="0"/>
              <a:t>Angular versions</a:t>
            </a:r>
          </a:p>
          <a:p>
            <a:pPr lvl="1"/>
            <a:r>
              <a:rPr lang="en-GB" dirty="0"/>
              <a:t>Angular.js</a:t>
            </a:r>
          </a:p>
          <a:p>
            <a:pPr lvl="1"/>
            <a:r>
              <a:rPr lang="en-GB" dirty="0"/>
              <a:t>Angular 2 and above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44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Using a Component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Recall our header component looks like this: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lang="en-GB" dirty="0"/>
              <a:t> attribute to create an</a:t>
            </a:r>
            <a:br>
              <a:rPr lang="en-GB" dirty="0"/>
            </a:br>
            <a:r>
              <a:rPr lang="en-GB" dirty="0"/>
              <a:t>instance of the component in another page</a:t>
            </a:r>
          </a:p>
          <a:p>
            <a:endParaRPr lang="en-GB" dirty="0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413846CD-C91F-4196-9DD3-D33DC40EB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32132"/>
            <a:ext cx="5118549" cy="14779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selector: 'app-header'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'./header.component.html',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styleUrls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['./header.component.css']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constructor() {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ngOnInit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(): void {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6CDEA-3D7B-49B7-9BC2-C4CCBC4377CC}"/>
              </a:ext>
            </a:extLst>
          </p:cNvPr>
          <p:cNvSpPr txBox="1"/>
          <p:nvPr/>
        </p:nvSpPr>
        <p:spPr>
          <a:xfrm>
            <a:off x="4045746" y="2792088"/>
            <a:ext cx="28007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/app/header/</a:t>
            </a:r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header.component.ts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5E1E2FE5-18FC-4E39-9E5B-E79D4793E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3972212"/>
            <a:ext cx="5118549" cy="708528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B05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class="content"&gt;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&lt;span&gt;{{title}} app is running!&lt;/span&gt;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&lt;app-header&gt;&lt;/app-header&gt;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02A1FD-A98C-4C0A-80B3-383525AF9CBA}"/>
              </a:ext>
            </a:extLst>
          </p:cNvPr>
          <p:cNvSpPr txBox="1"/>
          <p:nvPr/>
        </p:nvSpPr>
        <p:spPr>
          <a:xfrm>
            <a:off x="4693457" y="4744801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/app/app.component.html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137281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Build and Serving the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 and serve the application as normal: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Browse to </a:t>
            </a:r>
            <a:r>
              <a:rPr lang="en-GB" dirty="0">
                <a:hlinkClick r:id="rId3"/>
              </a:rPr>
              <a:t>http://</a:t>
            </a:r>
            <a:r>
              <a:rPr lang="en-GB">
                <a:hlinkClick r:id="rId3"/>
              </a:rPr>
              <a:t>localhost:4200</a:t>
            </a:r>
            <a:r>
              <a:rPr lang="en-GB"/>
              <a:t> </a:t>
            </a:r>
            <a:endParaRPr lang="en-GB" dirty="0"/>
          </a:p>
          <a:p>
            <a:pPr lvl="1"/>
            <a:r>
              <a:rPr lang="en-GB" dirty="0"/>
              <a:t>Note that it creates and renders an instance</a:t>
            </a:r>
            <a:br>
              <a:rPr lang="en-GB" dirty="0"/>
            </a:br>
            <a:r>
              <a:rPr lang="en-GB" dirty="0"/>
              <a:t>of our header component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BECD3D-44FB-41CD-BF80-A3FCDB54E0FE}"/>
              </a:ext>
            </a:extLst>
          </p:cNvPr>
          <p:cNvSpPr txBox="1"/>
          <p:nvPr/>
        </p:nvSpPr>
        <p:spPr>
          <a:xfrm>
            <a:off x="1585872" y="1250923"/>
            <a:ext cx="485024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serve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D18AE0-D514-4719-B1D9-AEC1B8640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872" y="3037517"/>
            <a:ext cx="4885568" cy="19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6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11: Getting Started with Testing Angular Applications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11.6	</a:t>
            </a:r>
            <a:r>
              <a:rPr lang="en-GB" sz="2400" dirty="0">
                <a:latin typeface="+mj-lt"/>
              </a:rPr>
              <a:t>Testing a component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03807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Angular enables you to define tests for each component in the application</a:t>
            </a:r>
          </a:p>
          <a:p>
            <a:pPr lvl="1"/>
            <a:r>
              <a:rPr lang="en-GB" dirty="0"/>
              <a:t>Does the component have the correct state?</a:t>
            </a:r>
          </a:p>
          <a:p>
            <a:pPr lvl="1"/>
            <a:r>
              <a:rPr lang="en-GB" dirty="0"/>
              <a:t>Does it render the correct HTML?</a:t>
            </a:r>
          </a:p>
          <a:p>
            <a:pPr lvl="1"/>
            <a:r>
              <a:rPr lang="en-GB" dirty="0"/>
              <a:t>Does it handle user events correctly?</a:t>
            </a:r>
          </a:p>
          <a:p>
            <a:pPr lvl="1"/>
            <a:endParaRPr lang="en-GB" dirty="0"/>
          </a:p>
          <a:p>
            <a:r>
              <a:rPr lang="en-GB" dirty="0">
                <a:cs typeface="Courier New" panose="02070309020205020404" pitchFamily="49" charset="0"/>
              </a:rPr>
              <a:t>Example for this section: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Example4/HelloWorld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40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Reviewing Tests for a Component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generate a component by using Angular CLI, it also generates a test spec for the component</a:t>
            </a:r>
          </a:p>
          <a:p>
            <a:pPr lvl="1"/>
            <a:endParaRPr lang="en-GB" dirty="0"/>
          </a:p>
          <a:p>
            <a:r>
              <a:rPr lang="en-GB" dirty="0"/>
              <a:t>For example, it generates the following test spec</a:t>
            </a:r>
            <a:br>
              <a:rPr lang="en-GB" dirty="0"/>
            </a:br>
            <a:r>
              <a:rPr lang="en-GB" dirty="0"/>
              <a:t>for the header component: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Let's take a look at the details…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B70BF-F470-49AF-9710-0CCC21CC8AD7}"/>
              </a:ext>
            </a:extLst>
          </p:cNvPr>
          <p:cNvSpPr txBox="1"/>
          <p:nvPr/>
        </p:nvSpPr>
        <p:spPr>
          <a:xfrm>
            <a:off x="3857908" y="3777258"/>
            <a:ext cx="3185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/app/header/</a:t>
            </a:r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header.component.spec.ts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63735D6F-6716-447F-BC8F-B218D6BDF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669238"/>
            <a:ext cx="5265590" cy="101630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ComponentFixture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'@angular/core/testing';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9378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Reviewing Tests for a Component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B70BF-F470-49AF-9710-0CCC21CC8AD7}"/>
              </a:ext>
            </a:extLst>
          </p:cNvPr>
          <p:cNvSpPr txBox="1"/>
          <p:nvPr/>
        </p:nvSpPr>
        <p:spPr>
          <a:xfrm>
            <a:off x="2789504" y="4200772"/>
            <a:ext cx="3185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/app/header/</a:t>
            </a:r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header.component.spec.ts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63735D6F-6716-447F-BC8F-B218D6BDF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113" y="783558"/>
            <a:ext cx="4559670" cy="3324629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component: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fixture: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ComponentFixture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(async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await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TestBed.configureTestingModule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declarations: [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compileComponents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fixture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TestBed.createComponent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component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fixture.componentInstance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fixture.detectChanges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it('should create',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expect(component).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toBeTruthy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00FF9-4BDC-4057-8C7B-F1EE26A50F6D}"/>
              </a:ext>
            </a:extLst>
          </p:cNvPr>
          <p:cNvSpPr txBox="1"/>
          <p:nvPr/>
        </p:nvSpPr>
        <p:spPr>
          <a:xfrm>
            <a:off x="5974991" y="786042"/>
            <a:ext cx="2626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Here is the full set of tests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for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endParaRPr lang="en-GB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518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Reviewing Tests for a Component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B70BF-F470-49AF-9710-0CCC21CC8AD7}"/>
              </a:ext>
            </a:extLst>
          </p:cNvPr>
          <p:cNvSpPr txBox="1"/>
          <p:nvPr/>
        </p:nvSpPr>
        <p:spPr>
          <a:xfrm>
            <a:off x="2789504" y="4200772"/>
            <a:ext cx="3185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/app/header/</a:t>
            </a:r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header.component.spec.ts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63735D6F-6716-447F-BC8F-B218D6BDF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113" y="783558"/>
            <a:ext cx="4559670" cy="3324629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component: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fixture: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ComponentFixture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(async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await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TestBed.configureTestingModule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declarations: [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compileComponents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fixture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TestBed.createComponent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component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fixture.componentInstance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fixture.detectChanges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it('should create',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expect(component).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toBeTruthy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2AE3F8C2-D066-4DE3-AE4A-5D7F20E56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113" y="783558"/>
            <a:ext cx="4559670" cy="3324629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component: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fixture: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ComponentFixture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(async ()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await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TestBed.configureTestingModule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declarations: [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compileComponents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fixture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TestBed.createComponent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component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fixture.componentInstance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fixture.detectChanges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it('should create',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expect(component).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toBeTruthy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20C095-582B-475F-BD3A-88BF775D5EA1}"/>
              </a:ext>
            </a:extLst>
          </p:cNvPr>
          <p:cNvSpPr txBox="1"/>
          <p:nvPr/>
        </p:nvSpPr>
        <p:spPr>
          <a:xfrm>
            <a:off x="5878731" y="786042"/>
            <a:ext cx="3113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TestBed</a:t>
            </a:r>
            <a:r>
              <a:rPr lang="en-GB" dirty="0">
                <a:solidFill>
                  <a:srgbClr val="FF0000"/>
                </a:solidFill>
              </a:rPr>
              <a:t> creates an Angular 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test module, and tells it about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the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dirty="0">
                <a:solidFill>
                  <a:srgbClr val="FF0000"/>
                </a:solidFill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738783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Reviewing Tests for a Component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B70BF-F470-49AF-9710-0CCC21CC8AD7}"/>
              </a:ext>
            </a:extLst>
          </p:cNvPr>
          <p:cNvSpPr txBox="1"/>
          <p:nvPr/>
        </p:nvSpPr>
        <p:spPr>
          <a:xfrm>
            <a:off x="2789504" y="4200772"/>
            <a:ext cx="3185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/app/header/</a:t>
            </a:r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header.component.spec.ts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63735D6F-6716-447F-BC8F-B218D6BDF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113" y="783558"/>
            <a:ext cx="4559670" cy="3324629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component: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fixture: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ComponentFixture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(async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await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TestBed.configureTestingModule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declarations: [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compileComponents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fixture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TestBed.createComponent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component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fixture.componentInstance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fixture.detectChanges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it('should create',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expect(component).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toBeTruthy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2AE3F8C2-D066-4DE3-AE4A-5D7F20E56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113" y="783558"/>
            <a:ext cx="4559670" cy="3324629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component: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fixture: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ComponentFixture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(async ()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TestBed.configureTestingModule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declarations: [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compileComponents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fixture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TestBed.createComponent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component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fixture.componentInstance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fixture.detectChanges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it('should create',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expect(component).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toBeTruthy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20C095-582B-475F-BD3A-88BF775D5EA1}"/>
              </a:ext>
            </a:extLst>
          </p:cNvPr>
          <p:cNvSpPr txBox="1"/>
          <p:nvPr/>
        </p:nvSpPr>
        <p:spPr>
          <a:xfrm>
            <a:off x="5878731" y="786042"/>
            <a:ext cx="3197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For each component in the 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test module, its HTML template 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is compiled into JavaScript code</a:t>
            </a:r>
          </a:p>
        </p:txBody>
      </p:sp>
    </p:spTree>
    <p:extLst>
      <p:ext uri="{BB962C8B-B14F-4D97-AF65-F5344CB8AC3E}">
        <p14:creationId xmlns:p14="http://schemas.microsoft.com/office/powerpoint/2010/main" val="1723877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Reviewing Tests for a Component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B70BF-F470-49AF-9710-0CCC21CC8AD7}"/>
              </a:ext>
            </a:extLst>
          </p:cNvPr>
          <p:cNvSpPr txBox="1"/>
          <p:nvPr/>
        </p:nvSpPr>
        <p:spPr>
          <a:xfrm>
            <a:off x="2789504" y="4200772"/>
            <a:ext cx="3185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/app/header/</a:t>
            </a:r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header.component.spec.ts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63735D6F-6716-447F-BC8F-B218D6BDF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113" y="783558"/>
            <a:ext cx="4559670" cy="3324629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component: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fixture: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ComponentFixture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(async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await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TestBed.configureTestingModule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declarations: [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compileComponents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fixture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TestBed.createComponent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component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fixture.componentInstance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fixture.detectChanges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it('should create',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expect(component).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toBeTruthy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2AE3F8C2-D066-4DE3-AE4A-5D7F20E56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113" y="783558"/>
            <a:ext cx="4559670" cy="3324629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component: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fixture: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ComponentFixture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(async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await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TestBed.configureTestingModule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declarations: [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compileComponents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fixture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TestBed.createComponent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component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fixture.componentInstance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fixture.detectChanges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it('should create',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expect(component).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toBeTruthy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20C095-582B-475F-BD3A-88BF775D5EA1}"/>
              </a:ext>
            </a:extLst>
          </p:cNvPr>
          <p:cNvSpPr txBox="1"/>
          <p:nvPr/>
        </p:nvSpPr>
        <p:spPr>
          <a:xfrm>
            <a:off x="5878731" y="786042"/>
            <a:ext cx="28314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Ask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TestBed</a:t>
            </a:r>
            <a:r>
              <a:rPr lang="en-GB" dirty="0">
                <a:solidFill>
                  <a:srgbClr val="FF0000"/>
                </a:solidFill>
              </a:rPr>
              <a:t> to create an 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instance of our component, </a:t>
            </a:r>
          </a:p>
          <a:p>
            <a:r>
              <a:rPr lang="en-GB" dirty="0">
                <a:solidFill>
                  <a:srgbClr val="FF0000"/>
                </a:solidFill>
              </a:rPr>
              <a:t>so we can test it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The component instance 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is actually wrapped in a 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ComponentFixture</a:t>
            </a:r>
            <a:endParaRPr lang="en-GB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34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Reviewing Tests for a Component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B70BF-F470-49AF-9710-0CCC21CC8AD7}"/>
              </a:ext>
            </a:extLst>
          </p:cNvPr>
          <p:cNvSpPr txBox="1"/>
          <p:nvPr/>
        </p:nvSpPr>
        <p:spPr>
          <a:xfrm>
            <a:off x="2789504" y="4200772"/>
            <a:ext cx="3185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/app/header/</a:t>
            </a:r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header.component.spec.ts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63735D6F-6716-447F-BC8F-B218D6BDF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113" y="783558"/>
            <a:ext cx="4559670" cy="3324629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component: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fixture: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ComponentFixture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(async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await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TestBed.configureTestingModule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declarations: [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compileComponents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fixture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TestBed.createComponent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component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fixture.componentInstance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fixture.detectChanges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it('should create',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expect(component).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toBeTruthy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2AE3F8C2-D066-4DE3-AE4A-5D7F20E56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113" y="783558"/>
            <a:ext cx="4559670" cy="3324629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component: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fixture: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ComponentFixture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(async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await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TestBed.configureTestingModule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declarations: [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compileComponents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fixture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TestBed.createComponent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component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fixture.componentInstance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fixture.detectChanges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it('should create',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expect(component).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toBeTruthy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20C095-582B-475F-BD3A-88BF775D5EA1}"/>
              </a:ext>
            </a:extLst>
          </p:cNvPr>
          <p:cNvSpPr txBox="1"/>
          <p:nvPr/>
        </p:nvSpPr>
        <p:spPr>
          <a:xfrm>
            <a:off x="5878731" y="786042"/>
            <a:ext cx="3093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Tell Angular to re-evaluate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data binding expressions in the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component's HTML template</a:t>
            </a:r>
          </a:p>
        </p:txBody>
      </p:sp>
    </p:spTree>
    <p:extLst>
      <p:ext uri="{BB962C8B-B14F-4D97-AF65-F5344CB8AC3E}">
        <p14:creationId xmlns:p14="http://schemas.microsoft.com/office/powerpoint/2010/main" val="115657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Overview of Angular CLI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Angular CLI is a command-line interface tool that you can use to create a new Angular application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Scaffolds a complete template application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Generates config files, including test config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Reinforces best practices for file names, etc.</a:t>
            </a:r>
          </a:p>
          <a:p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Angular CLI also has commands to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generate artifacts in a standard way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Components, services, directives, etc.</a:t>
            </a:r>
          </a:p>
        </p:txBody>
      </p:sp>
    </p:spTree>
    <p:extLst>
      <p:ext uri="{BB962C8B-B14F-4D97-AF65-F5344CB8AC3E}">
        <p14:creationId xmlns:p14="http://schemas.microsoft.com/office/powerpoint/2010/main" val="95454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Reviewing Tests for a Component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B70BF-F470-49AF-9710-0CCC21CC8AD7}"/>
              </a:ext>
            </a:extLst>
          </p:cNvPr>
          <p:cNvSpPr txBox="1"/>
          <p:nvPr/>
        </p:nvSpPr>
        <p:spPr>
          <a:xfrm>
            <a:off x="2789504" y="4200772"/>
            <a:ext cx="3185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/app/header/</a:t>
            </a:r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header.component.spec.ts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63735D6F-6716-447F-BC8F-B218D6BDF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113" y="783558"/>
            <a:ext cx="4559670" cy="3324629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component: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fixture: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ComponentFixture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(async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await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TestBed.configureTestingModule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declarations: [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compileComponents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fixture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TestBed.createComponent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component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fixture.componentInstance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fixture.detectChanges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it('should create',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expect(component).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toBeTruthy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2AE3F8C2-D066-4DE3-AE4A-5D7F20E56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113" y="783558"/>
            <a:ext cx="4559670" cy="3324629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component: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fixture: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ComponentFixture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(async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await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TestBed.configureTestingModule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declarations: [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compileComponents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fixture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TestBed.createComponent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component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fixture.componentInstance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fixture.detectChanges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it('should create', ()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expect(component).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toBeTruthy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20C095-582B-475F-BD3A-88BF775D5EA1}"/>
              </a:ext>
            </a:extLst>
          </p:cNvPr>
          <p:cNvSpPr txBox="1"/>
          <p:nvPr/>
        </p:nvSpPr>
        <p:spPr>
          <a:xfrm>
            <a:off x="5878731" y="786042"/>
            <a:ext cx="29613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This is a simple test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It asserts that the component</a:t>
            </a:r>
          </a:p>
          <a:p>
            <a:r>
              <a:rPr lang="en-GB" dirty="0">
                <a:solidFill>
                  <a:srgbClr val="FF0000"/>
                </a:solidFill>
              </a:rPr>
              <a:t>instance has been created</a:t>
            </a:r>
          </a:p>
          <a:p>
            <a:r>
              <a:rPr lang="en-GB" dirty="0">
                <a:solidFill>
                  <a:srgbClr val="FF0000"/>
                </a:solidFill>
              </a:rPr>
              <a:t>successfully</a:t>
            </a:r>
          </a:p>
        </p:txBody>
      </p:sp>
    </p:spTree>
    <p:extLst>
      <p:ext uri="{BB962C8B-B14F-4D97-AF65-F5344CB8AC3E}">
        <p14:creationId xmlns:p14="http://schemas.microsoft.com/office/powerpoint/2010/main" val="1774370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B3C684-33D3-4A77-83D8-9E86097DF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811" y="1890649"/>
            <a:ext cx="4781230" cy="3097345"/>
          </a:xfrm>
          <a:prstGeom prst="rect">
            <a:avLst/>
          </a:prstGeom>
        </p:spPr>
      </p:pic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Running the Tests and Viewing Results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the tests as normal: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113451-9528-4E36-A542-9D953E8D49EF}"/>
              </a:ext>
            </a:extLst>
          </p:cNvPr>
          <p:cNvSpPr txBox="1"/>
          <p:nvPr/>
        </p:nvSpPr>
        <p:spPr>
          <a:xfrm>
            <a:off x="1554480" y="1233743"/>
            <a:ext cx="480956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test --watch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60079F0-A177-463B-B616-6BE6893762B3}"/>
              </a:ext>
            </a:extLst>
          </p:cNvPr>
          <p:cNvSpPr/>
          <p:nvPr/>
        </p:nvSpPr>
        <p:spPr>
          <a:xfrm>
            <a:off x="1888534" y="1573494"/>
            <a:ext cx="555992" cy="47787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86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11: Getting Started with Testing Angular Applications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11.7	</a:t>
            </a:r>
            <a:r>
              <a:rPr lang="en-GB" sz="2400" dirty="0">
                <a:latin typeface="+mj-lt"/>
              </a:rPr>
              <a:t>Going further with component testing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87392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previous session we showed the code and tests for a simple component name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Example4/HelloWorld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When we ran the tests, it also displayed 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test results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vl="1"/>
            <a:endParaRPr lang="en-GB" dirty="0">
              <a:latin typeface="+mj-lt"/>
            </a:endParaRP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2A94D4-D74E-4318-81B2-28EC7DD80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785" y="3049455"/>
            <a:ext cx="4866335" cy="120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3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Understanding Application Component Tests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take a closer look at the tests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GB" dirty="0"/>
              <a:t>…</a:t>
            </a:r>
          </a:p>
          <a:p>
            <a:endParaRPr lang="en-GB" dirty="0"/>
          </a:p>
          <a:p>
            <a:r>
              <a:rPr lang="en-GB" dirty="0"/>
              <a:t>In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/app</a:t>
            </a:r>
            <a:r>
              <a:rPr lang="en-GB" dirty="0"/>
              <a:t> directory, </a:t>
            </a:r>
            <a:br>
              <a:rPr lang="en-GB" dirty="0"/>
            </a:br>
            <a:r>
              <a:rPr lang="en-GB" dirty="0"/>
              <a:t>let's review the following files: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app.component.ts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app.component.html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app.component.spec.ts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43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Getting Angular CLI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Angular CLI is a Node.js application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So you need to install Node.js or Yarn on your machine first</a:t>
            </a:r>
          </a:p>
          <a:p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You can install Angular CLI as follows:</a:t>
            </a: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To see the version of Angular CLI 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installed on your computer: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B064C-C855-4664-A444-1D0583CA8A0C}"/>
              </a:ext>
            </a:extLst>
          </p:cNvPr>
          <p:cNvSpPr txBox="1"/>
          <p:nvPr/>
        </p:nvSpPr>
        <p:spPr>
          <a:xfrm>
            <a:off x="1554480" y="2407696"/>
            <a:ext cx="423802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 -g @angular/cli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2C6A9B-3EA8-4C5C-9BB0-91D02B7F2D49}"/>
              </a:ext>
            </a:extLst>
          </p:cNvPr>
          <p:cNvSpPr txBox="1"/>
          <p:nvPr/>
        </p:nvSpPr>
        <p:spPr>
          <a:xfrm>
            <a:off x="1554480" y="3967026"/>
            <a:ext cx="423802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version</a:t>
            </a:r>
          </a:p>
        </p:txBody>
      </p:sp>
    </p:spTree>
    <p:extLst>
      <p:ext uri="{BB962C8B-B14F-4D97-AF65-F5344CB8AC3E}">
        <p14:creationId xmlns:p14="http://schemas.microsoft.com/office/powerpoint/2010/main" val="192458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Angular CLI Capabilities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Once you've installed Angular CLI, it enables you to: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Create a new app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Add artifacts to the app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Serve an app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Build an app into bundled files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At the time of writing, Angular CLI 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creates Angular v12 apps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The version is incremented 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every 6 months</a:t>
            </a:r>
          </a:p>
        </p:txBody>
      </p:sp>
    </p:spTree>
    <p:extLst>
      <p:ext uri="{BB962C8B-B14F-4D97-AF65-F5344CB8AC3E}">
        <p14:creationId xmlns:p14="http://schemas.microsoft.com/office/powerpoint/2010/main" val="175901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11: Getting Started with Testing Angular Applications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11.2	 </a:t>
            </a:r>
            <a:r>
              <a:rPr lang="en-GB" sz="2400" dirty="0">
                <a:latin typeface="+mj-lt"/>
              </a:rPr>
              <a:t>Creating an Angular application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9373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Creating an Application by Using Angular CLI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You can create an Angular application by using Angular CLI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Run the following command from the command line: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You'll be asked a few questions: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Add Angular routing? (choose No)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Stylesheet format? (choose CSS)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Example1/HelloWorld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66655-733E-4DA9-91C0-24B7F99D3C79}"/>
              </a:ext>
            </a:extLst>
          </p:cNvPr>
          <p:cNvSpPr txBox="1"/>
          <p:nvPr/>
        </p:nvSpPr>
        <p:spPr>
          <a:xfrm>
            <a:off x="1554480" y="1605937"/>
            <a:ext cx="61468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new HelloWorld</a:t>
            </a:r>
          </a:p>
        </p:txBody>
      </p:sp>
    </p:spTree>
    <p:extLst>
      <p:ext uri="{BB962C8B-B14F-4D97-AF65-F5344CB8AC3E}">
        <p14:creationId xmlns:p14="http://schemas.microsoft.com/office/powerpoint/2010/main" val="242939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Reviewing the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Angular CLI creates a fully functional Angular app with minimalistic functionality: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3EEB53-FFE8-466C-84AA-8A345DC9A208}"/>
              </a:ext>
            </a:extLst>
          </p:cNvPr>
          <p:cNvSpPr txBox="1"/>
          <p:nvPr/>
        </p:nvSpPr>
        <p:spPr>
          <a:xfrm>
            <a:off x="4951930" y="2065226"/>
            <a:ext cx="1571626" cy="175535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GB" sz="14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A556A-8750-43FA-8A0A-2888D0779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096" y="2066715"/>
            <a:ext cx="1100392" cy="1692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B79370-D157-45BA-801A-007CB0BE2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411" y="2066715"/>
            <a:ext cx="1467037" cy="983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D4DED8-FDB1-44D9-B701-F213DC0C4471}"/>
              </a:ext>
            </a:extLst>
          </p:cNvPr>
          <p:cNvSpPr txBox="1"/>
          <p:nvPr/>
        </p:nvSpPr>
        <p:spPr>
          <a:xfrm>
            <a:off x="2941906" y="1757449"/>
            <a:ext cx="1571626" cy="3077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GB" sz="1400" b="1">
                <a:solidFill>
                  <a:schemeClr val="bg1"/>
                </a:solidFill>
              </a:rPr>
              <a:t>src folder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49582-0E83-41B0-B1F9-E4D6902A7041}"/>
              </a:ext>
            </a:extLst>
          </p:cNvPr>
          <p:cNvSpPr txBox="1"/>
          <p:nvPr/>
        </p:nvSpPr>
        <p:spPr>
          <a:xfrm>
            <a:off x="4951930" y="1757449"/>
            <a:ext cx="1571626" cy="3077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GB" sz="1400" b="1" dirty="0" err="1">
                <a:solidFill>
                  <a:schemeClr val="bg1"/>
                </a:solidFill>
              </a:rPr>
              <a:t>src</a:t>
            </a:r>
            <a:r>
              <a:rPr lang="en-GB" sz="1400" b="1" dirty="0">
                <a:solidFill>
                  <a:schemeClr val="bg1"/>
                </a:solidFill>
              </a:rPr>
              <a:t>/app folder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642D64-EC23-4849-8124-A99E638B04B2}"/>
              </a:ext>
            </a:extLst>
          </p:cNvPr>
          <p:cNvSpPr txBox="1"/>
          <p:nvPr/>
        </p:nvSpPr>
        <p:spPr>
          <a:xfrm>
            <a:off x="2941906" y="2065226"/>
            <a:ext cx="1571626" cy="175535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GB" sz="14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15232A-7BEE-43A2-AE6B-E56AAE5963E3}"/>
              </a:ext>
            </a:extLst>
          </p:cNvPr>
          <p:cNvCxnSpPr>
            <a:cxnSpLocks/>
          </p:cNvCxnSpPr>
          <p:nvPr/>
        </p:nvCxnSpPr>
        <p:spPr bwMode="auto">
          <a:xfrm>
            <a:off x="3394276" y="2216184"/>
            <a:ext cx="1567815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98906C1-B66C-4C76-A8AE-5F458BF4E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105" y="1744201"/>
            <a:ext cx="1276900" cy="24737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8BAA4D-CBF7-455F-987D-4238CEDE9277}"/>
              </a:ext>
            </a:extLst>
          </p:cNvPr>
          <p:cNvCxnSpPr>
            <a:cxnSpLocks/>
          </p:cNvCxnSpPr>
          <p:nvPr/>
        </p:nvCxnSpPr>
        <p:spPr bwMode="auto">
          <a:xfrm>
            <a:off x="1889712" y="2203121"/>
            <a:ext cx="1052194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7702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7683</TotalTime>
  <Words>3337</Words>
  <Application>Microsoft Office PowerPoint</Application>
  <PresentationFormat>On-screen Show (16:9)</PresentationFormat>
  <Paragraphs>674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Courier New</vt:lpstr>
      <vt:lpstr>Lucida Console</vt:lpstr>
      <vt:lpstr>Tahoma</vt:lpstr>
      <vt:lpstr>Univers</vt:lpstr>
      <vt:lpstr>Standard_LiveLessons_2017</vt:lpstr>
      <vt:lpstr>Lesson 11: Getting Started with Testing Angular Applications</vt:lpstr>
      <vt:lpstr>Lesson 11: Getting Started with Testing Angular Applications</vt:lpstr>
      <vt:lpstr>Overview of Angular</vt:lpstr>
      <vt:lpstr>Overview of Angular CLI</vt:lpstr>
      <vt:lpstr>Getting Angular CLI</vt:lpstr>
      <vt:lpstr>Angular CLI Capabilities</vt:lpstr>
      <vt:lpstr>Lesson 11: Getting Started with Testing Angular Applications</vt:lpstr>
      <vt:lpstr>Creating an Application by Using Angular CLI</vt:lpstr>
      <vt:lpstr>Reviewing the Application</vt:lpstr>
      <vt:lpstr>Serving the Application</vt:lpstr>
      <vt:lpstr>Viewing the Application</vt:lpstr>
      <vt:lpstr>Lesson 11: Getting Started with Testing Angular Applications</vt:lpstr>
      <vt:lpstr>Overview</vt:lpstr>
      <vt:lpstr>The Testing Environment</vt:lpstr>
      <vt:lpstr>Generating a Class to Test</vt:lpstr>
      <vt:lpstr>Implementing the Class</vt:lpstr>
      <vt:lpstr>Reviewing the Auto-Generated Test Code</vt:lpstr>
      <vt:lpstr>Running Tests</vt:lpstr>
      <vt:lpstr>Viewing the Test Results</vt:lpstr>
      <vt:lpstr>Lesson 11: Getting Started with Testing Angular Applications</vt:lpstr>
      <vt:lpstr>Reminder of our BankAccount Class </vt:lpstr>
      <vt:lpstr>Implementing Comprehensive Tests</vt:lpstr>
      <vt:lpstr>Running the Tests and Viewing Results</vt:lpstr>
      <vt:lpstr>Lesson 11: Getting Started with Testing Angular Applications</vt:lpstr>
      <vt:lpstr>Overview</vt:lpstr>
      <vt:lpstr>Generating a New Component</vt:lpstr>
      <vt:lpstr>Viewing the Component Source Code</vt:lpstr>
      <vt:lpstr>Viewing the Component HTML and CSS Files</vt:lpstr>
      <vt:lpstr>Understanding Angular Modules</vt:lpstr>
      <vt:lpstr>Using a Component</vt:lpstr>
      <vt:lpstr>Build and Serving the Application</vt:lpstr>
      <vt:lpstr>Lesson 11: Getting Started with Testing Angular Applications</vt:lpstr>
      <vt:lpstr>Overview</vt:lpstr>
      <vt:lpstr>Reviewing Tests for a Component</vt:lpstr>
      <vt:lpstr>Reviewing Tests for a Component</vt:lpstr>
      <vt:lpstr>Reviewing Tests for a Component</vt:lpstr>
      <vt:lpstr>Reviewing Tests for a Component</vt:lpstr>
      <vt:lpstr>Reviewing Tests for a Component</vt:lpstr>
      <vt:lpstr>Reviewing Tests for a Component</vt:lpstr>
      <vt:lpstr>Reviewing Tests for a Component</vt:lpstr>
      <vt:lpstr>Running the Tests and Viewing Results</vt:lpstr>
      <vt:lpstr>Lesson 11: Getting Started with Testing Angular Applications</vt:lpstr>
      <vt:lpstr>Overview</vt:lpstr>
      <vt:lpstr>Understanding Application Component Tests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316</cp:revision>
  <dcterms:created xsi:type="dcterms:W3CDTF">2015-09-28T19:52:00Z</dcterms:created>
  <dcterms:modified xsi:type="dcterms:W3CDTF">2022-07-05T11:54:09Z</dcterms:modified>
</cp:coreProperties>
</file>