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139448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CA0EF7-CC84-4654-8173-74BBF9A222B2}"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1535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1434306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36388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3944176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1673620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1984520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2933119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413698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107354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133672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CA0EF7-CC84-4654-8173-74BBF9A222B2}"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1859118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CA0EF7-CC84-4654-8173-74BBF9A222B2}"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274323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54352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2992275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ACA0EF7-CC84-4654-8173-74BBF9A222B2}" type="datetimeFigureOut">
              <a:rPr lang="en-US" smtClean="0"/>
              <a:t>4/4/2024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266650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CA0EF7-CC84-4654-8173-74BBF9A222B2}"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68BF66-AAE1-4CFC-B99E-0D26503C20ED}" type="slidenum">
              <a:rPr lang="en-US" smtClean="0"/>
              <a:t>‹#›</a:t>
            </a:fld>
            <a:endParaRPr lang="en-US"/>
          </a:p>
        </p:txBody>
      </p:sp>
    </p:spTree>
    <p:extLst>
      <p:ext uri="{BB962C8B-B14F-4D97-AF65-F5344CB8AC3E}">
        <p14:creationId xmlns:p14="http://schemas.microsoft.com/office/powerpoint/2010/main" val="388129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ACA0EF7-CC84-4654-8173-74BBF9A222B2}" type="datetimeFigureOut">
              <a:rPr lang="en-US" smtClean="0"/>
              <a:t>4/4/2024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E68BF66-AAE1-4CFC-B99E-0D26503C20ED}" type="slidenum">
              <a:rPr lang="en-US" smtClean="0"/>
              <a:t>‹#›</a:t>
            </a:fld>
            <a:endParaRPr lang="en-US"/>
          </a:p>
        </p:txBody>
      </p:sp>
    </p:spTree>
    <p:extLst>
      <p:ext uri="{BB962C8B-B14F-4D97-AF65-F5344CB8AC3E}">
        <p14:creationId xmlns:p14="http://schemas.microsoft.com/office/powerpoint/2010/main" val="1359109855"/>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29337" y="609890"/>
            <a:ext cx="6815669" cy="1515533"/>
          </a:xfrm>
        </p:spPr>
        <p:txBody>
          <a:bodyPr/>
          <a:lstStyle/>
          <a:p>
            <a:r>
              <a:rPr lang="en-US" dirty="0" smtClean="0">
                <a:latin typeface="Stencil Std" panose="04020904080802020404" pitchFamily="82" charset="0"/>
              </a:rPr>
              <a:t>KEY LOGGER</a:t>
            </a:r>
            <a:endParaRPr lang="en-US" dirty="0">
              <a:latin typeface="Stencil Std" panose="04020904080802020404" pitchFamily="82" charset="0"/>
            </a:endParaRPr>
          </a:p>
        </p:txBody>
      </p:sp>
      <p:sp>
        <p:nvSpPr>
          <p:cNvPr id="3" name="Subtitle 2"/>
          <p:cNvSpPr>
            <a:spLocks noGrp="1"/>
          </p:cNvSpPr>
          <p:nvPr>
            <p:ph type="subTitle" idx="1"/>
          </p:nvPr>
        </p:nvSpPr>
        <p:spPr>
          <a:xfrm>
            <a:off x="1492468" y="3279228"/>
            <a:ext cx="9942787" cy="2827282"/>
          </a:xfrm>
        </p:spPr>
        <p:txBody>
          <a:bodyPr>
            <a:normAutofit fontScale="92500" lnSpcReduction="20000"/>
          </a:bodyPr>
          <a:lstStyle/>
          <a:p>
            <a:pPr algn="l"/>
            <a:r>
              <a:rPr lang="en-US" b="1" dirty="0"/>
              <a:t> </a:t>
            </a:r>
            <a:r>
              <a:rPr lang="en-US" b="1" dirty="0" smtClean="0"/>
              <a:t>   			</a:t>
            </a:r>
            <a:r>
              <a:rPr lang="en-US" b="1" dirty="0" smtClean="0">
                <a:latin typeface="Stencil Std" panose="04020904080802020404" pitchFamily="82" charset="0"/>
              </a:rPr>
              <a:t>			</a:t>
            </a:r>
            <a:r>
              <a:rPr lang="en-US" sz="2400" b="1" dirty="0" smtClean="0">
                <a:solidFill>
                  <a:schemeClr val="bg1"/>
                </a:solidFill>
                <a:latin typeface="Stencil Std" panose="04020904080802020404" pitchFamily="82" charset="0"/>
              </a:rPr>
              <a:t> PRESENTED BY:</a:t>
            </a:r>
          </a:p>
          <a:p>
            <a:r>
              <a:rPr lang="en-US" sz="2400" b="1" dirty="0" smtClean="0">
                <a:solidFill>
                  <a:schemeClr val="bg1"/>
                </a:solidFill>
                <a:latin typeface="Stencil Std" panose="04020904080802020404" pitchFamily="82" charset="0"/>
              </a:rPr>
              <a:t>	</a:t>
            </a:r>
          </a:p>
          <a:p>
            <a:pPr marL="342900" indent="-342900">
              <a:buFont typeface="Wingdings" panose="05000000000000000000" pitchFamily="2" charset="2"/>
              <a:buChar char="ü"/>
            </a:pPr>
            <a:r>
              <a:rPr lang="en-US" b="1" dirty="0">
                <a:solidFill>
                  <a:schemeClr val="bg1"/>
                </a:solidFill>
                <a:latin typeface="Stencil Std" panose="04020904080802020404" pitchFamily="82" charset="0"/>
              </a:rPr>
              <a:t>	</a:t>
            </a:r>
            <a:r>
              <a:rPr lang="en-US" sz="2400" b="1" dirty="0" smtClean="0">
                <a:solidFill>
                  <a:schemeClr val="bg1"/>
                </a:solidFill>
                <a:latin typeface="Stencil Std" panose="04020904080802020404" pitchFamily="82" charset="0"/>
              </a:rPr>
              <a:t>VASANTH.V</a:t>
            </a:r>
            <a:r>
              <a:rPr lang="en-US" sz="2400" b="1" dirty="0">
                <a:solidFill>
                  <a:schemeClr val="bg1"/>
                </a:solidFill>
                <a:latin typeface="Stencil Std" panose="04020904080802020404" pitchFamily="82" charset="0"/>
              </a:rPr>
              <a:t>	</a:t>
            </a:r>
            <a:endParaRPr lang="en-US" sz="2400" b="1" dirty="0" smtClean="0">
              <a:solidFill>
                <a:schemeClr val="bg1"/>
              </a:solidFill>
              <a:latin typeface="Stencil Std" panose="04020904080802020404" pitchFamily="82" charset="0"/>
            </a:endParaRPr>
          </a:p>
          <a:p>
            <a:pPr marL="342900" indent="-342900">
              <a:buFont typeface="Wingdings" panose="05000000000000000000" pitchFamily="2" charset="2"/>
              <a:buChar char="ü"/>
            </a:pPr>
            <a:endParaRPr lang="en-US" sz="2400" b="1" dirty="0" smtClean="0">
              <a:solidFill>
                <a:schemeClr val="bg1"/>
              </a:solidFill>
              <a:latin typeface="Stencil Std" panose="04020904080802020404" pitchFamily="82" charset="0"/>
            </a:endParaRPr>
          </a:p>
          <a:p>
            <a:pPr marL="342900" indent="-342900">
              <a:buFont typeface="Wingdings" panose="05000000000000000000" pitchFamily="2" charset="2"/>
              <a:buChar char="ü"/>
            </a:pPr>
            <a:r>
              <a:rPr lang="en-US" sz="2400" b="1" dirty="0" smtClean="0">
                <a:solidFill>
                  <a:schemeClr val="bg1"/>
                </a:solidFill>
                <a:latin typeface="Stencil Std" panose="04020904080802020404" pitchFamily="82" charset="0"/>
              </a:rPr>
              <a:t>ANJALAI AMMAL MAHALINGAM ENGINEERING COLLEGE</a:t>
            </a:r>
          </a:p>
          <a:p>
            <a:r>
              <a:rPr lang="en-US" sz="2400" b="1" dirty="0" smtClean="0">
                <a:solidFill>
                  <a:schemeClr val="bg1"/>
                </a:solidFill>
                <a:latin typeface="Stencil Std" panose="04020904080802020404" pitchFamily="82" charset="0"/>
              </a:rPr>
              <a:t>	</a:t>
            </a:r>
          </a:p>
          <a:p>
            <a:pPr marL="342900" indent="-342900">
              <a:buFont typeface="Wingdings" panose="05000000000000000000" pitchFamily="2" charset="2"/>
              <a:buChar char="ü"/>
            </a:pPr>
            <a:r>
              <a:rPr lang="en-US" sz="2400" b="1" dirty="0" smtClean="0">
                <a:solidFill>
                  <a:schemeClr val="bg1"/>
                </a:solidFill>
                <a:latin typeface="Stencil Std" panose="04020904080802020404" pitchFamily="82" charset="0"/>
              </a:rPr>
              <a:t>B.TECH- INFORMATION TECHNOLOGY</a:t>
            </a:r>
          </a:p>
        </p:txBody>
      </p:sp>
    </p:spTree>
    <p:extLst>
      <p:ext uri="{BB962C8B-B14F-4D97-AF65-F5344CB8AC3E}">
        <p14:creationId xmlns:p14="http://schemas.microsoft.com/office/powerpoint/2010/main" val="163294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1049" y="210980"/>
            <a:ext cx="9404723" cy="745461"/>
          </a:xfrm>
        </p:spPr>
        <p:txBody>
          <a:bodyPr/>
          <a:lstStyle/>
          <a:p>
            <a:r>
              <a:rPr lang="en-US" dirty="0">
                <a:latin typeface="Stencil Std" panose="04020904080802020404" pitchFamily="82" charset="0"/>
              </a:rPr>
              <a:t>FUTURE SCOPE</a:t>
            </a:r>
          </a:p>
        </p:txBody>
      </p:sp>
      <p:sp>
        <p:nvSpPr>
          <p:cNvPr id="3" name="Content Placeholder 2"/>
          <p:cNvSpPr>
            <a:spLocks noGrp="1"/>
          </p:cNvSpPr>
          <p:nvPr>
            <p:ph idx="1"/>
          </p:nvPr>
        </p:nvSpPr>
        <p:spPr>
          <a:xfrm>
            <a:off x="399393" y="1282262"/>
            <a:ext cx="11687503" cy="5276193"/>
          </a:xfrm>
        </p:spPr>
        <p:txBody>
          <a:bodyPr>
            <a:normAutofit/>
          </a:bodyPr>
          <a:lstStyle/>
          <a:p>
            <a:pPr>
              <a:buFont typeface="Wingdings" panose="05000000000000000000" pitchFamily="2" charset="2"/>
              <a:buChar char="v"/>
            </a:pPr>
            <a:r>
              <a:rPr lang="en-US" sz="1400" b="1" dirty="0">
                <a:latin typeface="Adobe Fan Heiti Std B" panose="020B0700000000000000" pitchFamily="34" charset="-128"/>
                <a:ea typeface="Adobe Fan Heiti Std B" panose="020B0700000000000000" pitchFamily="34" charset="-128"/>
              </a:rPr>
              <a:t>Advanced Security Measures</a:t>
            </a:r>
            <a:r>
              <a:rPr lang="en-US" sz="1400" dirty="0">
                <a:latin typeface="Adobe Fan Heiti Std B" panose="020B0700000000000000" pitchFamily="34" charset="-128"/>
                <a:ea typeface="Adobe Fan Heiti Std B" panose="020B0700000000000000" pitchFamily="34" charset="-128"/>
              </a:rPr>
              <a:t>:</a:t>
            </a:r>
          </a:p>
          <a:p>
            <a:pPr lvl="1">
              <a:buFont typeface="Wingdings" panose="05000000000000000000" pitchFamily="2" charset="2"/>
              <a:buChar char="v"/>
            </a:pPr>
            <a:r>
              <a:rPr lang="en-US" sz="1400" dirty="0">
                <a:latin typeface="Adobe Fan Heiti Std B" panose="020B0700000000000000" pitchFamily="34" charset="-128"/>
                <a:ea typeface="Adobe Fan Heiti Std B" panose="020B0700000000000000" pitchFamily="34" charset="-128"/>
              </a:rPr>
              <a:t>Integration of stronger encryption and authentication methods for data protection.</a:t>
            </a:r>
          </a:p>
          <a:p>
            <a:pPr>
              <a:buFont typeface="Wingdings" panose="05000000000000000000" pitchFamily="2" charset="2"/>
              <a:buChar char="v"/>
            </a:pPr>
            <a:r>
              <a:rPr lang="en-US" sz="1400" b="1" dirty="0">
                <a:latin typeface="Adobe Fan Heiti Std B" panose="020B0700000000000000" pitchFamily="34" charset="-128"/>
                <a:ea typeface="Adobe Fan Heiti Std B" panose="020B0700000000000000" pitchFamily="34" charset="-128"/>
              </a:rPr>
              <a:t>Behavioral Analysis</a:t>
            </a:r>
            <a:r>
              <a:rPr lang="en-US" sz="1400" dirty="0">
                <a:latin typeface="Adobe Fan Heiti Std B" panose="020B0700000000000000" pitchFamily="34" charset="-128"/>
                <a:ea typeface="Adobe Fan Heiti Std B" panose="020B0700000000000000" pitchFamily="34" charset="-128"/>
              </a:rPr>
              <a:t>:</a:t>
            </a:r>
          </a:p>
          <a:p>
            <a:pPr lvl="1">
              <a:buFont typeface="Wingdings" panose="05000000000000000000" pitchFamily="2" charset="2"/>
              <a:buChar char="v"/>
            </a:pPr>
            <a:r>
              <a:rPr lang="en-US" sz="1400" dirty="0">
                <a:latin typeface="Adobe Fan Heiti Std B" panose="020B0700000000000000" pitchFamily="34" charset="-128"/>
                <a:ea typeface="Adobe Fan Heiti Std B" panose="020B0700000000000000" pitchFamily="34" charset="-128"/>
              </a:rPr>
              <a:t>Implementation of machine learning for proactive detection and prevention of keylogging activities.</a:t>
            </a:r>
          </a:p>
          <a:p>
            <a:pPr>
              <a:buFont typeface="Wingdings" panose="05000000000000000000" pitchFamily="2" charset="2"/>
              <a:buChar char="v"/>
            </a:pPr>
            <a:r>
              <a:rPr lang="en-US" sz="1400" b="1" dirty="0">
                <a:latin typeface="Adobe Fan Heiti Std B" panose="020B0700000000000000" pitchFamily="34" charset="-128"/>
                <a:ea typeface="Adobe Fan Heiti Std B" panose="020B0700000000000000" pitchFamily="34" charset="-128"/>
              </a:rPr>
              <a:t>Cross-Platform Compatibility</a:t>
            </a:r>
            <a:r>
              <a:rPr lang="en-US" sz="1400" dirty="0">
                <a:latin typeface="Adobe Fan Heiti Std B" panose="020B0700000000000000" pitchFamily="34" charset="-128"/>
                <a:ea typeface="Adobe Fan Heiti Std B" panose="020B0700000000000000" pitchFamily="34" charset="-128"/>
              </a:rPr>
              <a:t>:</a:t>
            </a:r>
          </a:p>
          <a:p>
            <a:pPr lvl="1">
              <a:buFont typeface="Wingdings" panose="05000000000000000000" pitchFamily="2" charset="2"/>
              <a:buChar char="v"/>
            </a:pPr>
            <a:r>
              <a:rPr lang="en-US" sz="1400" dirty="0">
                <a:latin typeface="Adobe Fan Heiti Std B" panose="020B0700000000000000" pitchFamily="34" charset="-128"/>
                <a:ea typeface="Adobe Fan Heiti Std B" panose="020B0700000000000000" pitchFamily="34" charset="-128"/>
              </a:rPr>
              <a:t>Development of </a:t>
            </a:r>
            <a:r>
              <a:rPr lang="en-US" sz="1400" dirty="0" err="1">
                <a:latin typeface="Adobe Fan Heiti Std B" panose="020B0700000000000000" pitchFamily="34" charset="-128"/>
                <a:ea typeface="Adobe Fan Heiti Std B" panose="020B0700000000000000" pitchFamily="34" charset="-128"/>
              </a:rPr>
              <a:t>keyloggers</a:t>
            </a:r>
            <a:r>
              <a:rPr lang="en-US" sz="1400" dirty="0">
                <a:latin typeface="Adobe Fan Heiti Std B" panose="020B0700000000000000" pitchFamily="34" charset="-128"/>
                <a:ea typeface="Adobe Fan Heiti Std B" panose="020B0700000000000000" pitchFamily="34" charset="-128"/>
              </a:rPr>
              <a:t> for broader device compatibility, including mobile platforms and </a:t>
            </a:r>
            <a:r>
              <a:rPr lang="en-US" sz="1400" dirty="0" err="1">
                <a:latin typeface="Adobe Fan Heiti Std B" panose="020B0700000000000000" pitchFamily="34" charset="-128"/>
                <a:ea typeface="Adobe Fan Heiti Std B" panose="020B0700000000000000" pitchFamily="34" charset="-128"/>
              </a:rPr>
              <a:t>IoT</a:t>
            </a:r>
            <a:r>
              <a:rPr lang="en-US" sz="1400" dirty="0">
                <a:latin typeface="Adobe Fan Heiti Std B" panose="020B0700000000000000" pitchFamily="34" charset="-128"/>
                <a:ea typeface="Adobe Fan Heiti Std B" panose="020B0700000000000000" pitchFamily="34" charset="-128"/>
              </a:rPr>
              <a:t> devices.</a:t>
            </a:r>
          </a:p>
          <a:p>
            <a:pPr>
              <a:buFont typeface="Wingdings" panose="05000000000000000000" pitchFamily="2" charset="2"/>
              <a:buChar char="v"/>
            </a:pPr>
            <a:r>
              <a:rPr lang="en-US" sz="1400" b="1" dirty="0">
                <a:latin typeface="Adobe Fan Heiti Std B" panose="020B0700000000000000" pitchFamily="34" charset="-128"/>
                <a:ea typeface="Adobe Fan Heiti Std B" panose="020B0700000000000000" pitchFamily="34" charset="-128"/>
              </a:rPr>
              <a:t>Cloud Integration</a:t>
            </a:r>
            <a:r>
              <a:rPr lang="en-US" sz="1400" dirty="0">
                <a:latin typeface="Adobe Fan Heiti Std B" panose="020B0700000000000000" pitchFamily="34" charset="-128"/>
                <a:ea typeface="Adobe Fan Heiti Std B" panose="020B0700000000000000" pitchFamily="34" charset="-128"/>
              </a:rPr>
              <a:t>:</a:t>
            </a:r>
          </a:p>
          <a:p>
            <a:pPr lvl="1">
              <a:buFont typeface="Wingdings" panose="05000000000000000000" pitchFamily="2" charset="2"/>
              <a:buChar char="v"/>
            </a:pPr>
            <a:r>
              <a:rPr lang="en-US" sz="1400" dirty="0">
                <a:latin typeface="Adobe Fan Heiti Std B" panose="020B0700000000000000" pitchFamily="34" charset="-128"/>
                <a:ea typeface="Adobe Fan Heiti Std B" panose="020B0700000000000000" pitchFamily="34" charset="-128"/>
              </a:rPr>
              <a:t>Utilization of cloud platforms for centralized logging and remote monitoring capabilities.</a:t>
            </a:r>
          </a:p>
          <a:p>
            <a:pPr>
              <a:buFont typeface="Wingdings" panose="05000000000000000000" pitchFamily="2" charset="2"/>
              <a:buChar char="v"/>
            </a:pPr>
            <a:r>
              <a:rPr lang="en-US" sz="1400" b="1" dirty="0">
                <a:latin typeface="Adobe Fan Heiti Std B" panose="020B0700000000000000" pitchFamily="34" charset="-128"/>
                <a:ea typeface="Adobe Fan Heiti Std B" panose="020B0700000000000000" pitchFamily="34" charset="-128"/>
              </a:rPr>
              <a:t>Privacy-Focused Features</a:t>
            </a:r>
            <a:r>
              <a:rPr lang="en-US" sz="1400" dirty="0">
                <a:latin typeface="Adobe Fan Heiti Std B" panose="020B0700000000000000" pitchFamily="34" charset="-128"/>
                <a:ea typeface="Adobe Fan Heiti Std B" panose="020B0700000000000000" pitchFamily="34" charset="-128"/>
              </a:rPr>
              <a:t>:</a:t>
            </a:r>
          </a:p>
          <a:p>
            <a:pPr lvl="1">
              <a:buFont typeface="Wingdings" panose="05000000000000000000" pitchFamily="2" charset="2"/>
              <a:buChar char="v"/>
            </a:pPr>
            <a:r>
              <a:rPr lang="en-US" sz="1400" dirty="0">
                <a:latin typeface="Adobe Fan Heiti Std B" panose="020B0700000000000000" pitchFamily="34" charset="-128"/>
                <a:ea typeface="Adobe Fan Heiti Std B" panose="020B0700000000000000" pitchFamily="34" charset="-128"/>
              </a:rPr>
              <a:t>Incorporation of user consent mechanisms and transparent logging practices to prioritize privacy.</a:t>
            </a:r>
          </a:p>
          <a:p>
            <a:pPr>
              <a:buFont typeface="Wingdings" panose="05000000000000000000" pitchFamily="2" charset="2"/>
              <a:buChar char="v"/>
            </a:pPr>
            <a:r>
              <a:rPr lang="en-US" sz="1400" b="1" dirty="0">
                <a:latin typeface="Adobe Fan Heiti Std B" panose="020B0700000000000000" pitchFamily="34" charset="-128"/>
                <a:ea typeface="Adobe Fan Heiti Std B" panose="020B0700000000000000" pitchFamily="34" charset="-128"/>
              </a:rPr>
              <a:t>Contextual Awareness</a:t>
            </a:r>
            <a:r>
              <a:rPr lang="en-US" sz="1400" dirty="0">
                <a:latin typeface="Adobe Fan Heiti Std B" panose="020B0700000000000000" pitchFamily="34" charset="-128"/>
                <a:ea typeface="Adobe Fan Heiti Std B" panose="020B0700000000000000" pitchFamily="34" charset="-128"/>
              </a:rPr>
              <a:t>:</a:t>
            </a:r>
          </a:p>
          <a:p>
            <a:pPr lvl="1">
              <a:buFont typeface="Wingdings" panose="05000000000000000000" pitchFamily="2" charset="2"/>
              <a:buChar char="v"/>
            </a:pPr>
            <a:r>
              <a:rPr lang="en-US" sz="1400" dirty="0">
                <a:latin typeface="Adobe Fan Heiti Std B" panose="020B0700000000000000" pitchFamily="34" charset="-128"/>
                <a:ea typeface="Adobe Fan Heiti Std B" panose="020B0700000000000000" pitchFamily="34" charset="-128"/>
              </a:rPr>
              <a:t>Recognition of sensitive information fields to minimize unnecessary data collection.</a:t>
            </a:r>
          </a:p>
          <a:p>
            <a:pPr>
              <a:buFont typeface="Wingdings" panose="05000000000000000000" pitchFamily="2" charset="2"/>
              <a:buChar char="v"/>
            </a:pPr>
            <a:r>
              <a:rPr lang="en-US" sz="1400" b="1" dirty="0">
                <a:latin typeface="Adobe Fan Heiti Std B" panose="020B0700000000000000" pitchFamily="34" charset="-128"/>
                <a:ea typeface="Adobe Fan Heiti Std B" panose="020B0700000000000000" pitchFamily="34" charset="-128"/>
              </a:rPr>
              <a:t>Collaboration and Education</a:t>
            </a:r>
            <a:r>
              <a:rPr lang="en-US" sz="1400" dirty="0">
                <a:latin typeface="Adobe Fan Heiti Std B" panose="020B0700000000000000" pitchFamily="34" charset="-128"/>
                <a:ea typeface="Adobe Fan Heiti Std B" panose="020B0700000000000000" pitchFamily="34" charset="-128"/>
              </a:rPr>
              <a:t>:</a:t>
            </a:r>
          </a:p>
          <a:p>
            <a:pPr lvl="1">
              <a:buFont typeface="Wingdings" panose="05000000000000000000" pitchFamily="2" charset="2"/>
              <a:buChar char="v"/>
            </a:pPr>
            <a:r>
              <a:rPr lang="en-US" sz="1400" dirty="0">
                <a:latin typeface="Adobe Fan Heiti Std B" panose="020B0700000000000000" pitchFamily="34" charset="-128"/>
                <a:ea typeface="Adobe Fan Heiti Std B" panose="020B0700000000000000" pitchFamily="34" charset="-128"/>
              </a:rPr>
              <a:t>Collaboration with cybersecurity experts and continuous user education to mitigate risks effectively.</a:t>
            </a:r>
          </a:p>
          <a:p>
            <a:pPr>
              <a:buFont typeface="Wingdings" panose="05000000000000000000" pitchFamily="2" charset="2"/>
              <a:buChar char="v"/>
            </a:pPr>
            <a:endParaRPr lang="en-US" sz="1400" dirty="0">
              <a:latin typeface="Adobe Fan Heiti Std B" panose="020B0700000000000000" pitchFamily="34" charset="-128"/>
              <a:ea typeface="Adobe Fan Heiti Std B" panose="020B0700000000000000" pitchFamily="34" charset="-128"/>
            </a:endParaRPr>
          </a:p>
        </p:txBody>
      </p:sp>
    </p:spTree>
    <p:extLst>
      <p:ext uri="{BB962C8B-B14F-4D97-AF65-F5344CB8AC3E}">
        <p14:creationId xmlns:p14="http://schemas.microsoft.com/office/powerpoint/2010/main" val="3500918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3297" y="253022"/>
            <a:ext cx="9404723" cy="1400530"/>
          </a:xfrm>
        </p:spPr>
        <p:txBody>
          <a:bodyPr/>
          <a:lstStyle/>
          <a:p>
            <a:r>
              <a:rPr lang="en-US" dirty="0">
                <a:latin typeface="Stencil Std" panose="04020904080802020404" pitchFamily="82" charset="0"/>
              </a:rPr>
              <a:t>REFERENCES</a:t>
            </a:r>
          </a:p>
        </p:txBody>
      </p:sp>
      <p:sp>
        <p:nvSpPr>
          <p:cNvPr id="3" name="Content Placeholder 2"/>
          <p:cNvSpPr>
            <a:spLocks noGrp="1"/>
          </p:cNvSpPr>
          <p:nvPr>
            <p:ph idx="1"/>
          </p:nvPr>
        </p:nvSpPr>
        <p:spPr>
          <a:xfrm>
            <a:off x="641132" y="1818290"/>
            <a:ext cx="12086897" cy="5607269"/>
          </a:xfrm>
        </p:spPr>
        <p:txBody>
          <a:bodyPr>
            <a:normAutofit/>
          </a:bodyPr>
          <a:lstStyle/>
          <a:p>
            <a:pPr>
              <a:buFont typeface="Wingdings" panose="05000000000000000000" pitchFamily="2" charset="2"/>
              <a:buChar char="v"/>
            </a:pPr>
            <a:r>
              <a:rPr lang="en-US" sz="2400" dirty="0" err="1">
                <a:latin typeface="+mn-lt"/>
              </a:rPr>
              <a:t>Baggili</a:t>
            </a:r>
            <a:r>
              <a:rPr lang="en-US" sz="2400" dirty="0">
                <a:latin typeface="+mn-lt"/>
              </a:rPr>
              <a:t>, Ibrahim, and </a:t>
            </a:r>
            <a:r>
              <a:rPr lang="en-US" sz="2400" dirty="0" err="1">
                <a:latin typeface="+mn-lt"/>
              </a:rPr>
              <a:t>Chahrour</a:t>
            </a:r>
            <a:r>
              <a:rPr lang="en-US" sz="2400" dirty="0">
                <a:latin typeface="+mn-lt"/>
              </a:rPr>
              <a:t>, </a:t>
            </a:r>
            <a:r>
              <a:rPr lang="en-US" sz="2400" dirty="0" err="1">
                <a:latin typeface="+mn-lt"/>
              </a:rPr>
              <a:t>Reem</a:t>
            </a:r>
            <a:r>
              <a:rPr lang="en-US" sz="2400" dirty="0">
                <a:latin typeface="+mn-lt"/>
              </a:rPr>
              <a:t>. "A survey of </a:t>
            </a:r>
            <a:r>
              <a:rPr lang="en-US" sz="2400" dirty="0" err="1">
                <a:latin typeface="+mn-lt"/>
              </a:rPr>
              <a:t>keylogger</a:t>
            </a:r>
            <a:r>
              <a:rPr lang="en-US" sz="2400" dirty="0">
                <a:latin typeface="+mn-lt"/>
              </a:rPr>
              <a:t> and </a:t>
            </a:r>
            <a:r>
              <a:rPr lang="en-US" sz="2400" dirty="0" err="1">
                <a:latin typeface="+mn-lt"/>
              </a:rPr>
              <a:t>screenlogger</a:t>
            </a:r>
            <a:r>
              <a:rPr lang="en-US" sz="2400" dirty="0">
                <a:latin typeface="+mn-lt"/>
              </a:rPr>
              <a:t> attacks: Challenges and existing solutions."</a:t>
            </a:r>
          </a:p>
          <a:p>
            <a:pPr>
              <a:buFont typeface="Wingdings" panose="05000000000000000000" pitchFamily="2" charset="2"/>
              <a:buChar char="v"/>
            </a:pPr>
            <a:endParaRPr lang="en-US" sz="2400" dirty="0" smtClean="0">
              <a:latin typeface="+mn-lt"/>
            </a:endParaRPr>
          </a:p>
          <a:p>
            <a:pPr>
              <a:buFont typeface="Wingdings" panose="05000000000000000000" pitchFamily="2" charset="2"/>
              <a:buChar char="v"/>
            </a:pPr>
            <a:r>
              <a:rPr lang="en-US" sz="2400" dirty="0" smtClean="0">
                <a:latin typeface="+mn-lt"/>
              </a:rPr>
              <a:t>Cohen</a:t>
            </a:r>
            <a:r>
              <a:rPr lang="en-US" sz="2400" dirty="0">
                <a:latin typeface="+mn-lt"/>
              </a:rPr>
              <a:t>, Fred. "Preventing </a:t>
            </a:r>
            <a:r>
              <a:rPr lang="en-US" sz="2400" dirty="0" err="1">
                <a:latin typeface="+mn-lt"/>
              </a:rPr>
              <a:t>Keylogger</a:t>
            </a:r>
            <a:r>
              <a:rPr lang="en-US" sz="2400" dirty="0">
                <a:latin typeface="+mn-lt"/>
              </a:rPr>
              <a:t> Attacks."</a:t>
            </a:r>
          </a:p>
          <a:p>
            <a:pPr>
              <a:buFont typeface="Wingdings" panose="05000000000000000000" pitchFamily="2" charset="2"/>
              <a:buChar char="v"/>
            </a:pPr>
            <a:endParaRPr lang="en-US" sz="2400" dirty="0" smtClean="0">
              <a:latin typeface="+mn-lt"/>
            </a:endParaRPr>
          </a:p>
          <a:p>
            <a:pPr>
              <a:buFont typeface="Wingdings" panose="05000000000000000000" pitchFamily="2" charset="2"/>
              <a:buChar char="v"/>
            </a:pPr>
            <a:r>
              <a:rPr lang="en-US" sz="2400" dirty="0" err="1" smtClean="0">
                <a:latin typeface="+mn-lt"/>
              </a:rPr>
              <a:t>Sood</a:t>
            </a:r>
            <a:r>
              <a:rPr lang="en-US" sz="2400" dirty="0">
                <a:latin typeface="+mn-lt"/>
              </a:rPr>
              <a:t>, Aditya K., </a:t>
            </a:r>
            <a:r>
              <a:rPr lang="en-US" sz="2400" dirty="0" err="1">
                <a:latin typeface="+mn-lt"/>
              </a:rPr>
              <a:t>Enbody</a:t>
            </a:r>
            <a:r>
              <a:rPr lang="en-US" sz="2400" dirty="0">
                <a:latin typeface="+mn-lt"/>
              </a:rPr>
              <a:t>, Richard J., &amp; Bansal, Clifford. "Advanced and Targeted </a:t>
            </a:r>
            <a:r>
              <a:rPr lang="en-US" sz="2400" dirty="0" err="1">
                <a:latin typeface="+mn-lt"/>
              </a:rPr>
              <a:t>Keylogger</a:t>
            </a:r>
            <a:r>
              <a:rPr lang="en-US" sz="2400" dirty="0">
                <a:latin typeface="+mn-lt"/>
              </a:rPr>
              <a:t> Attacks."</a:t>
            </a:r>
          </a:p>
          <a:p>
            <a:pPr>
              <a:buFont typeface="Wingdings" panose="05000000000000000000" pitchFamily="2" charset="2"/>
              <a:buChar char="v"/>
            </a:pPr>
            <a:endParaRPr lang="en-US" sz="2400" dirty="0">
              <a:latin typeface="+mn-lt"/>
            </a:endParaRPr>
          </a:p>
        </p:txBody>
      </p:sp>
    </p:spTree>
    <p:extLst>
      <p:ext uri="{BB962C8B-B14F-4D97-AF65-F5344CB8AC3E}">
        <p14:creationId xmlns:p14="http://schemas.microsoft.com/office/powerpoint/2010/main" val="77811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9477" y="2137000"/>
            <a:ext cx="8946541" cy="4195481"/>
          </a:xfrm>
        </p:spPr>
        <p:txBody>
          <a:bodyPr/>
          <a:lstStyle/>
          <a:p>
            <a:endParaRPr lang="en-US" dirty="0" smtClean="0"/>
          </a:p>
          <a:p>
            <a:endParaRPr lang="en-US" dirty="0"/>
          </a:p>
          <a:p>
            <a:pPr marL="2743200" lvl="6" indent="0">
              <a:buNone/>
            </a:pPr>
            <a:r>
              <a:rPr lang="en-US" dirty="0" smtClean="0">
                <a:latin typeface="Gill Sans MT Ext Condensed Bold" panose="020B0902020104020203" pitchFamily="34" charset="0"/>
              </a:rPr>
              <a:t>	</a:t>
            </a:r>
            <a:r>
              <a:rPr lang="en-US" sz="6600" dirty="0" smtClean="0">
                <a:latin typeface="Stencil" panose="040409050D0802020404" pitchFamily="82" charset="0"/>
              </a:rPr>
              <a:t>THANK  YOU</a:t>
            </a:r>
            <a:endParaRPr lang="en-US" sz="6600" dirty="0">
              <a:latin typeface="Stencil" panose="040409050D0802020404" pitchFamily="82" charset="0"/>
            </a:endParaRPr>
          </a:p>
        </p:txBody>
      </p:sp>
    </p:spTree>
    <p:extLst>
      <p:ext uri="{BB962C8B-B14F-4D97-AF65-F5344CB8AC3E}">
        <p14:creationId xmlns:p14="http://schemas.microsoft.com/office/powerpoint/2010/main" val="99615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671" y="572228"/>
            <a:ext cx="9601196" cy="1303867"/>
          </a:xfrm>
        </p:spPr>
        <p:txBody>
          <a:bodyPr/>
          <a:lstStyle/>
          <a:p>
            <a:pPr algn="l"/>
            <a:r>
              <a:rPr lang="en-US" dirty="0" smtClean="0">
                <a:latin typeface="Poplar Std" panose="04020903030B02020202" pitchFamily="82" charset="0"/>
              </a:rPr>
              <a:t>                             </a:t>
            </a:r>
            <a:r>
              <a:rPr lang="en-US" dirty="0" smtClean="0">
                <a:latin typeface="Stencil Std" panose="04020904080802020404" pitchFamily="82" charset="0"/>
              </a:rPr>
              <a:t>OUTLINE</a:t>
            </a:r>
            <a:endParaRPr lang="en-US" dirty="0">
              <a:latin typeface="Stencil Std" panose="04020904080802020404" pitchFamily="82" charset="0"/>
            </a:endParaRPr>
          </a:p>
        </p:txBody>
      </p:sp>
      <p:sp>
        <p:nvSpPr>
          <p:cNvPr id="3" name="Content Placeholder 2"/>
          <p:cNvSpPr>
            <a:spLocks noGrp="1"/>
          </p:cNvSpPr>
          <p:nvPr>
            <p:ph idx="1"/>
          </p:nvPr>
        </p:nvSpPr>
        <p:spPr>
          <a:xfrm>
            <a:off x="809298" y="1876095"/>
            <a:ext cx="10802004" cy="4377559"/>
          </a:xfrm>
        </p:spPr>
        <p:txBody>
          <a:bodyPr>
            <a:noAutofit/>
          </a:bodyPr>
          <a:lstStyle/>
          <a:p>
            <a:pPr>
              <a:buFont typeface="Wingdings" panose="05000000000000000000" pitchFamily="2" charset="2"/>
              <a:buChar char="v"/>
            </a:pPr>
            <a:r>
              <a:rPr lang="en-US" sz="1050" dirty="0">
                <a:latin typeface="Adobe Heiti Std R" panose="020B0400000000000000" pitchFamily="34" charset="-128"/>
                <a:ea typeface="Adobe Heiti Std R" panose="020B0400000000000000" pitchFamily="34" charset="-128"/>
              </a:rPr>
              <a:t>Problem Statement </a:t>
            </a:r>
          </a:p>
          <a:p>
            <a:pPr>
              <a:buFont typeface="Wingdings" panose="05000000000000000000" pitchFamily="2" charset="2"/>
              <a:buChar char="v"/>
            </a:pPr>
            <a:endParaRPr lang="en-US" sz="1050" dirty="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r>
              <a:rPr lang="en-US" sz="1050" dirty="0">
                <a:latin typeface="Adobe Heiti Std R" panose="020B0400000000000000" pitchFamily="34" charset="-128"/>
                <a:ea typeface="Adobe Heiti Std R" panose="020B0400000000000000" pitchFamily="34" charset="-128"/>
              </a:rPr>
              <a:t>Proposed System/Solution</a:t>
            </a:r>
          </a:p>
          <a:p>
            <a:pPr>
              <a:buFont typeface="Wingdings" panose="05000000000000000000" pitchFamily="2" charset="2"/>
              <a:buChar char="v"/>
            </a:pPr>
            <a:endParaRPr lang="en-US" sz="1050" dirty="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r>
              <a:rPr lang="en-US" sz="1050" dirty="0">
                <a:latin typeface="Adobe Heiti Std R" panose="020B0400000000000000" pitchFamily="34" charset="-128"/>
                <a:ea typeface="Adobe Heiti Std R" panose="020B0400000000000000" pitchFamily="34" charset="-128"/>
              </a:rPr>
              <a:t>System Development Approach </a:t>
            </a:r>
            <a:r>
              <a:rPr lang="en-US" sz="1050" dirty="0" smtClean="0">
                <a:latin typeface="Adobe Heiti Std R" panose="020B0400000000000000" pitchFamily="34" charset="-128"/>
                <a:ea typeface="Adobe Heiti Std R" panose="020B0400000000000000" pitchFamily="34" charset="-128"/>
              </a:rPr>
              <a:t>(</a:t>
            </a:r>
            <a:endParaRPr lang="en-US" sz="1050" dirty="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endParaRPr lang="en-US" sz="1050" dirty="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r>
              <a:rPr lang="en-US" sz="1050" dirty="0">
                <a:latin typeface="Adobe Heiti Std R" panose="020B0400000000000000" pitchFamily="34" charset="-128"/>
                <a:ea typeface="Adobe Heiti Std R" panose="020B0400000000000000" pitchFamily="34" charset="-128"/>
              </a:rPr>
              <a:t>Algorithm &amp; Deployment</a:t>
            </a:r>
          </a:p>
          <a:p>
            <a:pPr>
              <a:buFont typeface="Wingdings" panose="05000000000000000000" pitchFamily="2" charset="2"/>
              <a:buChar char="v"/>
            </a:pPr>
            <a:endParaRPr lang="en-US" sz="1050" dirty="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r>
              <a:rPr lang="en-US" sz="1050" dirty="0">
                <a:latin typeface="Adobe Heiti Std R" panose="020B0400000000000000" pitchFamily="34" charset="-128"/>
                <a:ea typeface="Adobe Heiti Std R" panose="020B0400000000000000" pitchFamily="34" charset="-128"/>
              </a:rPr>
              <a:t>Result </a:t>
            </a:r>
          </a:p>
          <a:p>
            <a:pPr>
              <a:buFont typeface="Wingdings" panose="05000000000000000000" pitchFamily="2" charset="2"/>
              <a:buChar char="v"/>
            </a:pPr>
            <a:endParaRPr lang="en-US" sz="1050" dirty="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r>
              <a:rPr lang="en-US" sz="1050" dirty="0">
                <a:latin typeface="Adobe Heiti Std R" panose="020B0400000000000000" pitchFamily="34" charset="-128"/>
                <a:ea typeface="Adobe Heiti Std R" panose="020B0400000000000000" pitchFamily="34" charset="-128"/>
              </a:rPr>
              <a:t>Conclusion</a:t>
            </a:r>
          </a:p>
          <a:p>
            <a:pPr>
              <a:buFont typeface="Wingdings" panose="05000000000000000000" pitchFamily="2" charset="2"/>
              <a:buChar char="v"/>
            </a:pPr>
            <a:endParaRPr lang="en-US" sz="1050" dirty="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r>
              <a:rPr lang="en-US" sz="1050" dirty="0">
                <a:latin typeface="Adobe Heiti Std R" panose="020B0400000000000000" pitchFamily="34" charset="-128"/>
                <a:ea typeface="Adobe Heiti Std R" panose="020B0400000000000000" pitchFamily="34" charset="-128"/>
              </a:rPr>
              <a:t>Future Scope</a:t>
            </a:r>
          </a:p>
          <a:p>
            <a:pPr>
              <a:buFont typeface="Wingdings" panose="05000000000000000000" pitchFamily="2" charset="2"/>
              <a:buChar char="v"/>
            </a:pPr>
            <a:endParaRPr lang="en-US" sz="1050" dirty="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r>
              <a:rPr lang="en-US" sz="1050" dirty="0">
                <a:latin typeface="Adobe Heiti Std R" panose="020B0400000000000000" pitchFamily="34" charset="-128"/>
                <a:ea typeface="Adobe Heiti Std R" panose="020B0400000000000000" pitchFamily="34" charset="-128"/>
              </a:rPr>
              <a:t>References</a:t>
            </a:r>
          </a:p>
        </p:txBody>
      </p:sp>
    </p:spTree>
    <p:extLst>
      <p:ext uri="{BB962C8B-B14F-4D97-AF65-F5344CB8AC3E}">
        <p14:creationId xmlns:p14="http://schemas.microsoft.com/office/powerpoint/2010/main" val="61498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223" y="847544"/>
            <a:ext cx="8761413" cy="706964"/>
          </a:xfrm>
        </p:spPr>
        <p:txBody>
          <a:bodyPr/>
          <a:lstStyle/>
          <a:p>
            <a:r>
              <a:rPr lang="en-US" dirty="0">
                <a:latin typeface="Stencil Std" panose="04020904080802020404" pitchFamily="82" charset="0"/>
              </a:rPr>
              <a:t>PROBLEM STATEMENT</a:t>
            </a:r>
          </a:p>
        </p:txBody>
      </p:sp>
      <p:sp>
        <p:nvSpPr>
          <p:cNvPr id="3" name="Content Placeholder 2"/>
          <p:cNvSpPr>
            <a:spLocks noGrp="1"/>
          </p:cNvSpPr>
          <p:nvPr>
            <p:ph idx="1"/>
          </p:nvPr>
        </p:nvSpPr>
        <p:spPr>
          <a:xfrm>
            <a:off x="625509" y="2895600"/>
            <a:ext cx="11492919" cy="4382813"/>
          </a:xfrm>
        </p:spPr>
        <p:txBody>
          <a:bodyPr>
            <a:normAutofit/>
          </a:bodyPr>
          <a:lstStyle/>
          <a:p>
            <a:pPr marL="0" indent="0">
              <a:buNone/>
            </a:pPr>
            <a:r>
              <a:rPr lang="en-US" sz="2800" dirty="0"/>
              <a:t>In the digital age, ensuring cybersecurity has become a paramount concern for individuals and organizations alike. </a:t>
            </a:r>
            <a:r>
              <a:rPr lang="en-US" sz="2800" dirty="0" err="1"/>
              <a:t>Keylogger</a:t>
            </a:r>
            <a:r>
              <a:rPr lang="en-US" sz="2800" dirty="0"/>
              <a:t> applications play a crucial role in this realm by monitoring and recording keystrokes on a computer system. However, the development of a </a:t>
            </a:r>
            <a:r>
              <a:rPr lang="en-US" sz="2800" dirty="0" err="1"/>
              <a:t>keylogger</a:t>
            </a:r>
            <a:r>
              <a:rPr lang="en-US" sz="2800" dirty="0"/>
              <a:t> application necessitates a comprehensive understanding of its functionality, security implications, and ethical considerations</a:t>
            </a:r>
            <a:r>
              <a:rPr lang="en-US" sz="2800" dirty="0" smtClean="0"/>
              <a:t>.</a:t>
            </a:r>
            <a:endParaRPr lang="en-US" sz="2800" dirty="0"/>
          </a:p>
        </p:txBody>
      </p:sp>
    </p:spTree>
    <p:extLst>
      <p:ext uri="{BB962C8B-B14F-4D97-AF65-F5344CB8AC3E}">
        <p14:creationId xmlns:p14="http://schemas.microsoft.com/office/powerpoint/2010/main" val="162307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46111" y="406999"/>
            <a:ext cx="9404723" cy="45719"/>
          </a:xfrm>
        </p:spPr>
        <p:txBody>
          <a:bodyPr/>
          <a:lstStyle/>
          <a:p>
            <a:endParaRPr lang="en-US" dirty="0"/>
          </a:p>
        </p:txBody>
      </p:sp>
      <p:sp>
        <p:nvSpPr>
          <p:cNvPr id="3" name="Content Placeholder 2"/>
          <p:cNvSpPr>
            <a:spLocks noGrp="1"/>
          </p:cNvSpPr>
          <p:nvPr>
            <p:ph idx="1"/>
          </p:nvPr>
        </p:nvSpPr>
        <p:spPr>
          <a:xfrm>
            <a:off x="262759" y="1460940"/>
            <a:ext cx="11761076" cy="5065986"/>
          </a:xfrm>
        </p:spPr>
        <p:txBody>
          <a:bodyPr>
            <a:normAutofit fontScale="92500" lnSpcReduction="10000"/>
          </a:bodyPr>
          <a:lstStyle/>
          <a:p>
            <a:pPr>
              <a:buFont typeface="Wingdings" panose="05000000000000000000" pitchFamily="2" charset="2"/>
              <a:buChar char="v"/>
            </a:pPr>
            <a:r>
              <a:rPr lang="en-US" sz="1500" b="1" dirty="0"/>
              <a:t>Functionality</a:t>
            </a:r>
            <a:r>
              <a:rPr lang="en-US" sz="1500" dirty="0"/>
              <a:t>: Design and implement a software application capable of discreetly recording all keystrokes made on a computer system. The </a:t>
            </a:r>
            <a:r>
              <a:rPr lang="en-US" sz="1500" dirty="0" err="1"/>
              <a:t>keylogger</a:t>
            </a:r>
            <a:r>
              <a:rPr lang="en-US" sz="1500" dirty="0"/>
              <a:t> should operate in the background without interrupting the user's normal computing activities. It should capture keystrokes from all input sources, including the keyboard and virtual keyboards, and log them securely for further analysis.</a:t>
            </a:r>
          </a:p>
          <a:p>
            <a:pPr>
              <a:buFont typeface="Wingdings" panose="05000000000000000000" pitchFamily="2" charset="2"/>
              <a:buChar char="v"/>
            </a:pPr>
            <a:r>
              <a:rPr lang="en-US" sz="1500" b="1" dirty="0"/>
              <a:t>Security</a:t>
            </a:r>
            <a:r>
              <a:rPr lang="en-US" sz="1500" dirty="0"/>
              <a:t>: Ensure that the </a:t>
            </a:r>
            <a:r>
              <a:rPr lang="en-US" sz="1500" dirty="0" err="1"/>
              <a:t>keylogger</a:t>
            </a:r>
            <a:r>
              <a:rPr lang="en-US" sz="1500" dirty="0"/>
              <a:t> application adheres to stringent security standards to prevent unauthorized access to the recorded keystrokes. Implement encryption algorithms to protect the logged data from being intercepted or tampered with by malicious actors. Additionally, incorporate features such as password protection and access controls to restrict the application's usage to authorized users only.</a:t>
            </a:r>
          </a:p>
          <a:p>
            <a:pPr>
              <a:buFont typeface="Wingdings" panose="05000000000000000000" pitchFamily="2" charset="2"/>
              <a:buChar char="v"/>
            </a:pPr>
            <a:r>
              <a:rPr lang="en-US" sz="1500" b="1" dirty="0"/>
              <a:t>Ethical Considerations</a:t>
            </a:r>
            <a:r>
              <a:rPr lang="en-US" sz="1500" dirty="0"/>
              <a:t>: Acknowledge the ethical implications associated with the development and deployment of </a:t>
            </a:r>
            <a:r>
              <a:rPr lang="en-US" sz="1500" dirty="0" err="1"/>
              <a:t>keylogger</a:t>
            </a:r>
            <a:r>
              <a:rPr lang="en-US" sz="1500" dirty="0"/>
              <a:t> applications. While </a:t>
            </a:r>
            <a:r>
              <a:rPr lang="en-US" sz="1500" dirty="0" err="1"/>
              <a:t>keyloggers</a:t>
            </a:r>
            <a:r>
              <a:rPr lang="en-US" sz="1500" dirty="0"/>
              <a:t> can serve legitimate purposes such as parental monitoring or employee productivity tracking, they can also be misused for malicious activities such as identity theft or invasion of privacy. Therefore, it is essential to establish clear guidelines and usage policies to ensure that the </a:t>
            </a:r>
            <a:r>
              <a:rPr lang="en-US" sz="1500" dirty="0" err="1"/>
              <a:t>keylogger</a:t>
            </a:r>
            <a:r>
              <a:rPr lang="en-US" sz="1500" dirty="0"/>
              <a:t> application is deployed responsibly and ethically.</a:t>
            </a:r>
          </a:p>
          <a:p>
            <a:pPr>
              <a:buFont typeface="Wingdings" panose="05000000000000000000" pitchFamily="2" charset="2"/>
              <a:buChar char="v"/>
            </a:pPr>
            <a:r>
              <a:rPr lang="en-US" sz="1500" b="1" dirty="0"/>
              <a:t>Compatibility and Reliability</a:t>
            </a:r>
            <a:r>
              <a:rPr lang="en-US" sz="1500" dirty="0"/>
              <a:t>: Develop the </a:t>
            </a:r>
            <a:r>
              <a:rPr lang="en-US" sz="1500" dirty="0" err="1"/>
              <a:t>keylogger</a:t>
            </a:r>
            <a:r>
              <a:rPr lang="en-US" sz="1500" dirty="0"/>
              <a:t> application to be compatible with a wide range of operating systems and software environments. Ensure that it operates reliably under various conditions without causing system instability or performance issues. Conduct thorough testing to identify and address any bugs or vulnerabilities that may compromise the application's functionality or security.</a:t>
            </a:r>
          </a:p>
          <a:p>
            <a:pPr>
              <a:buFont typeface="Wingdings" panose="05000000000000000000" pitchFamily="2" charset="2"/>
              <a:buChar char="v"/>
            </a:pPr>
            <a:r>
              <a:rPr lang="en-US" sz="1500" b="1" dirty="0"/>
              <a:t>User Interface and Accessibility</a:t>
            </a:r>
            <a:r>
              <a:rPr lang="en-US" sz="1500" dirty="0"/>
              <a:t>: Design a user-friendly interface for configuring and managing the </a:t>
            </a:r>
            <a:r>
              <a:rPr lang="en-US" sz="1500" dirty="0" err="1"/>
              <a:t>keylogger</a:t>
            </a:r>
            <a:r>
              <a:rPr lang="en-US" sz="1500" dirty="0"/>
              <a:t> application. Provide intuitive controls and options for customizing its behavior and settings according to the user's preferences. Ensure accessibility for users with disabilities by incorporating features such as screen reader compatibility and keyboard navigation.</a:t>
            </a:r>
          </a:p>
          <a:p>
            <a:pPr>
              <a:buFont typeface="Wingdings" panose="05000000000000000000" pitchFamily="2" charset="2"/>
              <a:buChar char="v"/>
            </a:pPr>
            <a:r>
              <a:rPr lang="en-US" sz="1500" b="1" dirty="0"/>
              <a:t>Documentation and Support</a:t>
            </a:r>
            <a:r>
              <a:rPr lang="en-US" sz="1500" dirty="0"/>
              <a:t>: Prepare comprehensive documentation that outlines the installation, configuration, and usage instructions for the </a:t>
            </a:r>
            <a:r>
              <a:rPr lang="en-US" sz="1500" dirty="0" err="1"/>
              <a:t>keylogger</a:t>
            </a:r>
            <a:r>
              <a:rPr lang="en-US" sz="1500" dirty="0"/>
              <a:t> application. Additionally, offer ongoing technical support and assistance to users encountering difficulties or seeking guidance on deploying the application effectively</a:t>
            </a:r>
            <a:r>
              <a:rPr lang="en-US" sz="1500" dirty="0" smtClean="0"/>
              <a:t>.</a:t>
            </a:r>
          </a:p>
          <a:p>
            <a:pPr>
              <a:buFont typeface="Wingdings" panose="05000000000000000000" pitchFamily="2" charset="2"/>
              <a:buChar char="v"/>
            </a:pPr>
            <a:endParaRPr lang="en-US" sz="1500" dirty="0"/>
          </a:p>
          <a:p>
            <a:pPr>
              <a:buFont typeface="Wingdings" panose="05000000000000000000" pitchFamily="2" charset="2"/>
              <a:buChar char="v"/>
            </a:pPr>
            <a:endParaRPr lang="en-US" dirty="0"/>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18721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021" y="178675"/>
            <a:ext cx="8761413" cy="706964"/>
          </a:xfrm>
        </p:spPr>
        <p:txBody>
          <a:bodyPr/>
          <a:lstStyle/>
          <a:p>
            <a:r>
              <a:rPr lang="en-US" dirty="0">
                <a:latin typeface="Stencil Std" panose="04020904080802020404" pitchFamily="82" charset="0"/>
              </a:rPr>
              <a:t>PROPOSED SOLUTION</a:t>
            </a:r>
          </a:p>
        </p:txBody>
      </p:sp>
      <p:sp>
        <p:nvSpPr>
          <p:cNvPr id="3" name="Content Placeholder 2"/>
          <p:cNvSpPr>
            <a:spLocks noGrp="1"/>
          </p:cNvSpPr>
          <p:nvPr>
            <p:ph idx="1"/>
          </p:nvPr>
        </p:nvSpPr>
        <p:spPr>
          <a:xfrm>
            <a:off x="168166" y="420413"/>
            <a:ext cx="11954476" cy="6370731"/>
          </a:xfrm>
        </p:spPr>
        <p:txBody>
          <a:bodyPr>
            <a:noAutofit/>
          </a:bodyPr>
          <a:lstStyle/>
          <a:p>
            <a:endParaRPr lang="en-US" sz="800" b="1" dirty="0">
              <a:latin typeface="Adobe Heiti Std R" panose="020B0400000000000000" pitchFamily="34" charset="-128"/>
              <a:ea typeface="Adobe Heiti Std R" panose="020B0400000000000000" pitchFamily="34" charset="-128"/>
            </a:endParaRPr>
          </a:p>
          <a:p>
            <a:endParaRPr lang="en-US" sz="800" b="1" dirty="0" smtClean="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r>
              <a:rPr lang="en-US" sz="900" b="1" dirty="0" smtClean="0">
                <a:latin typeface="Adobe Heiti Std R" panose="020B0400000000000000" pitchFamily="34" charset="-128"/>
                <a:ea typeface="Adobe Heiti Std R" panose="020B0400000000000000" pitchFamily="34" charset="-128"/>
              </a:rPr>
              <a:t>Functionality</a:t>
            </a:r>
            <a:r>
              <a:rPr lang="en-US" sz="900" dirty="0" smtClean="0">
                <a:latin typeface="Adobe Heiti Std R" panose="020B0400000000000000" pitchFamily="34" charset="-128"/>
                <a:ea typeface="Adobe Heiti Std R" panose="020B0400000000000000" pitchFamily="34" charset="-128"/>
              </a:rPr>
              <a:t>:</a:t>
            </a:r>
            <a:endParaRPr lang="en-US" sz="900" dirty="0">
              <a:latin typeface="Adobe Heiti Std R" panose="020B0400000000000000" pitchFamily="34" charset="-128"/>
              <a:ea typeface="Adobe Heiti Std R" panose="020B0400000000000000" pitchFamily="34" charset="-128"/>
            </a:endParaRPr>
          </a:p>
          <a:p>
            <a:pPr lvl="1">
              <a:buFont typeface="Wingdings" panose="05000000000000000000" pitchFamily="2" charset="2"/>
              <a:buChar char="v"/>
            </a:pPr>
            <a:r>
              <a:rPr lang="en-US" sz="900" dirty="0" err="1">
                <a:latin typeface="Adobe Heiti Std R" panose="020B0400000000000000" pitchFamily="34" charset="-128"/>
                <a:ea typeface="Adobe Heiti Std R" panose="020B0400000000000000" pitchFamily="34" charset="-128"/>
              </a:rPr>
              <a:t>StealthKey</a:t>
            </a:r>
            <a:r>
              <a:rPr lang="en-US" sz="900" dirty="0">
                <a:latin typeface="Adobe Heiti Std R" panose="020B0400000000000000" pitchFamily="34" charset="-128"/>
                <a:ea typeface="Adobe Heiti Std R" panose="020B0400000000000000" pitchFamily="34" charset="-128"/>
              </a:rPr>
              <a:t> is a lightweight </a:t>
            </a:r>
            <a:r>
              <a:rPr lang="en-US" sz="900" dirty="0" err="1">
                <a:latin typeface="Adobe Heiti Std R" panose="020B0400000000000000" pitchFamily="34" charset="-128"/>
                <a:ea typeface="Adobe Heiti Std R" panose="020B0400000000000000" pitchFamily="34" charset="-128"/>
              </a:rPr>
              <a:t>keylogger</a:t>
            </a:r>
            <a:r>
              <a:rPr lang="en-US" sz="900" dirty="0">
                <a:latin typeface="Adobe Heiti Std R" panose="020B0400000000000000" pitchFamily="34" charset="-128"/>
                <a:ea typeface="Adobe Heiti Std R" panose="020B0400000000000000" pitchFamily="34" charset="-128"/>
              </a:rPr>
              <a:t> application designed to discreetly record keystrokes on a computer system.</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It operates silently in the background, capturing all keystrokes from the keyboard and virtual keyboards without interrupting the user's workflow.</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The application utilizes advanced logging mechanisms to ensure comprehensive coverage of all input sources, including text fields, passwords, and command prompts.</a:t>
            </a:r>
          </a:p>
          <a:p>
            <a:pPr>
              <a:buFont typeface="Wingdings" panose="05000000000000000000" pitchFamily="2" charset="2"/>
              <a:buChar char="v"/>
            </a:pPr>
            <a:r>
              <a:rPr lang="en-US" sz="900" b="1" dirty="0" smtClean="0">
                <a:latin typeface="Adobe Heiti Std R" panose="020B0400000000000000" pitchFamily="34" charset="-128"/>
                <a:ea typeface="Adobe Heiti Std R" panose="020B0400000000000000" pitchFamily="34" charset="-128"/>
              </a:rPr>
              <a:t>Security </a:t>
            </a:r>
            <a:r>
              <a:rPr lang="en-US" sz="900" b="1" dirty="0">
                <a:latin typeface="Adobe Heiti Std R" panose="020B0400000000000000" pitchFamily="34" charset="-128"/>
                <a:ea typeface="Adobe Heiti Std R" panose="020B0400000000000000" pitchFamily="34" charset="-128"/>
              </a:rPr>
              <a:t>Features</a:t>
            </a:r>
            <a:r>
              <a:rPr lang="en-US" sz="900" dirty="0">
                <a:latin typeface="Adobe Heiti Std R" panose="020B0400000000000000" pitchFamily="34" charset="-128"/>
                <a:ea typeface="Adobe Heiti Std R" panose="020B0400000000000000" pitchFamily="34" charset="-128"/>
              </a:rPr>
              <a:t>:</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Encrypted Storage: All logged keystrokes are encrypted using strong encryption algorithms, preventing unauthorized access to sensitive information.</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Password Protection: </a:t>
            </a:r>
            <a:r>
              <a:rPr lang="en-US" sz="900" dirty="0" err="1">
                <a:latin typeface="Adobe Heiti Std R" panose="020B0400000000000000" pitchFamily="34" charset="-128"/>
                <a:ea typeface="Adobe Heiti Std R" panose="020B0400000000000000" pitchFamily="34" charset="-128"/>
              </a:rPr>
              <a:t>StealthKey</a:t>
            </a:r>
            <a:r>
              <a:rPr lang="en-US" sz="900" dirty="0">
                <a:latin typeface="Adobe Heiti Std R" panose="020B0400000000000000" pitchFamily="34" charset="-128"/>
                <a:ea typeface="Adobe Heiti Std R" panose="020B0400000000000000" pitchFamily="34" charset="-128"/>
              </a:rPr>
              <a:t> requires a secure password for accessing the logged data, ensuring that only authorized users can view the recorded keystrokes.</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Access Controls: The application implements access controls to restrict usage to authorized users, preventing unauthorized access or misuse.</a:t>
            </a:r>
          </a:p>
          <a:p>
            <a:pPr>
              <a:buFont typeface="Wingdings" panose="05000000000000000000" pitchFamily="2" charset="2"/>
              <a:buChar char="v"/>
            </a:pPr>
            <a:r>
              <a:rPr lang="en-US" sz="900" b="1" dirty="0" smtClean="0">
                <a:latin typeface="Adobe Heiti Std R" panose="020B0400000000000000" pitchFamily="34" charset="-128"/>
                <a:ea typeface="Adobe Heiti Std R" panose="020B0400000000000000" pitchFamily="34" charset="-128"/>
              </a:rPr>
              <a:t>Ethical </a:t>
            </a:r>
            <a:r>
              <a:rPr lang="en-US" sz="900" b="1" dirty="0">
                <a:latin typeface="Adobe Heiti Std R" panose="020B0400000000000000" pitchFamily="34" charset="-128"/>
                <a:ea typeface="Adobe Heiti Std R" panose="020B0400000000000000" pitchFamily="34" charset="-128"/>
              </a:rPr>
              <a:t>Considerations</a:t>
            </a:r>
            <a:r>
              <a:rPr lang="en-US" sz="900" dirty="0">
                <a:latin typeface="Adobe Heiti Std R" panose="020B0400000000000000" pitchFamily="34" charset="-128"/>
                <a:ea typeface="Adobe Heiti Std R" panose="020B0400000000000000" pitchFamily="34" charset="-128"/>
              </a:rPr>
              <a:t>:</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Responsible Usage Guidelines: </a:t>
            </a:r>
            <a:r>
              <a:rPr lang="en-US" sz="900" dirty="0" err="1">
                <a:latin typeface="Adobe Heiti Std R" panose="020B0400000000000000" pitchFamily="34" charset="-128"/>
                <a:ea typeface="Adobe Heiti Std R" panose="020B0400000000000000" pitchFamily="34" charset="-128"/>
              </a:rPr>
              <a:t>StealthKey</a:t>
            </a:r>
            <a:r>
              <a:rPr lang="en-US" sz="900" dirty="0">
                <a:latin typeface="Adobe Heiti Std R" panose="020B0400000000000000" pitchFamily="34" charset="-128"/>
                <a:ea typeface="Adobe Heiti Std R" panose="020B0400000000000000" pitchFamily="34" charset="-128"/>
              </a:rPr>
              <a:t> promotes responsible usage by providing clear guidelines and usage policies to users, emphasizing ethical deployment for legitimate purposes.</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Privacy Protection: The application respects user privacy by securely storing and handling sensitive information, adhering to privacy regulations and ethical standards.</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Transparent Logging: </a:t>
            </a:r>
            <a:r>
              <a:rPr lang="en-US" sz="900" dirty="0" err="1">
                <a:latin typeface="Adobe Heiti Std R" panose="020B0400000000000000" pitchFamily="34" charset="-128"/>
                <a:ea typeface="Adobe Heiti Std R" panose="020B0400000000000000" pitchFamily="34" charset="-128"/>
              </a:rPr>
              <a:t>StealthKey</a:t>
            </a:r>
            <a:r>
              <a:rPr lang="en-US" sz="900" dirty="0">
                <a:latin typeface="Adobe Heiti Std R" panose="020B0400000000000000" pitchFamily="34" charset="-128"/>
                <a:ea typeface="Adobe Heiti Std R" panose="020B0400000000000000" pitchFamily="34" charset="-128"/>
              </a:rPr>
              <a:t> transparently logs keystrokes without compromising user privacy or confidentiality, maintaining trust and integrity.</a:t>
            </a:r>
          </a:p>
          <a:p>
            <a:pPr>
              <a:buFont typeface="Wingdings" panose="05000000000000000000" pitchFamily="2" charset="2"/>
              <a:buChar char="v"/>
            </a:pPr>
            <a:r>
              <a:rPr lang="en-US" sz="900" b="1" dirty="0">
                <a:latin typeface="Adobe Heiti Std R" panose="020B0400000000000000" pitchFamily="34" charset="-128"/>
                <a:ea typeface="Adobe Heiti Std R" panose="020B0400000000000000" pitchFamily="34" charset="-128"/>
              </a:rPr>
              <a:t>Compatibility and Reliability</a:t>
            </a:r>
            <a:r>
              <a:rPr lang="en-US" sz="900" dirty="0">
                <a:latin typeface="Adobe Heiti Std R" panose="020B0400000000000000" pitchFamily="34" charset="-128"/>
                <a:ea typeface="Adobe Heiti Std R" panose="020B0400000000000000" pitchFamily="34" charset="-128"/>
              </a:rPr>
              <a:t>:</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Cross-Platform Compatibility: </a:t>
            </a:r>
            <a:r>
              <a:rPr lang="en-US" sz="900" dirty="0" err="1">
                <a:latin typeface="Adobe Heiti Std R" panose="020B0400000000000000" pitchFamily="34" charset="-128"/>
                <a:ea typeface="Adobe Heiti Std R" panose="020B0400000000000000" pitchFamily="34" charset="-128"/>
              </a:rPr>
              <a:t>StealthKey</a:t>
            </a:r>
            <a:r>
              <a:rPr lang="en-US" sz="900" dirty="0">
                <a:latin typeface="Adobe Heiti Std R" panose="020B0400000000000000" pitchFamily="34" charset="-128"/>
                <a:ea typeface="Adobe Heiti Std R" panose="020B0400000000000000" pitchFamily="34" charset="-128"/>
              </a:rPr>
              <a:t> is compatible with various operating systems, including Windows, </a:t>
            </a:r>
            <a:r>
              <a:rPr lang="en-US" sz="900" dirty="0" err="1">
                <a:latin typeface="Adobe Heiti Std R" panose="020B0400000000000000" pitchFamily="34" charset="-128"/>
                <a:ea typeface="Adobe Heiti Std R" panose="020B0400000000000000" pitchFamily="34" charset="-128"/>
              </a:rPr>
              <a:t>macOS</a:t>
            </a:r>
            <a:r>
              <a:rPr lang="en-US" sz="900" dirty="0">
                <a:latin typeface="Adobe Heiti Std R" panose="020B0400000000000000" pitchFamily="34" charset="-128"/>
                <a:ea typeface="Adobe Heiti Std R" panose="020B0400000000000000" pitchFamily="34" charset="-128"/>
              </a:rPr>
              <a:t>, and Linux, ensuring broad compatibility and versatility.</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Robust Performance: The application is designed for optimal performance and reliability, operating seamlessly under diverse system environments without causing system instability or performance degradation.</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Thorough Testing: </a:t>
            </a:r>
            <a:r>
              <a:rPr lang="en-US" sz="900" dirty="0" err="1">
                <a:latin typeface="Adobe Heiti Std R" panose="020B0400000000000000" pitchFamily="34" charset="-128"/>
                <a:ea typeface="Adobe Heiti Std R" panose="020B0400000000000000" pitchFamily="34" charset="-128"/>
              </a:rPr>
              <a:t>StealthKey</a:t>
            </a:r>
            <a:r>
              <a:rPr lang="en-US" sz="900" dirty="0">
                <a:latin typeface="Adobe Heiti Std R" panose="020B0400000000000000" pitchFamily="34" charset="-128"/>
                <a:ea typeface="Adobe Heiti Std R" panose="020B0400000000000000" pitchFamily="34" charset="-128"/>
              </a:rPr>
              <a:t> undergoes rigorous testing to identify and address any bugs or vulnerabilities, ensuring robustness and reliability in real-world usage scenarios.</a:t>
            </a:r>
          </a:p>
          <a:p>
            <a:pPr>
              <a:buFont typeface="Wingdings" panose="05000000000000000000" pitchFamily="2" charset="2"/>
              <a:buChar char="v"/>
            </a:pPr>
            <a:r>
              <a:rPr lang="en-US" sz="900" b="1" dirty="0">
                <a:latin typeface="Adobe Heiti Std R" panose="020B0400000000000000" pitchFamily="34" charset="-128"/>
                <a:ea typeface="Adobe Heiti Std R" panose="020B0400000000000000" pitchFamily="34" charset="-128"/>
              </a:rPr>
              <a:t>User Interface and Accessibility</a:t>
            </a:r>
            <a:r>
              <a:rPr lang="en-US" sz="900" dirty="0">
                <a:latin typeface="Adobe Heiti Std R" panose="020B0400000000000000" pitchFamily="34" charset="-128"/>
                <a:ea typeface="Adobe Heiti Std R" panose="020B0400000000000000" pitchFamily="34" charset="-128"/>
              </a:rPr>
              <a:t>:</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Intuitive Interface: </a:t>
            </a:r>
            <a:r>
              <a:rPr lang="en-US" sz="900" dirty="0" err="1">
                <a:latin typeface="Adobe Heiti Std R" panose="020B0400000000000000" pitchFamily="34" charset="-128"/>
                <a:ea typeface="Adobe Heiti Std R" panose="020B0400000000000000" pitchFamily="34" charset="-128"/>
              </a:rPr>
              <a:t>StealthKey</a:t>
            </a:r>
            <a:r>
              <a:rPr lang="en-US" sz="900" dirty="0">
                <a:latin typeface="Adobe Heiti Std R" panose="020B0400000000000000" pitchFamily="34" charset="-128"/>
                <a:ea typeface="Adobe Heiti Std R" panose="020B0400000000000000" pitchFamily="34" charset="-128"/>
              </a:rPr>
              <a:t> features a user-friendly interface with intuitive controls and options for configuring settings and managing logged data.</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Accessibility Features: The application incorporates accessibility features, such as screen reader compatibility and keyboard navigation, to ensure usability for all users, including those with disabilities.</a:t>
            </a:r>
          </a:p>
          <a:p>
            <a:pPr>
              <a:buFont typeface="Wingdings" panose="05000000000000000000" pitchFamily="2" charset="2"/>
              <a:buChar char="v"/>
            </a:pPr>
            <a:r>
              <a:rPr lang="en-US" sz="900" b="1" dirty="0">
                <a:latin typeface="Adobe Heiti Std R" panose="020B0400000000000000" pitchFamily="34" charset="-128"/>
                <a:ea typeface="Adobe Heiti Std R" panose="020B0400000000000000" pitchFamily="34" charset="-128"/>
              </a:rPr>
              <a:t>Documentation and Support</a:t>
            </a:r>
            <a:r>
              <a:rPr lang="en-US" sz="900" dirty="0">
                <a:latin typeface="Adobe Heiti Std R" panose="020B0400000000000000" pitchFamily="34" charset="-128"/>
                <a:ea typeface="Adobe Heiti Std R" panose="020B0400000000000000" pitchFamily="34" charset="-128"/>
              </a:rPr>
              <a:t>:</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Comprehensive Documentation: </a:t>
            </a:r>
            <a:r>
              <a:rPr lang="en-US" sz="900" dirty="0" err="1">
                <a:latin typeface="Adobe Heiti Std R" panose="020B0400000000000000" pitchFamily="34" charset="-128"/>
                <a:ea typeface="Adobe Heiti Std R" panose="020B0400000000000000" pitchFamily="34" charset="-128"/>
              </a:rPr>
              <a:t>StealthKey</a:t>
            </a:r>
            <a:r>
              <a:rPr lang="en-US" sz="900" dirty="0">
                <a:latin typeface="Adobe Heiti Std R" panose="020B0400000000000000" pitchFamily="34" charset="-128"/>
                <a:ea typeface="Adobe Heiti Std R" panose="020B0400000000000000" pitchFamily="34" charset="-128"/>
              </a:rPr>
              <a:t> provides comprehensive documentation outlining installation procedures, configuration options, and usage instructions, facilitating easy deployment and usage.</a:t>
            </a:r>
          </a:p>
          <a:p>
            <a:pPr lvl="1">
              <a:buFont typeface="Wingdings" panose="05000000000000000000" pitchFamily="2" charset="2"/>
              <a:buChar char="v"/>
            </a:pPr>
            <a:r>
              <a:rPr lang="en-US" sz="900" dirty="0">
                <a:latin typeface="Adobe Heiti Std R" panose="020B0400000000000000" pitchFamily="34" charset="-128"/>
                <a:ea typeface="Adobe Heiti Std R" panose="020B0400000000000000" pitchFamily="34" charset="-128"/>
              </a:rPr>
              <a:t>Ongoing Support: The development team offers ongoing technical support and assistance to users, addressing queries, providing guidance, and ensuring a smooth user experience</a:t>
            </a:r>
            <a:r>
              <a:rPr lang="en-US" sz="900" dirty="0" smtClean="0">
                <a:latin typeface="Adobe Heiti Std R" panose="020B0400000000000000" pitchFamily="34" charset="-128"/>
                <a:ea typeface="Adobe Heiti Std R" panose="020B0400000000000000" pitchFamily="34" charset="-128"/>
              </a:rPr>
              <a:t>.</a:t>
            </a:r>
            <a:endParaRPr lang="en-US" sz="900" dirty="0">
              <a:latin typeface="Adobe Heiti Std R" panose="020B0400000000000000" pitchFamily="34" charset="-128"/>
              <a:ea typeface="Adobe Heiti Std R" panose="020B0400000000000000" pitchFamily="34" charset="-128"/>
            </a:endParaRPr>
          </a:p>
          <a:p>
            <a:pPr>
              <a:buFont typeface="Wingdings" panose="05000000000000000000" pitchFamily="2" charset="2"/>
              <a:buChar char="v"/>
            </a:pPr>
            <a:endParaRPr lang="en-US" sz="900" dirty="0">
              <a:latin typeface="Adobe Heiti Std R" panose="020B0400000000000000" pitchFamily="34" charset="-128"/>
              <a:ea typeface="Adobe Heiti Std R" panose="020B0400000000000000" pitchFamily="34" charset="-128"/>
            </a:endParaRPr>
          </a:p>
        </p:txBody>
      </p:sp>
    </p:spTree>
    <p:extLst>
      <p:ext uri="{BB962C8B-B14F-4D97-AF65-F5344CB8AC3E}">
        <p14:creationId xmlns:p14="http://schemas.microsoft.com/office/powerpoint/2010/main" val="3107595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194" y="232001"/>
            <a:ext cx="9404723" cy="871585"/>
          </a:xfrm>
        </p:spPr>
        <p:txBody>
          <a:bodyPr/>
          <a:lstStyle/>
          <a:p>
            <a:r>
              <a:rPr lang="en-US" dirty="0" smtClean="0">
                <a:latin typeface="Stencil Std" panose="04020904080802020404" pitchFamily="82" charset="0"/>
              </a:rPr>
              <a:t>               SYSTEM </a:t>
            </a:r>
            <a:r>
              <a:rPr lang="en-US" dirty="0">
                <a:latin typeface="Stencil Std" panose="04020904080802020404" pitchFamily="82" charset="0"/>
              </a:rPr>
              <a:t>APPROACH</a:t>
            </a:r>
          </a:p>
        </p:txBody>
      </p:sp>
      <p:sp>
        <p:nvSpPr>
          <p:cNvPr id="3" name="Content Placeholder 2"/>
          <p:cNvSpPr>
            <a:spLocks noGrp="1"/>
          </p:cNvSpPr>
          <p:nvPr>
            <p:ph idx="1"/>
          </p:nvPr>
        </p:nvSpPr>
        <p:spPr>
          <a:xfrm>
            <a:off x="730194" y="1860331"/>
            <a:ext cx="11950262" cy="5496910"/>
          </a:xfrm>
        </p:spPr>
        <p:txBody>
          <a:bodyPr>
            <a:normAutofit/>
          </a:bodyPr>
          <a:lstStyle/>
          <a:p>
            <a:pPr>
              <a:buFont typeface="Wingdings" panose="05000000000000000000" pitchFamily="2" charset="2"/>
              <a:buChar char="ü"/>
            </a:pPr>
            <a:r>
              <a:rPr lang="en-US" b="1" dirty="0"/>
              <a:t>Input Capture </a:t>
            </a:r>
            <a:r>
              <a:rPr lang="en-US" b="1" dirty="0" smtClean="0"/>
              <a:t>Module.</a:t>
            </a:r>
            <a:endParaRPr lang="en-US" dirty="0"/>
          </a:p>
          <a:p>
            <a:pPr>
              <a:buFont typeface="Wingdings" panose="05000000000000000000" pitchFamily="2" charset="2"/>
              <a:buChar char="ü"/>
            </a:pPr>
            <a:r>
              <a:rPr lang="en-US" b="1" dirty="0" smtClean="0"/>
              <a:t>Logging </a:t>
            </a:r>
            <a:r>
              <a:rPr lang="en-US" b="1" dirty="0"/>
              <a:t>and Storage </a:t>
            </a:r>
            <a:r>
              <a:rPr lang="en-US" b="1" dirty="0" smtClean="0"/>
              <a:t>Module.</a:t>
            </a:r>
            <a:endParaRPr lang="en-US" dirty="0"/>
          </a:p>
          <a:p>
            <a:pPr>
              <a:buFont typeface="Wingdings" panose="05000000000000000000" pitchFamily="2" charset="2"/>
              <a:buChar char="ü"/>
            </a:pPr>
            <a:r>
              <a:rPr lang="en-US" b="1" dirty="0" smtClean="0"/>
              <a:t>Security Features.</a:t>
            </a:r>
            <a:endParaRPr lang="en-US" dirty="0"/>
          </a:p>
          <a:p>
            <a:pPr>
              <a:buFont typeface="Wingdings" panose="05000000000000000000" pitchFamily="2" charset="2"/>
              <a:buChar char="ü"/>
            </a:pPr>
            <a:r>
              <a:rPr lang="en-US" b="1" dirty="0" smtClean="0"/>
              <a:t>User </a:t>
            </a:r>
            <a:r>
              <a:rPr lang="en-US" b="1" dirty="0"/>
              <a:t>Interface </a:t>
            </a:r>
            <a:r>
              <a:rPr lang="en-US" b="1" dirty="0" smtClean="0"/>
              <a:t>Module.</a:t>
            </a:r>
            <a:endParaRPr lang="en-US" dirty="0"/>
          </a:p>
          <a:p>
            <a:pPr>
              <a:buFont typeface="Wingdings" panose="05000000000000000000" pitchFamily="2" charset="2"/>
              <a:buChar char="ü"/>
            </a:pPr>
            <a:r>
              <a:rPr lang="en-US" b="1" dirty="0" smtClean="0"/>
              <a:t>Compatibility </a:t>
            </a:r>
            <a:r>
              <a:rPr lang="en-US" b="1" dirty="0"/>
              <a:t>and Reliability </a:t>
            </a:r>
            <a:r>
              <a:rPr lang="en-US" b="1" dirty="0" smtClean="0"/>
              <a:t>Module.</a:t>
            </a:r>
            <a:endParaRPr lang="en-US" dirty="0"/>
          </a:p>
          <a:p>
            <a:pPr>
              <a:buFont typeface="Wingdings" panose="05000000000000000000" pitchFamily="2" charset="2"/>
              <a:buChar char="ü"/>
            </a:pPr>
            <a:r>
              <a:rPr lang="en-US" b="1" dirty="0" smtClean="0"/>
              <a:t>Ethical </a:t>
            </a:r>
            <a:r>
              <a:rPr lang="en-US" b="1" dirty="0"/>
              <a:t>Considerations </a:t>
            </a:r>
            <a:r>
              <a:rPr lang="en-US" b="1" dirty="0" smtClean="0"/>
              <a:t>Module.</a:t>
            </a:r>
            <a:endParaRPr lang="en-US" dirty="0"/>
          </a:p>
          <a:p>
            <a:pPr>
              <a:buFont typeface="Wingdings" panose="05000000000000000000" pitchFamily="2" charset="2"/>
              <a:buChar char="ü"/>
            </a:pPr>
            <a:r>
              <a:rPr lang="en-US" b="1" dirty="0" smtClean="0"/>
              <a:t>Documentation </a:t>
            </a:r>
            <a:r>
              <a:rPr lang="en-US" b="1" dirty="0"/>
              <a:t>and Support </a:t>
            </a:r>
            <a:r>
              <a:rPr lang="en-US" b="1" dirty="0" smtClean="0"/>
              <a:t>Module</a:t>
            </a:r>
            <a:r>
              <a:rPr lang="en-US" dirty="0"/>
              <a:t>.</a:t>
            </a: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94026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0621" y="210980"/>
            <a:ext cx="8876261" cy="945158"/>
          </a:xfrm>
        </p:spPr>
        <p:txBody>
          <a:bodyPr/>
          <a:lstStyle/>
          <a:p>
            <a:r>
              <a:rPr lang="en-US" dirty="0">
                <a:latin typeface="Stencil Std" panose="04020904080802020404" pitchFamily="82" charset="0"/>
              </a:rPr>
              <a:t>ALGORITHM &amp; DEPLOYMENT</a:t>
            </a:r>
          </a:p>
        </p:txBody>
      </p:sp>
      <p:sp>
        <p:nvSpPr>
          <p:cNvPr id="3" name="Content Placeholder 2"/>
          <p:cNvSpPr>
            <a:spLocks noGrp="1"/>
          </p:cNvSpPr>
          <p:nvPr>
            <p:ph idx="1"/>
          </p:nvPr>
        </p:nvSpPr>
        <p:spPr>
          <a:xfrm>
            <a:off x="210207" y="956442"/>
            <a:ext cx="11708523" cy="5580992"/>
          </a:xfrm>
        </p:spPr>
        <p:txBody>
          <a:bodyPr>
            <a:normAutofit fontScale="77500" lnSpcReduction="20000"/>
          </a:bodyPr>
          <a:lstStyle/>
          <a:p>
            <a:pPr marL="0" indent="0">
              <a:buNone/>
            </a:pPr>
            <a:r>
              <a:rPr lang="en-US" dirty="0" smtClean="0">
                <a:latin typeface="Adobe Gothic Std B" panose="020B0800000000000000" pitchFamily="34" charset="-128"/>
                <a:ea typeface="Adobe Gothic Std B" panose="020B0800000000000000" pitchFamily="34" charset="-128"/>
              </a:rPr>
              <a:t>Algorithm </a:t>
            </a:r>
            <a:r>
              <a:rPr lang="en-US" dirty="0">
                <a:latin typeface="Adobe Gothic Std B" panose="020B0800000000000000" pitchFamily="34" charset="-128"/>
                <a:ea typeface="Adobe Gothic Std B" panose="020B0800000000000000" pitchFamily="34" charset="-128"/>
              </a:rPr>
              <a:t>for </a:t>
            </a:r>
            <a:r>
              <a:rPr lang="en-US" dirty="0" err="1" smtClean="0">
                <a:latin typeface="Adobe Gothic Std B" panose="020B0800000000000000" pitchFamily="34" charset="-128"/>
                <a:ea typeface="Adobe Gothic Std B" panose="020B0800000000000000" pitchFamily="34" charset="-128"/>
              </a:rPr>
              <a:t>Keylogger</a:t>
            </a:r>
            <a:r>
              <a:rPr lang="en-US" dirty="0" smtClean="0">
                <a:latin typeface="Adobe Heiti Std R" panose="020B0400000000000000" pitchFamily="34" charset="-128"/>
                <a:ea typeface="Adobe Heiti Std R" panose="020B0400000000000000" pitchFamily="34" charset="-128"/>
              </a:rPr>
              <a:t>:</a:t>
            </a:r>
            <a:endParaRPr lang="en-US" dirty="0">
              <a:latin typeface="Adobe Heiti Std R" panose="020B0400000000000000" pitchFamily="34" charset="-128"/>
              <a:ea typeface="Adobe Heiti Std R" panose="020B0400000000000000" pitchFamily="34" charset="-128"/>
            </a:endParaRPr>
          </a:p>
          <a:p>
            <a:pPr lvl="2"/>
            <a:endParaRPr lang="en-US" b="1" dirty="0" smtClean="0"/>
          </a:p>
          <a:p>
            <a:pPr lvl="2">
              <a:buFont typeface="Wingdings" panose="05000000000000000000" pitchFamily="2" charset="2"/>
              <a:buChar char="v"/>
            </a:pPr>
            <a:r>
              <a:rPr lang="en-US" sz="1500" b="1" dirty="0" smtClean="0"/>
              <a:t>Behavioral Analysis</a:t>
            </a:r>
            <a:r>
              <a:rPr lang="en-US" sz="1500" dirty="0" smtClean="0"/>
              <a:t>:</a:t>
            </a:r>
          </a:p>
          <a:p>
            <a:pPr lvl="3">
              <a:buFont typeface="Wingdings" panose="05000000000000000000" pitchFamily="2" charset="2"/>
              <a:buChar char="v"/>
            </a:pPr>
            <a:r>
              <a:rPr lang="en-US" sz="1500" dirty="0" smtClean="0"/>
              <a:t>Monitor user behavior to detect anomalies in typing patterns or suspicious activities indicative of keylogging.</a:t>
            </a:r>
          </a:p>
          <a:p>
            <a:pPr lvl="3">
              <a:buFont typeface="Wingdings" panose="05000000000000000000" pitchFamily="2" charset="2"/>
              <a:buChar char="v"/>
            </a:pPr>
            <a:r>
              <a:rPr lang="en-US" sz="1500" dirty="0" smtClean="0"/>
              <a:t>Utilize heuristics and machine learning algorithms to identify and block potential </a:t>
            </a:r>
            <a:r>
              <a:rPr lang="en-US" sz="1500" dirty="0" err="1" smtClean="0"/>
              <a:t>keylogger</a:t>
            </a:r>
            <a:r>
              <a:rPr lang="en-US" sz="1500" dirty="0" smtClean="0"/>
              <a:t> activities in real-time.</a:t>
            </a:r>
          </a:p>
          <a:p>
            <a:pPr lvl="2">
              <a:buFont typeface="Wingdings" panose="05000000000000000000" pitchFamily="2" charset="2"/>
              <a:buChar char="v"/>
            </a:pPr>
            <a:r>
              <a:rPr lang="en-US" sz="1500" b="1" dirty="0" smtClean="0"/>
              <a:t>Endpoint Security Measures</a:t>
            </a:r>
            <a:r>
              <a:rPr lang="en-US" sz="1500" dirty="0" smtClean="0"/>
              <a:t>:</a:t>
            </a:r>
          </a:p>
          <a:p>
            <a:pPr lvl="3">
              <a:buFont typeface="Wingdings" panose="05000000000000000000" pitchFamily="2" charset="2"/>
              <a:buChar char="v"/>
            </a:pPr>
            <a:r>
              <a:rPr lang="en-US" sz="1500" dirty="0" smtClean="0"/>
              <a:t>Deploy endpoint security solutions such as anti-</a:t>
            </a:r>
            <a:r>
              <a:rPr lang="en-US" sz="1500" dirty="0" err="1" smtClean="0"/>
              <a:t>keylogger</a:t>
            </a:r>
            <a:r>
              <a:rPr lang="en-US" sz="1500" dirty="0" smtClean="0"/>
              <a:t> software and intrusion detection systems.</a:t>
            </a:r>
          </a:p>
          <a:p>
            <a:pPr lvl="3">
              <a:buFont typeface="Wingdings" panose="05000000000000000000" pitchFamily="2" charset="2"/>
              <a:buChar char="v"/>
            </a:pPr>
            <a:r>
              <a:rPr lang="en-US" sz="1500" dirty="0" smtClean="0"/>
              <a:t>Regularly update endpoint security software to detect and prevent new </a:t>
            </a:r>
            <a:r>
              <a:rPr lang="en-US" sz="1500" dirty="0" err="1" smtClean="0"/>
              <a:t>keylogger</a:t>
            </a:r>
            <a:r>
              <a:rPr lang="en-US" sz="1500" dirty="0" smtClean="0"/>
              <a:t> variants effectively.</a:t>
            </a:r>
          </a:p>
          <a:p>
            <a:pPr>
              <a:buFont typeface="Wingdings" panose="05000000000000000000" pitchFamily="2" charset="2"/>
              <a:buChar char="v"/>
            </a:pPr>
            <a:endParaRPr lang="en-US" sz="1500" dirty="0"/>
          </a:p>
          <a:p>
            <a:pPr marL="0" indent="0">
              <a:buNone/>
            </a:pPr>
            <a:r>
              <a:rPr lang="en-US" dirty="0" smtClean="0">
                <a:latin typeface="Adobe Fan Heiti Std B" panose="020B0700000000000000" pitchFamily="34" charset="-128"/>
                <a:ea typeface="Adobe Fan Heiti Std B" panose="020B0700000000000000" pitchFamily="34" charset="-128"/>
              </a:rPr>
              <a:t>Deployment </a:t>
            </a:r>
            <a:r>
              <a:rPr lang="en-US" dirty="0">
                <a:latin typeface="Adobe Fan Heiti Std B" panose="020B0700000000000000" pitchFamily="34" charset="-128"/>
                <a:ea typeface="Adobe Fan Heiti Std B" panose="020B0700000000000000" pitchFamily="34" charset="-128"/>
              </a:rPr>
              <a:t>for </a:t>
            </a:r>
            <a:r>
              <a:rPr lang="en-US" dirty="0" err="1" smtClean="0">
                <a:latin typeface="Adobe Fan Heiti Std B" panose="020B0700000000000000" pitchFamily="34" charset="-128"/>
                <a:ea typeface="Adobe Fan Heiti Std B" panose="020B0700000000000000" pitchFamily="34" charset="-128"/>
              </a:rPr>
              <a:t>Keylogger</a:t>
            </a:r>
            <a:r>
              <a:rPr lang="en-US" dirty="0" smtClean="0">
                <a:latin typeface="Adobe Fan Heiti Std B" panose="020B0700000000000000" pitchFamily="34" charset="-128"/>
                <a:ea typeface="Adobe Fan Heiti Std B" panose="020B0700000000000000" pitchFamily="34" charset="-128"/>
              </a:rPr>
              <a:t>:</a:t>
            </a:r>
            <a:endParaRPr lang="en-US" dirty="0">
              <a:latin typeface="Adobe Fan Heiti Std B" panose="020B0700000000000000" pitchFamily="34" charset="-128"/>
              <a:ea typeface="Adobe Fan Heiti Std B" panose="020B0700000000000000" pitchFamily="34" charset="-128"/>
            </a:endParaRPr>
          </a:p>
          <a:p>
            <a:pPr marL="914400" lvl="2" indent="0">
              <a:buNone/>
            </a:pPr>
            <a:endParaRPr lang="en-US" b="1" dirty="0"/>
          </a:p>
          <a:p>
            <a:pPr lvl="2">
              <a:buFont typeface="Wingdings" panose="05000000000000000000" pitchFamily="2" charset="2"/>
              <a:buChar char="v"/>
            </a:pPr>
            <a:r>
              <a:rPr lang="en-US" b="1" dirty="0" smtClean="0"/>
              <a:t>Software </a:t>
            </a:r>
            <a:r>
              <a:rPr lang="en-US" b="1" dirty="0"/>
              <a:t>Installation and Configuration</a:t>
            </a:r>
            <a:r>
              <a:rPr lang="en-US" dirty="0"/>
              <a:t>:</a:t>
            </a:r>
          </a:p>
          <a:p>
            <a:pPr lvl="3">
              <a:buFont typeface="Wingdings" panose="05000000000000000000" pitchFamily="2" charset="2"/>
              <a:buChar char="v"/>
            </a:pPr>
            <a:r>
              <a:rPr lang="en-US" dirty="0"/>
              <a:t>Install reputable anti-</a:t>
            </a:r>
            <a:r>
              <a:rPr lang="en-US" dirty="0" err="1"/>
              <a:t>keylogger</a:t>
            </a:r>
            <a:r>
              <a:rPr lang="en-US" dirty="0"/>
              <a:t> software on all endpoints within the network.</a:t>
            </a:r>
          </a:p>
          <a:p>
            <a:pPr lvl="3">
              <a:buFont typeface="Wingdings" panose="05000000000000000000" pitchFamily="2" charset="2"/>
              <a:buChar char="v"/>
            </a:pPr>
            <a:r>
              <a:rPr lang="en-US" dirty="0"/>
              <a:t>Configure software to perform real-time monitoring and blocking of keylogging activities.</a:t>
            </a:r>
          </a:p>
          <a:p>
            <a:pPr lvl="2">
              <a:buFont typeface="Wingdings" panose="05000000000000000000" pitchFamily="2" charset="2"/>
              <a:buChar char="v"/>
            </a:pPr>
            <a:r>
              <a:rPr lang="en-US" b="1" dirty="0"/>
              <a:t>Employee Training</a:t>
            </a:r>
            <a:r>
              <a:rPr lang="en-US" dirty="0"/>
              <a:t>:</a:t>
            </a:r>
          </a:p>
          <a:p>
            <a:pPr lvl="3">
              <a:buFont typeface="Wingdings" panose="05000000000000000000" pitchFamily="2" charset="2"/>
              <a:buChar char="v"/>
            </a:pPr>
            <a:r>
              <a:rPr lang="en-US" dirty="0"/>
              <a:t>Provide training to employees on recognizing and reporting potential </a:t>
            </a:r>
            <a:r>
              <a:rPr lang="en-US" dirty="0" err="1"/>
              <a:t>keylogger</a:t>
            </a:r>
            <a:r>
              <a:rPr lang="en-US" dirty="0"/>
              <a:t> threats.</a:t>
            </a:r>
          </a:p>
          <a:p>
            <a:pPr lvl="3">
              <a:buFont typeface="Wingdings" panose="05000000000000000000" pitchFamily="2" charset="2"/>
              <a:buChar char="v"/>
            </a:pPr>
            <a:r>
              <a:rPr lang="en-US" dirty="0"/>
              <a:t>Educate users on best practices for maintaining security, such as avoiding suspicious links and downloads.</a:t>
            </a:r>
          </a:p>
          <a:p>
            <a:pPr lvl="2">
              <a:buFont typeface="Wingdings" panose="05000000000000000000" pitchFamily="2" charset="2"/>
              <a:buChar char="v"/>
            </a:pPr>
            <a:r>
              <a:rPr lang="en-US" b="1" dirty="0"/>
              <a:t>Regular Updates and Maintenance</a:t>
            </a:r>
            <a:r>
              <a:rPr lang="en-US" dirty="0"/>
              <a:t>:</a:t>
            </a:r>
          </a:p>
          <a:p>
            <a:pPr lvl="3">
              <a:buFont typeface="Wingdings" panose="05000000000000000000" pitchFamily="2" charset="2"/>
              <a:buChar char="v"/>
            </a:pPr>
            <a:r>
              <a:rPr lang="en-US" dirty="0"/>
              <a:t>Ensure that anti-</a:t>
            </a:r>
            <a:r>
              <a:rPr lang="en-US" dirty="0" err="1"/>
              <a:t>keylogger</a:t>
            </a:r>
            <a:r>
              <a:rPr lang="en-US" dirty="0"/>
              <a:t> software is regularly updated with the latest definitions and signatures to detect new threats.</a:t>
            </a:r>
          </a:p>
          <a:p>
            <a:pPr lvl="3">
              <a:buFont typeface="Wingdings" panose="05000000000000000000" pitchFamily="2" charset="2"/>
              <a:buChar char="v"/>
            </a:pPr>
            <a:r>
              <a:rPr lang="en-US" dirty="0"/>
              <a:t>Conduct regular maintenance and monitoring of endpoint security solutions to ensure optimal protection against </a:t>
            </a:r>
            <a:r>
              <a:rPr lang="en-US" dirty="0" err="1"/>
              <a:t>keyloggers</a:t>
            </a:r>
            <a:r>
              <a:rPr lang="en-US" dirty="0"/>
              <a:t>.</a:t>
            </a:r>
          </a:p>
          <a:p>
            <a:pPr lvl="2">
              <a:buFont typeface="Wingdings" panose="05000000000000000000" pitchFamily="2" charset="2"/>
              <a:buChar char="v"/>
            </a:pPr>
            <a:endParaRPr lang="en-US" dirty="0"/>
          </a:p>
        </p:txBody>
      </p:sp>
    </p:spTree>
    <p:extLst>
      <p:ext uri="{BB962C8B-B14F-4D97-AF65-F5344CB8AC3E}">
        <p14:creationId xmlns:p14="http://schemas.microsoft.com/office/powerpoint/2010/main" val="374355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327" y="599864"/>
            <a:ext cx="8161558" cy="556275"/>
          </a:xfrm>
        </p:spPr>
        <p:txBody>
          <a:bodyPr/>
          <a:lstStyle/>
          <a:p>
            <a:r>
              <a:rPr lang="en-US" dirty="0">
                <a:latin typeface="Stencil Std" panose="04020904080802020404" pitchFamily="82" charset="0"/>
              </a:rPr>
              <a:t>RESULT</a:t>
            </a:r>
          </a:p>
        </p:txBody>
      </p:sp>
      <p:sp>
        <p:nvSpPr>
          <p:cNvPr id="3" name="Content Placeholder 2"/>
          <p:cNvSpPr>
            <a:spLocks noGrp="1"/>
          </p:cNvSpPr>
          <p:nvPr>
            <p:ph idx="1"/>
          </p:nvPr>
        </p:nvSpPr>
        <p:spPr>
          <a:xfrm>
            <a:off x="578070" y="1492469"/>
            <a:ext cx="10279116" cy="4866289"/>
          </a:xfrm>
        </p:spPr>
        <p:txBody>
          <a:bodyPr/>
          <a:lstStyle/>
          <a:p>
            <a:endParaRPr lang="en-US" dirty="0" smtClean="0"/>
          </a:p>
          <a:p>
            <a:endParaRPr lang="en-US" dirty="0"/>
          </a:p>
          <a:p>
            <a:endParaRPr lang="en-US" dirty="0" smtClean="0"/>
          </a:p>
          <a:p>
            <a:pPr>
              <a:buFont typeface="Wingdings" panose="05000000000000000000" pitchFamily="2" charset="2"/>
              <a:buChar char="v"/>
            </a:pPr>
            <a:r>
              <a:rPr lang="en-US" sz="2400" dirty="0" smtClean="0"/>
              <a:t>The </a:t>
            </a:r>
            <a:r>
              <a:rPr lang="en-US" sz="2400" dirty="0" err="1"/>
              <a:t>keylogger</a:t>
            </a:r>
            <a:r>
              <a:rPr lang="en-US" sz="2400" dirty="0"/>
              <a:t> successfully captures and logs keystrokes, operating discreetly in the background. It may lead to increased oversight or potential privacy concerns depending on its usage.</a:t>
            </a:r>
            <a:endParaRPr lang="en-US" sz="2400" dirty="0"/>
          </a:p>
        </p:txBody>
      </p:sp>
    </p:spTree>
    <p:extLst>
      <p:ext uri="{BB962C8B-B14F-4D97-AF65-F5344CB8AC3E}">
        <p14:creationId xmlns:p14="http://schemas.microsoft.com/office/powerpoint/2010/main" val="3724560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7987" y="494759"/>
            <a:ext cx="9404723" cy="1400530"/>
          </a:xfrm>
        </p:spPr>
        <p:txBody>
          <a:bodyPr/>
          <a:lstStyle/>
          <a:p>
            <a:r>
              <a:rPr lang="en-US" dirty="0">
                <a:latin typeface="Stencil Std" panose="04020904080802020404" pitchFamily="82" charset="0"/>
              </a:rPr>
              <a:t>CONCLUSION</a:t>
            </a:r>
          </a:p>
        </p:txBody>
      </p:sp>
      <p:sp>
        <p:nvSpPr>
          <p:cNvPr id="3" name="Content Placeholder 2"/>
          <p:cNvSpPr>
            <a:spLocks noGrp="1"/>
          </p:cNvSpPr>
          <p:nvPr>
            <p:ph idx="1"/>
          </p:nvPr>
        </p:nvSpPr>
        <p:spPr>
          <a:xfrm>
            <a:off x="493986" y="2052918"/>
            <a:ext cx="11077904" cy="4368903"/>
          </a:xfrm>
        </p:spPr>
        <p:txBody>
          <a:bodyPr>
            <a:normAutofit/>
          </a:bodyPr>
          <a:lstStyle/>
          <a:p>
            <a:pPr>
              <a:buFont typeface="Wingdings" panose="05000000000000000000" pitchFamily="2" charset="2"/>
              <a:buChar char="v"/>
            </a:pPr>
            <a:r>
              <a:rPr lang="en-US" sz="1600" dirty="0">
                <a:latin typeface="Adobe Gothic Std B" panose="020B0800000000000000" pitchFamily="34" charset="-128"/>
                <a:ea typeface="Adobe Gothic Std B" panose="020B0800000000000000" pitchFamily="34" charset="-128"/>
              </a:rPr>
              <a:t>In conclusion, the development and deployment of a </a:t>
            </a:r>
            <a:r>
              <a:rPr lang="en-US" sz="1600" dirty="0" err="1" smtClean="0">
                <a:latin typeface="Adobe Gothic Std B" panose="020B0800000000000000" pitchFamily="34" charset="-128"/>
                <a:ea typeface="Adobe Gothic Std B" panose="020B0800000000000000" pitchFamily="34" charset="-128"/>
              </a:rPr>
              <a:t>keyloggers</a:t>
            </a:r>
            <a:r>
              <a:rPr lang="en-US" sz="1600" dirty="0" smtClean="0">
                <a:latin typeface="Adobe Gothic Std B" panose="020B0800000000000000" pitchFamily="34" charset="-128"/>
                <a:ea typeface="Adobe Gothic Std B" panose="020B0800000000000000" pitchFamily="34" charset="-128"/>
              </a:rPr>
              <a:t> application </a:t>
            </a:r>
            <a:r>
              <a:rPr lang="en-US" sz="1600" dirty="0">
                <a:latin typeface="Adobe Gothic Std B" panose="020B0800000000000000" pitchFamily="34" charset="-128"/>
                <a:ea typeface="Adobe Gothic Std B" panose="020B0800000000000000" pitchFamily="34" charset="-128"/>
              </a:rPr>
              <a:t>raise important considerations regarding privacy, security, and ethical usage. While </a:t>
            </a:r>
            <a:r>
              <a:rPr lang="en-US" sz="1600" dirty="0" err="1" smtClean="0">
                <a:latin typeface="Adobe Gothic Std B" panose="020B0800000000000000" pitchFamily="34" charset="-128"/>
                <a:ea typeface="Adobe Gothic Std B" panose="020B0800000000000000" pitchFamily="34" charset="-128"/>
              </a:rPr>
              <a:t>keyloggers</a:t>
            </a:r>
            <a:r>
              <a:rPr lang="en-US" sz="1600" dirty="0" smtClean="0">
                <a:latin typeface="Adobe Gothic Std B" panose="020B0800000000000000" pitchFamily="34" charset="-128"/>
                <a:ea typeface="Adobe Gothic Std B" panose="020B0800000000000000" pitchFamily="34" charset="-128"/>
              </a:rPr>
              <a:t> </a:t>
            </a:r>
            <a:r>
              <a:rPr lang="en-US" sz="1600" dirty="0">
                <a:latin typeface="Adobe Gothic Std B" panose="020B0800000000000000" pitchFamily="34" charset="-128"/>
                <a:ea typeface="Adobe Gothic Std B" panose="020B0800000000000000" pitchFamily="34" charset="-128"/>
              </a:rPr>
              <a:t>can serve legitimate purposes such as parental monitoring or employee productivity tracking, they also pose potential risks if misused for malicious activities. Therefore, it is essential to approach the development and deployment of </a:t>
            </a:r>
            <a:r>
              <a:rPr lang="en-US" sz="1600" dirty="0" err="1" smtClean="0">
                <a:latin typeface="Adobe Gothic Std B" panose="020B0800000000000000" pitchFamily="34" charset="-128"/>
                <a:ea typeface="Adobe Gothic Std B" panose="020B0800000000000000" pitchFamily="34" charset="-128"/>
              </a:rPr>
              <a:t>keyloggers</a:t>
            </a:r>
            <a:r>
              <a:rPr lang="en-US" sz="1600" dirty="0" smtClean="0">
                <a:latin typeface="Adobe Gothic Std B" panose="020B0800000000000000" pitchFamily="34" charset="-128"/>
                <a:ea typeface="Adobe Gothic Std B" panose="020B0800000000000000" pitchFamily="34" charset="-128"/>
              </a:rPr>
              <a:t> </a:t>
            </a:r>
            <a:r>
              <a:rPr lang="en-US" sz="1600" dirty="0">
                <a:latin typeface="Adobe Gothic Std B" panose="020B0800000000000000" pitchFamily="34" charset="-128"/>
                <a:ea typeface="Adobe Gothic Std B" panose="020B0800000000000000" pitchFamily="34" charset="-128"/>
              </a:rPr>
              <a:t>responsibly, adhering to ethical guidelines and implementing robust security measures to protect against unauthorized access and detection. Additionally, user awareness and education are crucial in ensuring transparency and consent when deploying </a:t>
            </a:r>
            <a:r>
              <a:rPr lang="en-US" sz="1600" dirty="0" err="1" smtClean="0">
                <a:latin typeface="Adobe Gothic Std B" panose="020B0800000000000000" pitchFamily="34" charset="-128"/>
                <a:ea typeface="Adobe Gothic Std B" panose="020B0800000000000000" pitchFamily="34" charset="-128"/>
              </a:rPr>
              <a:t>keyloggers</a:t>
            </a:r>
            <a:r>
              <a:rPr lang="en-US" sz="1600" dirty="0" smtClean="0">
                <a:latin typeface="Adobe Gothic Std B" panose="020B0800000000000000" pitchFamily="34" charset="-128"/>
                <a:ea typeface="Adobe Gothic Std B" panose="020B0800000000000000" pitchFamily="34" charset="-128"/>
              </a:rPr>
              <a:t> for </a:t>
            </a:r>
            <a:r>
              <a:rPr lang="en-US" sz="1600" dirty="0">
                <a:latin typeface="Adobe Gothic Std B" panose="020B0800000000000000" pitchFamily="34" charset="-128"/>
                <a:ea typeface="Adobe Gothic Std B" panose="020B0800000000000000" pitchFamily="34" charset="-128"/>
              </a:rPr>
              <a:t>monitoring purposes. By striking a balance between monitoring effectiveness and user privacy, </a:t>
            </a:r>
            <a:r>
              <a:rPr lang="en-US" sz="1600" dirty="0" err="1" smtClean="0">
                <a:latin typeface="Adobe Gothic Std B" panose="020B0800000000000000" pitchFamily="34" charset="-128"/>
                <a:ea typeface="Adobe Gothic Std B" panose="020B0800000000000000" pitchFamily="34" charset="-128"/>
              </a:rPr>
              <a:t>keyloggers</a:t>
            </a:r>
            <a:r>
              <a:rPr lang="en-US" sz="1600" dirty="0" smtClean="0">
                <a:latin typeface="Adobe Gothic Std B" panose="020B0800000000000000" pitchFamily="34" charset="-128"/>
                <a:ea typeface="Adobe Gothic Std B" panose="020B0800000000000000" pitchFamily="34" charset="-128"/>
              </a:rPr>
              <a:t> </a:t>
            </a:r>
            <a:r>
              <a:rPr lang="en-US" sz="1600" dirty="0">
                <a:latin typeface="Adobe Gothic Std B" panose="020B0800000000000000" pitchFamily="34" charset="-128"/>
                <a:ea typeface="Adobe Gothic Std B" panose="020B0800000000000000" pitchFamily="34" charset="-128"/>
              </a:rPr>
              <a:t>implementations can contribute to cybersecurity efforts while upholding ethical standards and safeguarding sensitive information.</a:t>
            </a:r>
            <a:endParaRPr lang="en-US" sz="1600" dirty="0">
              <a:latin typeface="Adobe Gothic Std B" panose="020B0800000000000000" pitchFamily="34" charset="-128"/>
              <a:ea typeface="Adobe Gothic Std B" panose="020B0800000000000000" pitchFamily="34" charset="-128"/>
            </a:endParaRPr>
          </a:p>
        </p:txBody>
      </p:sp>
    </p:spTree>
    <p:extLst>
      <p:ext uri="{BB962C8B-B14F-4D97-AF65-F5344CB8AC3E}">
        <p14:creationId xmlns:p14="http://schemas.microsoft.com/office/powerpoint/2010/main" val="37785010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65</TotalTime>
  <Words>1364</Words>
  <Application>Microsoft Office PowerPoint</Application>
  <PresentationFormat>Widescreen</PresentationFormat>
  <Paragraphs>118</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Adobe Fan Heiti Std B</vt:lpstr>
      <vt:lpstr>Adobe Gothic Std B</vt:lpstr>
      <vt:lpstr>Adobe Heiti Std R</vt:lpstr>
      <vt:lpstr>Arial</vt:lpstr>
      <vt:lpstr>Century Gothic</vt:lpstr>
      <vt:lpstr>Gill Sans MT Ext Condensed Bold</vt:lpstr>
      <vt:lpstr>Poplar Std</vt:lpstr>
      <vt:lpstr>Stencil</vt:lpstr>
      <vt:lpstr>Stencil Std</vt:lpstr>
      <vt:lpstr>Wingdings</vt:lpstr>
      <vt:lpstr>Wingdings 3</vt:lpstr>
      <vt:lpstr>Ion</vt:lpstr>
      <vt:lpstr>KEY LOGGER</vt:lpstr>
      <vt:lpstr>                             OUTLINE</vt:lpstr>
      <vt:lpstr>PROBLEM STATEMENT</vt:lpstr>
      <vt:lpstr>PowerPoint Presentation</vt:lpstr>
      <vt:lpstr>PROPOSED SOLUTION</vt:lpstr>
      <vt:lpstr>               SYSTEM APPROACH</vt:lpstr>
      <vt:lpstr>ALGORITHM &amp; DEPLOYMENT</vt:lpstr>
      <vt:lpstr>RESULT</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LOGGER</dc:title>
  <dc:creator>admin</dc:creator>
  <cp:lastModifiedBy>admin</cp:lastModifiedBy>
  <cp:revision>7</cp:revision>
  <dcterms:created xsi:type="dcterms:W3CDTF">2024-04-04T06:28:17Z</dcterms:created>
  <dcterms:modified xsi:type="dcterms:W3CDTF">2024-04-04T07:33:17Z</dcterms:modified>
</cp:coreProperties>
</file>