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Lst>
  <p:notesMasterIdLst>
    <p:notesMasterId r:id="rId34"/>
  </p:notesMasterIdLst>
  <p:handoutMasterIdLst>
    <p:handoutMasterId r:id="rId35"/>
  </p:handoutMasterIdLst>
  <p:sldIdLst>
    <p:sldId id="256" r:id="rId3"/>
    <p:sldId id="316" r:id="rId4"/>
    <p:sldId id="323" r:id="rId5"/>
    <p:sldId id="324" r:id="rId6"/>
    <p:sldId id="331" r:id="rId7"/>
    <p:sldId id="325" r:id="rId8"/>
    <p:sldId id="326" r:id="rId9"/>
    <p:sldId id="327" r:id="rId10"/>
    <p:sldId id="328" r:id="rId11"/>
    <p:sldId id="329" r:id="rId12"/>
    <p:sldId id="332" r:id="rId13"/>
    <p:sldId id="333" r:id="rId14"/>
    <p:sldId id="334" r:id="rId15"/>
    <p:sldId id="335" r:id="rId16"/>
    <p:sldId id="336" r:id="rId17"/>
    <p:sldId id="337" r:id="rId18"/>
    <p:sldId id="338" r:id="rId19"/>
    <p:sldId id="339" r:id="rId20"/>
    <p:sldId id="340" r:id="rId21"/>
    <p:sldId id="341" r:id="rId22"/>
    <p:sldId id="350" r:id="rId23"/>
    <p:sldId id="351" r:id="rId24"/>
    <p:sldId id="342" r:id="rId25"/>
    <p:sldId id="343" r:id="rId26"/>
    <p:sldId id="344" r:id="rId27"/>
    <p:sldId id="345" r:id="rId28"/>
    <p:sldId id="346" r:id="rId29"/>
    <p:sldId id="347" r:id="rId30"/>
    <p:sldId id="348" r:id="rId31"/>
    <p:sldId id="349" r:id="rId32"/>
    <p:sldId id="294" r:id="rId33"/>
  </p:sldIdLst>
  <p:sldSz cx="12192000" cy="6858000"/>
  <p:notesSz cx="6858000" cy="9144000"/>
  <p:custShowLst>
    <p:custShow name="Gov Structure" id="0">
      <p:sldLst/>
    </p:custShow>
    <p:custShow name="Site Details" id="1">
      <p:sldLst/>
    </p:custShow>
    <p:custShow name="Network Latency" id="2">
      <p:sldLst/>
    </p:custShow>
    <p:custShow name="BGC Exceptions" id="3">
      <p:sldLst/>
    </p:custShow>
  </p:custShowLst>
  <p:custDataLst>
    <p:tags r:id="rId3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CCFF"/>
    <a:srgbClr val="01D1D0"/>
    <a:srgbClr val="FF6327"/>
    <a:srgbClr val="E6E7E7"/>
    <a:srgbClr val="0070AD"/>
    <a:srgbClr val="7F7F7F"/>
    <a:srgbClr val="6D64CC"/>
    <a:srgbClr val="7E39BA"/>
    <a:srgbClr val="4701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40" autoAdjust="0"/>
    <p:restoredTop sz="95291" autoAdjust="0"/>
  </p:normalViewPr>
  <p:slideViewPr>
    <p:cSldViewPr>
      <p:cViewPr varScale="1">
        <p:scale>
          <a:sx n="60" d="100"/>
          <a:sy n="60" d="100"/>
        </p:scale>
        <p:origin x="744" y="3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779"/>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C6741-3121-4695-BD69-45D03808D04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F5BF131E-12A3-47C6-B39B-88A673A921EE}">
      <dgm:prSet phldrT="[Text]" custT="1"/>
      <dgm:spPr>
        <a:solidFill>
          <a:srgbClr val="00A1E4"/>
        </a:solidFill>
      </dgm:spPr>
      <dgm:t>
        <a:bodyPr/>
        <a:lstStyle/>
        <a:p>
          <a:r>
            <a:rPr lang="en-US" sz="1400" dirty="0"/>
            <a:t>Security Assessment</a:t>
          </a:r>
        </a:p>
      </dgm:t>
    </dgm:pt>
    <dgm:pt modelId="{59ADAFA2-99F9-4D47-B55D-1149A1654C54}" type="parTrans" cxnId="{A8F5E333-633A-45F6-8FFC-B3A75DA370C5}">
      <dgm:prSet/>
      <dgm:spPr/>
      <dgm:t>
        <a:bodyPr/>
        <a:lstStyle/>
        <a:p>
          <a:endParaRPr lang="en-US"/>
        </a:p>
      </dgm:t>
    </dgm:pt>
    <dgm:pt modelId="{4E1551EE-CDC1-44F1-9858-984A6F2C76C7}" type="sibTrans" cxnId="{A8F5E333-633A-45F6-8FFC-B3A75DA370C5}">
      <dgm:prSet/>
      <dgm:spPr/>
      <dgm:t>
        <a:bodyPr/>
        <a:lstStyle/>
        <a:p>
          <a:endParaRPr lang="en-US"/>
        </a:p>
      </dgm:t>
    </dgm:pt>
    <dgm:pt modelId="{794F1AE9-8057-4725-ABC3-638B47A35CFD}">
      <dgm:prSet phldrT="[Text]"/>
      <dgm:spPr>
        <a:solidFill>
          <a:srgbClr val="00A1E4"/>
        </a:solidFill>
      </dgm:spPr>
      <dgm:t>
        <a:bodyPr/>
        <a:lstStyle/>
        <a:p>
          <a:r>
            <a:rPr lang="en-US" dirty="0"/>
            <a:t>HP Web Inspect </a:t>
          </a:r>
        </a:p>
      </dgm:t>
    </dgm:pt>
    <dgm:pt modelId="{88C2760B-FA22-49D3-9588-24CC25E6C4CE}" type="parTrans" cxnId="{39775046-BF7A-4A04-BFF7-11EF31E2BA08}">
      <dgm:prSet/>
      <dgm:spPr/>
      <dgm:t>
        <a:bodyPr/>
        <a:lstStyle/>
        <a:p>
          <a:endParaRPr lang="en-US"/>
        </a:p>
      </dgm:t>
    </dgm:pt>
    <dgm:pt modelId="{B5DE2372-3517-4552-A082-06ED54E2C491}" type="sibTrans" cxnId="{39775046-BF7A-4A04-BFF7-11EF31E2BA08}">
      <dgm:prSet/>
      <dgm:spPr/>
      <dgm:t>
        <a:bodyPr/>
        <a:lstStyle/>
        <a:p>
          <a:endParaRPr lang="en-US"/>
        </a:p>
      </dgm:t>
    </dgm:pt>
    <dgm:pt modelId="{DEE629C3-AF15-441F-B168-84D90DD2485B}">
      <dgm:prSet phldrT="[Text]"/>
      <dgm:spPr>
        <a:solidFill>
          <a:srgbClr val="00A1E4"/>
        </a:solidFill>
      </dgm:spPr>
      <dgm:t>
        <a:bodyPr/>
        <a:lstStyle/>
        <a:p>
          <a:r>
            <a:rPr lang="en-US" dirty="0"/>
            <a:t>Veracode</a:t>
          </a:r>
        </a:p>
      </dgm:t>
    </dgm:pt>
    <dgm:pt modelId="{55413C7C-1BB0-41B7-A945-101FE90DE1FD}" type="parTrans" cxnId="{8FD9AA15-66B0-48EE-B341-D2509E03C1CA}">
      <dgm:prSet/>
      <dgm:spPr/>
      <dgm:t>
        <a:bodyPr/>
        <a:lstStyle/>
        <a:p>
          <a:endParaRPr lang="en-US"/>
        </a:p>
      </dgm:t>
    </dgm:pt>
    <dgm:pt modelId="{2341F657-3D0B-4A3D-AAB0-4F1EF5010878}" type="sibTrans" cxnId="{8FD9AA15-66B0-48EE-B341-D2509E03C1CA}">
      <dgm:prSet/>
      <dgm:spPr/>
      <dgm:t>
        <a:bodyPr/>
        <a:lstStyle/>
        <a:p>
          <a:endParaRPr lang="en-US"/>
        </a:p>
      </dgm:t>
    </dgm:pt>
    <dgm:pt modelId="{45F6F2CC-78AF-4CF2-ABE8-94981A1E1D2F}">
      <dgm:prSet phldrT="[Text]"/>
      <dgm:spPr>
        <a:solidFill>
          <a:srgbClr val="00A1E4"/>
        </a:solidFill>
      </dgm:spPr>
      <dgm:t>
        <a:bodyPr/>
        <a:lstStyle/>
        <a:p>
          <a:r>
            <a:rPr lang="en-US" dirty="0"/>
            <a:t>Checkmarx</a:t>
          </a:r>
        </a:p>
      </dgm:t>
    </dgm:pt>
    <dgm:pt modelId="{DDEA4653-0285-442B-926C-41251420778C}" type="parTrans" cxnId="{170A044A-52BD-4876-8EF5-C3B8122BF307}">
      <dgm:prSet/>
      <dgm:spPr/>
      <dgm:t>
        <a:bodyPr/>
        <a:lstStyle/>
        <a:p>
          <a:endParaRPr lang="en-US"/>
        </a:p>
      </dgm:t>
    </dgm:pt>
    <dgm:pt modelId="{081E29EE-0A6F-45CE-AB49-8053E968DD6A}" type="sibTrans" cxnId="{170A044A-52BD-4876-8EF5-C3B8122BF307}">
      <dgm:prSet/>
      <dgm:spPr/>
      <dgm:t>
        <a:bodyPr/>
        <a:lstStyle/>
        <a:p>
          <a:endParaRPr lang="en-US"/>
        </a:p>
      </dgm:t>
    </dgm:pt>
    <dgm:pt modelId="{547AC5B7-CD98-49B0-959A-3AA3838C36B3}">
      <dgm:prSet phldrT="[Text]"/>
      <dgm:spPr>
        <a:solidFill>
          <a:srgbClr val="00A1E4"/>
        </a:solidFill>
      </dgm:spPr>
      <dgm:t>
        <a:bodyPr/>
        <a:lstStyle/>
        <a:p>
          <a:r>
            <a:rPr lang="en-US" dirty="0"/>
            <a:t>IBM AppScan</a:t>
          </a:r>
        </a:p>
      </dgm:t>
    </dgm:pt>
    <dgm:pt modelId="{342404BF-6AB5-4D1C-9B0C-55109B40FFCD}" type="parTrans" cxnId="{6E64582F-CDE8-487E-A5E8-7344429144F6}">
      <dgm:prSet/>
      <dgm:spPr/>
      <dgm:t>
        <a:bodyPr/>
        <a:lstStyle/>
        <a:p>
          <a:endParaRPr lang="en-US"/>
        </a:p>
      </dgm:t>
    </dgm:pt>
    <dgm:pt modelId="{84700532-215B-48C7-AD0C-E3EC78156D07}" type="sibTrans" cxnId="{6E64582F-CDE8-487E-A5E8-7344429144F6}">
      <dgm:prSet/>
      <dgm:spPr/>
      <dgm:t>
        <a:bodyPr/>
        <a:lstStyle/>
        <a:p>
          <a:endParaRPr lang="en-US"/>
        </a:p>
      </dgm:t>
    </dgm:pt>
    <dgm:pt modelId="{1F73F567-E957-476D-9FE1-51CA6216AFB1}">
      <dgm:prSet phldrT="[Text]"/>
      <dgm:spPr>
        <a:solidFill>
          <a:srgbClr val="00A1E4"/>
        </a:solidFill>
      </dgm:spPr>
      <dgm:t>
        <a:bodyPr/>
        <a:lstStyle/>
        <a:p>
          <a:r>
            <a:rPr lang="en-US" dirty="0"/>
            <a:t>Coverity</a:t>
          </a:r>
        </a:p>
      </dgm:t>
    </dgm:pt>
    <dgm:pt modelId="{251A8889-357A-4098-B7DA-52359560CE93}" type="parTrans" cxnId="{7FB9BE48-A2CA-4227-9474-5F4B31E10558}">
      <dgm:prSet/>
      <dgm:spPr/>
      <dgm:t>
        <a:bodyPr/>
        <a:lstStyle/>
        <a:p>
          <a:endParaRPr lang="en-US"/>
        </a:p>
      </dgm:t>
    </dgm:pt>
    <dgm:pt modelId="{F037730B-A59C-4F85-BB43-11A14E54C58E}" type="sibTrans" cxnId="{7FB9BE48-A2CA-4227-9474-5F4B31E10558}">
      <dgm:prSet/>
      <dgm:spPr/>
      <dgm:t>
        <a:bodyPr/>
        <a:lstStyle/>
        <a:p>
          <a:endParaRPr lang="en-US"/>
        </a:p>
      </dgm:t>
    </dgm:pt>
    <dgm:pt modelId="{375B821A-68F6-455D-BFB0-5AF28C72C92E}">
      <dgm:prSet phldrT="[Text]"/>
      <dgm:spPr/>
      <dgm:t>
        <a:bodyPr/>
        <a:lstStyle/>
        <a:p>
          <a:endParaRPr lang="en-US" dirty="0"/>
        </a:p>
      </dgm:t>
    </dgm:pt>
    <dgm:pt modelId="{3A0B5F32-52C7-49CC-A5CE-AD621E76E9E6}" type="parTrans" cxnId="{5788ADB6-8532-4A92-B7E5-08FCF423C4F5}">
      <dgm:prSet/>
      <dgm:spPr/>
      <dgm:t>
        <a:bodyPr/>
        <a:lstStyle/>
        <a:p>
          <a:endParaRPr lang="en-US"/>
        </a:p>
      </dgm:t>
    </dgm:pt>
    <dgm:pt modelId="{039D92DA-061B-4E72-8CA6-B76F0FE5E144}" type="sibTrans" cxnId="{5788ADB6-8532-4A92-B7E5-08FCF423C4F5}">
      <dgm:prSet/>
      <dgm:spPr/>
      <dgm:t>
        <a:bodyPr/>
        <a:lstStyle/>
        <a:p>
          <a:endParaRPr lang="en-US"/>
        </a:p>
      </dgm:t>
    </dgm:pt>
    <dgm:pt modelId="{4806609E-08A1-4534-BF6E-C09277478D58}">
      <dgm:prSet/>
      <dgm:spPr/>
    </dgm:pt>
    <dgm:pt modelId="{B74E439F-8ECF-48C6-8549-F6FAC51EBE48}" type="parTrans" cxnId="{07E4070D-87D5-41CC-A281-D27C8F4A6184}">
      <dgm:prSet/>
      <dgm:spPr/>
      <dgm:t>
        <a:bodyPr/>
        <a:lstStyle/>
        <a:p>
          <a:endParaRPr lang="en-US"/>
        </a:p>
      </dgm:t>
    </dgm:pt>
    <dgm:pt modelId="{B29E66A3-1B94-4EFB-AA4D-FC5153BF68BE}" type="sibTrans" cxnId="{07E4070D-87D5-41CC-A281-D27C8F4A6184}">
      <dgm:prSet/>
      <dgm:spPr/>
      <dgm:t>
        <a:bodyPr/>
        <a:lstStyle/>
        <a:p>
          <a:endParaRPr lang="en-US"/>
        </a:p>
      </dgm:t>
    </dgm:pt>
    <dgm:pt modelId="{8D34FEF1-4432-42A4-82E6-4EB228E2CDB7}">
      <dgm:prSet/>
      <dgm:spPr/>
    </dgm:pt>
    <dgm:pt modelId="{7B4A28F8-8C03-4516-9EB3-F20E4DC84A48}" type="parTrans" cxnId="{BB84071F-B6CD-46B8-AEC6-FDE19F37B1A5}">
      <dgm:prSet/>
      <dgm:spPr/>
      <dgm:t>
        <a:bodyPr/>
        <a:lstStyle/>
        <a:p>
          <a:endParaRPr lang="en-US"/>
        </a:p>
      </dgm:t>
    </dgm:pt>
    <dgm:pt modelId="{BCF71FB2-F27E-4C26-8ECE-FFC33D83F51B}" type="sibTrans" cxnId="{BB84071F-B6CD-46B8-AEC6-FDE19F37B1A5}">
      <dgm:prSet/>
      <dgm:spPr/>
      <dgm:t>
        <a:bodyPr/>
        <a:lstStyle/>
        <a:p>
          <a:endParaRPr lang="en-US"/>
        </a:p>
      </dgm:t>
    </dgm:pt>
    <dgm:pt modelId="{8AC1E728-136A-4682-8F59-391284B1B621}" type="pres">
      <dgm:prSet presAssocID="{320C6741-3121-4695-BD69-45D03808D043}" presName="cycle" presStyleCnt="0">
        <dgm:presLayoutVars>
          <dgm:chMax val="1"/>
          <dgm:dir/>
          <dgm:animLvl val="ctr"/>
          <dgm:resizeHandles val="exact"/>
        </dgm:presLayoutVars>
      </dgm:prSet>
      <dgm:spPr/>
    </dgm:pt>
    <dgm:pt modelId="{240DA509-B1E5-4562-AC90-6DA52712D216}" type="pres">
      <dgm:prSet presAssocID="{F5BF131E-12A3-47C6-B39B-88A673A921EE}" presName="centerShape" presStyleLbl="node0" presStyleIdx="0" presStyleCnt="1" custScaleX="150928"/>
      <dgm:spPr/>
    </dgm:pt>
    <dgm:pt modelId="{942721AC-DEF9-42D4-8BDF-0013F8F110D5}" type="pres">
      <dgm:prSet presAssocID="{88C2760B-FA22-49D3-9588-24CC25E6C4CE}" presName="parTrans" presStyleLbl="bgSibTrans2D1" presStyleIdx="0" presStyleCnt="5"/>
      <dgm:spPr/>
    </dgm:pt>
    <dgm:pt modelId="{7A4B9FC7-3A90-4AAE-889B-C4AB62EB888F}" type="pres">
      <dgm:prSet presAssocID="{794F1AE9-8057-4725-ABC3-638B47A35CFD}" presName="node" presStyleLbl="node1" presStyleIdx="0" presStyleCnt="5" custRadScaleRad="125942" custRadScaleInc="568">
        <dgm:presLayoutVars>
          <dgm:bulletEnabled val="1"/>
        </dgm:presLayoutVars>
      </dgm:prSet>
      <dgm:spPr/>
    </dgm:pt>
    <dgm:pt modelId="{21D0911B-9C9D-4977-A1C8-0B447452E146}" type="pres">
      <dgm:prSet presAssocID="{55413C7C-1BB0-41B7-A945-101FE90DE1FD}" presName="parTrans" presStyleLbl="bgSibTrans2D1" presStyleIdx="1" presStyleCnt="5"/>
      <dgm:spPr/>
    </dgm:pt>
    <dgm:pt modelId="{CFCC63F6-BE77-4CE6-922A-0DF8B372CBBD}" type="pres">
      <dgm:prSet presAssocID="{DEE629C3-AF15-441F-B168-84D90DD2485B}" presName="node" presStyleLbl="node1" presStyleIdx="1" presStyleCnt="5" custRadScaleRad="129807" custRadScaleInc="-13672">
        <dgm:presLayoutVars>
          <dgm:bulletEnabled val="1"/>
        </dgm:presLayoutVars>
      </dgm:prSet>
      <dgm:spPr/>
    </dgm:pt>
    <dgm:pt modelId="{0B97BAAE-4EBF-45F7-BE1A-F9FE3ABA6CA7}" type="pres">
      <dgm:prSet presAssocID="{DDEA4653-0285-442B-926C-41251420778C}" presName="parTrans" presStyleLbl="bgSibTrans2D1" presStyleIdx="2" presStyleCnt="5"/>
      <dgm:spPr/>
    </dgm:pt>
    <dgm:pt modelId="{DF20BFF5-38E2-45BF-8955-07C17F06F8BA}" type="pres">
      <dgm:prSet presAssocID="{45F6F2CC-78AF-4CF2-ABE8-94981A1E1D2F}" presName="node" presStyleLbl="node1" presStyleIdx="2" presStyleCnt="5" custRadScaleRad="111907">
        <dgm:presLayoutVars>
          <dgm:bulletEnabled val="1"/>
        </dgm:presLayoutVars>
      </dgm:prSet>
      <dgm:spPr/>
    </dgm:pt>
    <dgm:pt modelId="{AA4C5827-F815-4A52-9C36-8A51ABFB043D}" type="pres">
      <dgm:prSet presAssocID="{342404BF-6AB5-4D1C-9B0C-55109B40FFCD}" presName="parTrans" presStyleLbl="bgSibTrans2D1" presStyleIdx="3" presStyleCnt="5"/>
      <dgm:spPr/>
    </dgm:pt>
    <dgm:pt modelId="{3C0F9671-DCE2-4C43-B933-3C5B755ECA5B}" type="pres">
      <dgm:prSet presAssocID="{547AC5B7-CD98-49B0-959A-3AA3838C36B3}" presName="node" presStyleLbl="node1" presStyleIdx="3" presStyleCnt="5" custRadScaleRad="128917" custRadScaleInc="12745">
        <dgm:presLayoutVars>
          <dgm:bulletEnabled val="1"/>
        </dgm:presLayoutVars>
      </dgm:prSet>
      <dgm:spPr/>
    </dgm:pt>
    <dgm:pt modelId="{E3BCB38D-B854-4D23-823A-C16E2F700C3A}" type="pres">
      <dgm:prSet presAssocID="{251A8889-357A-4098-B7DA-52359560CE93}" presName="parTrans" presStyleLbl="bgSibTrans2D1" presStyleIdx="4" presStyleCnt="5" custLinFactNeighborX="-6195" custLinFactNeighborY="-622"/>
      <dgm:spPr/>
    </dgm:pt>
    <dgm:pt modelId="{02A63A88-F8DE-4E0F-9636-48F4370EDA1C}" type="pres">
      <dgm:prSet presAssocID="{1F73F567-E957-476D-9FE1-51CA6216AFB1}" presName="node" presStyleLbl="node1" presStyleIdx="4" presStyleCnt="5" custRadScaleRad="119088" custRadScaleInc="-601">
        <dgm:presLayoutVars>
          <dgm:bulletEnabled val="1"/>
        </dgm:presLayoutVars>
      </dgm:prSet>
      <dgm:spPr/>
    </dgm:pt>
  </dgm:ptLst>
  <dgm:cxnLst>
    <dgm:cxn modelId="{07E4070D-87D5-41CC-A281-D27C8F4A6184}" srcId="{320C6741-3121-4695-BD69-45D03808D043}" destId="{4806609E-08A1-4534-BF6E-C09277478D58}" srcOrd="2" destOrd="0" parTransId="{B74E439F-8ECF-48C6-8549-F6FAC51EBE48}" sibTransId="{B29E66A3-1B94-4EFB-AA4D-FC5153BF68BE}"/>
    <dgm:cxn modelId="{8FD9AA15-66B0-48EE-B341-D2509E03C1CA}" srcId="{F5BF131E-12A3-47C6-B39B-88A673A921EE}" destId="{DEE629C3-AF15-441F-B168-84D90DD2485B}" srcOrd="1" destOrd="0" parTransId="{55413C7C-1BB0-41B7-A945-101FE90DE1FD}" sibTransId="{2341F657-3D0B-4A3D-AAB0-4F1EF5010878}"/>
    <dgm:cxn modelId="{B787C917-FA51-400A-9809-0453E2B6C8C9}" type="presOf" srcId="{342404BF-6AB5-4D1C-9B0C-55109B40FFCD}" destId="{AA4C5827-F815-4A52-9C36-8A51ABFB043D}" srcOrd="0" destOrd="0" presId="urn:microsoft.com/office/officeart/2005/8/layout/radial4"/>
    <dgm:cxn modelId="{BB84071F-B6CD-46B8-AEC6-FDE19F37B1A5}" srcId="{320C6741-3121-4695-BD69-45D03808D043}" destId="{8D34FEF1-4432-42A4-82E6-4EB228E2CDB7}" srcOrd="3" destOrd="0" parTransId="{7B4A28F8-8C03-4516-9EB3-F20E4DC84A48}" sibTransId="{BCF71FB2-F27E-4C26-8ECE-FFC33D83F51B}"/>
    <dgm:cxn modelId="{6E64582F-CDE8-487E-A5E8-7344429144F6}" srcId="{F5BF131E-12A3-47C6-B39B-88A673A921EE}" destId="{547AC5B7-CD98-49B0-959A-3AA3838C36B3}" srcOrd="3" destOrd="0" parTransId="{342404BF-6AB5-4D1C-9B0C-55109B40FFCD}" sibTransId="{84700532-215B-48C7-AD0C-E3EC78156D07}"/>
    <dgm:cxn modelId="{A8F5E333-633A-45F6-8FFC-B3A75DA370C5}" srcId="{320C6741-3121-4695-BD69-45D03808D043}" destId="{F5BF131E-12A3-47C6-B39B-88A673A921EE}" srcOrd="0" destOrd="0" parTransId="{59ADAFA2-99F9-4D47-B55D-1149A1654C54}" sibTransId="{4E1551EE-CDC1-44F1-9858-984A6F2C76C7}"/>
    <dgm:cxn modelId="{FD213B36-FCEE-494B-BB28-D34D6B502D35}" type="presOf" srcId="{547AC5B7-CD98-49B0-959A-3AA3838C36B3}" destId="{3C0F9671-DCE2-4C43-B933-3C5B755ECA5B}" srcOrd="0" destOrd="0" presId="urn:microsoft.com/office/officeart/2005/8/layout/radial4"/>
    <dgm:cxn modelId="{EBE93741-1F1E-4660-89D4-4E3D996B03C7}" type="presOf" srcId="{1F73F567-E957-476D-9FE1-51CA6216AFB1}" destId="{02A63A88-F8DE-4E0F-9636-48F4370EDA1C}" srcOrd="0" destOrd="0" presId="urn:microsoft.com/office/officeart/2005/8/layout/radial4"/>
    <dgm:cxn modelId="{39775046-BF7A-4A04-BFF7-11EF31E2BA08}" srcId="{F5BF131E-12A3-47C6-B39B-88A673A921EE}" destId="{794F1AE9-8057-4725-ABC3-638B47A35CFD}" srcOrd="0" destOrd="0" parTransId="{88C2760B-FA22-49D3-9588-24CC25E6C4CE}" sibTransId="{B5DE2372-3517-4552-A082-06ED54E2C491}"/>
    <dgm:cxn modelId="{7FB9BE48-A2CA-4227-9474-5F4B31E10558}" srcId="{F5BF131E-12A3-47C6-B39B-88A673A921EE}" destId="{1F73F567-E957-476D-9FE1-51CA6216AFB1}" srcOrd="4" destOrd="0" parTransId="{251A8889-357A-4098-B7DA-52359560CE93}" sibTransId="{F037730B-A59C-4F85-BB43-11A14E54C58E}"/>
    <dgm:cxn modelId="{170A044A-52BD-4876-8EF5-C3B8122BF307}" srcId="{F5BF131E-12A3-47C6-B39B-88A673A921EE}" destId="{45F6F2CC-78AF-4CF2-ABE8-94981A1E1D2F}" srcOrd="2" destOrd="0" parTransId="{DDEA4653-0285-442B-926C-41251420778C}" sibTransId="{081E29EE-0A6F-45CE-AB49-8053E968DD6A}"/>
    <dgm:cxn modelId="{25DB3F7B-C0B8-4F0C-B3EF-5DC57CBF9DEE}" type="presOf" srcId="{55413C7C-1BB0-41B7-A945-101FE90DE1FD}" destId="{21D0911B-9C9D-4977-A1C8-0B447452E146}" srcOrd="0" destOrd="0" presId="urn:microsoft.com/office/officeart/2005/8/layout/radial4"/>
    <dgm:cxn modelId="{34C8277F-2D8D-4B08-AE3C-AEA2022E6701}" type="presOf" srcId="{45F6F2CC-78AF-4CF2-ABE8-94981A1E1D2F}" destId="{DF20BFF5-38E2-45BF-8955-07C17F06F8BA}" srcOrd="0" destOrd="0" presId="urn:microsoft.com/office/officeart/2005/8/layout/radial4"/>
    <dgm:cxn modelId="{E71DEE81-CC0C-4FFD-8ACB-7500A27650B2}" type="presOf" srcId="{F5BF131E-12A3-47C6-B39B-88A673A921EE}" destId="{240DA509-B1E5-4562-AC90-6DA52712D216}" srcOrd="0" destOrd="0" presId="urn:microsoft.com/office/officeart/2005/8/layout/radial4"/>
    <dgm:cxn modelId="{BABCF886-AF2B-44F8-AB3F-374A69267AA1}" type="presOf" srcId="{DDEA4653-0285-442B-926C-41251420778C}" destId="{0B97BAAE-4EBF-45F7-BE1A-F9FE3ABA6CA7}" srcOrd="0" destOrd="0" presId="urn:microsoft.com/office/officeart/2005/8/layout/radial4"/>
    <dgm:cxn modelId="{5CE7FB90-68BE-4870-98BF-CB7E9457CD0B}" type="presOf" srcId="{320C6741-3121-4695-BD69-45D03808D043}" destId="{8AC1E728-136A-4682-8F59-391284B1B621}" srcOrd="0" destOrd="0" presId="urn:microsoft.com/office/officeart/2005/8/layout/radial4"/>
    <dgm:cxn modelId="{5788ADB6-8532-4A92-B7E5-08FCF423C4F5}" srcId="{320C6741-3121-4695-BD69-45D03808D043}" destId="{375B821A-68F6-455D-BFB0-5AF28C72C92E}" srcOrd="1" destOrd="0" parTransId="{3A0B5F32-52C7-49CC-A5CE-AD621E76E9E6}" sibTransId="{039D92DA-061B-4E72-8CA6-B76F0FE5E144}"/>
    <dgm:cxn modelId="{621188C2-8820-4217-B09C-DFB7198C2CB9}" type="presOf" srcId="{DEE629C3-AF15-441F-B168-84D90DD2485B}" destId="{CFCC63F6-BE77-4CE6-922A-0DF8B372CBBD}" srcOrd="0" destOrd="0" presId="urn:microsoft.com/office/officeart/2005/8/layout/radial4"/>
    <dgm:cxn modelId="{CD0EE9C5-2C46-4375-A145-37314C93AF6F}" type="presOf" srcId="{88C2760B-FA22-49D3-9588-24CC25E6C4CE}" destId="{942721AC-DEF9-42D4-8BDF-0013F8F110D5}" srcOrd="0" destOrd="0" presId="urn:microsoft.com/office/officeart/2005/8/layout/radial4"/>
    <dgm:cxn modelId="{B2B00FD0-FB2C-4032-B6E3-23BB56032D4E}" type="presOf" srcId="{251A8889-357A-4098-B7DA-52359560CE93}" destId="{E3BCB38D-B854-4D23-823A-C16E2F700C3A}" srcOrd="0" destOrd="0" presId="urn:microsoft.com/office/officeart/2005/8/layout/radial4"/>
    <dgm:cxn modelId="{96995ADA-600C-4484-B823-9AD7572A3EA1}" type="presOf" srcId="{794F1AE9-8057-4725-ABC3-638B47A35CFD}" destId="{7A4B9FC7-3A90-4AAE-889B-C4AB62EB888F}" srcOrd="0" destOrd="0" presId="urn:microsoft.com/office/officeart/2005/8/layout/radial4"/>
    <dgm:cxn modelId="{7EAF6D31-AB91-4B39-952E-06EA3FD3A0F6}" type="presParOf" srcId="{8AC1E728-136A-4682-8F59-391284B1B621}" destId="{240DA509-B1E5-4562-AC90-6DA52712D216}" srcOrd="0" destOrd="0" presId="urn:microsoft.com/office/officeart/2005/8/layout/radial4"/>
    <dgm:cxn modelId="{C5D54816-C981-4F26-9DB1-C76B1BC3AFE2}" type="presParOf" srcId="{8AC1E728-136A-4682-8F59-391284B1B621}" destId="{942721AC-DEF9-42D4-8BDF-0013F8F110D5}" srcOrd="1" destOrd="0" presId="urn:microsoft.com/office/officeart/2005/8/layout/radial4"/>
    <dgm:cxn modelId="{4FEF4089-828A-47E5-B16D-1EB9D45F49A5}" type="presParOf" srcId="{8AC1E728-136A-4682-8F59-391284B1B621}" destId="{7A4B9FC7-3A90-4AAE-889B-C4AB62EB888F}" srcOrd="2" destOrd="0" presId="urn:microsoft.com/office/officeart/2005/8/layout/radial4"/>
    <dgm:cxn modelId="{47E44DB0-1985-476A-84DB-772045C944C9}" type="presParOf" srcId="{8AC1E728-136A-4682-8F59-391284B1B621}" destId="{21D0911B-9C9D-4977-A1C8-0B447452E146}" srcOrd="3" destOrd="0" presId="urn:microsoft.com/office/officeart/2005/8/layout/radial4"/>
    <dgm:cxn modelId="{410FACB7-D528-4899-B9A4-079A4E2FBAD1}" type="presParOf" srcId="{8AC1E728-136A-4682-8F59-391284B1B621}" destId="{CFCC63F6-BE77-4CE6-922A-0DF8B372CBBD}" srcOrd="4" destOrd="0" presId="urn:microsoft.com/office/officeart/2005/8/layout/radial4"/>
    <dgm:cxn modelId="{5F470944-A2E5-4640-9859-4354E86D15CC}" type="presParOf" srcId="{8AC1E728-136A-4682-8F59-391284B1B621}" destId="{0B97BAAE-4EBF-45F7-BE1A-F9FE3ABA6CA7}" srcOrd="5" destOrd="0" presId="urn:microsoft.com/office/officeart/2005/8/layout/radial4"/>
    <dgm:cxn modelId="{568E15ED-F6DC-4422-97A1-45BB393D7012}" type="presParOf" srcId="{8AC1E728-136A-4682-8F59-391284B1B621}" destId="{DF20BFF5-38E2-45BF-8955-07C17F06F8BA}" srcOrd="6" destOrd="0" presId="urn:microsoft.com/office/officeart/2005/8/layout/radial4"/>
    <dgm:cxn modelId="{87B669B7-55D4-4DC9-8A1E-A65DEB399AB7}" type="presParOf" srcId="{8AC1E728-136A-4682-8F59-391284B1B621}" destId="{AA4C5827-F815-4A52-9C36-8A51ABFB043D}" srcOrd="7" destOrd="0" presId="urn:microsoft.com/office/officeart/2005/8/layout/radial4"/>
    <dgm:cxn modelId="{81E2C81D-2F23-4CAD-9E87-DF5D1F873689}" type="presParOf" srcId="{8AC1E728-136A-4682-8F59-391284B1B621}" destId="{3C0F9671-DCE2-4C43-B933-3C5B755ECA5B}" srcOrd="8" destOrd="0" presId="urn:microsoft.com/office/officeart/2005/8/layout/radial4"/>
    <dgm:cxn modelId="{028E4999-AA64-4FFF-92B5-9E4D41F58F43}" type="presParOf" srcId="{8AC1E728-136A-4682-8F59-391284B1B621}" destId="{E3BCB38D-B854-4D23-823A-C16E2F700C3A}" srcOrd="9" destOrd="0" presId="urn:microsoft.com/office/officeart/2005/8/layout/radial4"/>
    <dgm:cxn modelId="{56C2AF58-3BC3-4E0C-AE19-5518D6A489E7}" type="presParOf" srcId="{8AC1E728-136A-4682-8F59-391284B1B621}" destId="{02A63A88-F8DE-4E0F-9636-48F4370EDA1C}"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DA509-B1E5-4562-AC90-6DA52712D216}">
      <dsp:nvSpPr>
        <dsp:cNvPr id="0" name=""/>
        <dsp:cNvSpPr/>
      </dsp:nvSpPr>
      <dsp:spPr>
        <a:xfrm>
          <a:off x="3958260" y="1371299"/>
          <a:ext cx="1532279" cy="1015238"/>
        </a:xfrm>
        <a:prstGeom prst="ellipse">
          <a:avLst/>
        </a:prstGeom>
        <a:solidFill>
          <a:srgbClr val="00A1E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Security Assessment</a:t>
          </a:r>
        </a:p>
      </dsp:txBody>
      <dsp:txXfrm>
        <a:off x="4182657" y="1519977"/>
        <a:ext cx="1083485" cy="717882"/>
      </dsp:txXfrm>
    </dsp:sp>
    <dsp:sp modelId="{942721AC-DEF9-42D4-8BDF-0013F8F110D5}">
      <dsp:nvSpPr>
        <dsp:cNvPr id="0" name=""/>
        <dsp:cNvSpPr/>
      </dsp:nvSpPr>
      <dsp:spPr>
        <a:xfrm rot="10812269">
          <a:off x="2844439" y="1729415"/>
          <a:ext cx="1052574" cy="28934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4B9FC7-3A90-4AAE-889B-C4AB62EB888F}">
      <dsp:nvSpPr>
        <dsp:cNvPr id="0" name=""/>
        <dsp:cNvSpPr/>
      </dsp:nvSpPr>
      <dsp:spPr>
        <a:xfrm>
          <a:off x="2362204" y="1486418"/>
          <a:ext cx="964476" cy="771581"/>
        </a:xfrm>
        <a:prstGeom prst="roundRect">
          <a:avLst>
            <a:gd name="adj" fmla="val 10000"/>
          </a:avLst>
        </a:prstGeom>
        <a:solidFill>
          <a:srgbClr val="00A1E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HP Web Inspect </a:t>
          </a:r>
        </a:p>
      </dsp:txBody>
      <dsp:txXfrm>
        <a:off x="2384803" y="1509017"/>
        <a:ext cx="919278" cy="726383"/>
      </dsp:txXfrm>
    </dsp:sp>
    <dsp:sp modelId="{21D0911B-9C9D-4977-A1C8-0B447452E146}">
      <dsp:nvSpPr>
        <dsp:cNvPr id="0" name=""/>
        <dsp:cNvSpPr/>
      </dsp:nvSpPr>
      <dsp:spPr>
        <a:xfrm rot="13204685">
          <a:off x="3095495" y="887735"/>
          <a:ext cx="1245717" cy="28934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CC63F6-BE77-4CE6-922A-0DF8B372CBBD}">
      <dsp:nvSpPr>
        <dsp:cNvPr id="0" name=""/>
        <dsp:cNvSpPr/>
      </dsp:nvSpPr>
      <dsp:spPr>
        <a:xfrm>
          <a:off x="2759524" y="245600"/>
          <a:ext cx="964476" cy="771581"/>
        </a:xfrm>
        <a:prstGeom prst="roundRect">
          <a:avLst>
            <a:gd name="adj" fmla="val 10000"/>
          </a:avLst>
        </a:prstGeom>
        <a:solidFill>
          <a:srgbClr val="00A1E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Veracode</a:t>
          </a:r>
        </a:p>
      </dsp:txBody>
      <dsp:txXfrm>
        <a:off x="2782123" y="268199"/>
        <a:ext cx="919278" cy="726383"/>
      </dsp:txXfrm>
    </dsp:sp>
    <dsp:sp modelId="{0B97BAAE-4EBF-45F7-BE1A-F9FE3ABA6CA7}">
      <dsp:nvSpPr>
        <dsp:cNvPr id="0" name=""/>
        <dsp:cNvSpPr/>
      </dsp:nvSpPr>
      <dsp:spPr>
        <a:xfrm rot="16200000">
          <a:off x="4258747" y="706771"/>
          <a:ext cx="931305" cy="28934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20BFF5-38E2-45BF-8955-07C17F06F8BA}">
      <dsp:nvSpPr>
        <dsp:cNvPr id="0" name=""/>
        <dsp:cNvSpPr/>
      </dsp:nvSpPr>
      <dsp:spPr>
        <a:xfrm>
          <a:off x="4242161" y="0"/>
          <a:ext cx="964476" cy="771581"/>
        </a:xfrm>
        <a:prstGeom prst="roundRect">
          <a:avLst>
            <a:gd name="adj" fmla="val 10000"/>
          </a:avLst>
        </a:prstGeom>
        <a:solidFill>
          <a:srgbClr val="00A1E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Checkmarx</a:t>
          </a:r>
        </a:p>
      </dsp:txBody>
      <dsp:txXfrm>
        <a:off x="4264760" y="22599"/>
        <a:ext cx="919278" cy="726383"/>
      </dsp:txXfrm>
    </dsp:sp>
    <dsp:sp modelId="{AA4C5827-F815-4A52-9C36-8A51ABFB043D}">
      <dsp:nvSpPr>
        <dsp:cNvPr id="0" name=""/>
        <dsp:cNvSpPr/>
      </dsp:nvSpPr>
      <dsp:spPr>
        <a:xfrm rot="19175292">
          <a:off x="5102348" y="886886"/>
          <a:ext cx="1234562" cy="28934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0F9671-DCE2-4C43-B933-3C5B755ECA5B}">
      <dsp:nvSpPr>
        <dsp:cNvPr id="0" name=""/>
        <dsp:cNvSpPr/>
      </dsp:nvSpPr>
      <dsp:spPr>
        <a:xfrm>
          <a:off x="5707392" y="245598"/>
          <a:ext cx="964476" cy="771581"/>
        </a:xfrm>
        <a:prstGeom prst="roundRect">
          <a:avLst>
            <a:gd name="adj" fmla="val 10000"/>
          </a:avLst>
        </a:prstGeom>
        <a:solidFill>
          <a:srgbClr val="00A1E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IBM AppScan</a:t>
          </a:r>
        </a:p>
      </dsp:txBody>
      <dsp:txXfrm>
        <a:off x="5729991" y="268197"/>
        <a:ext cx="919278" cy="726383"/>
      </dsp:txXfrm>
    </dsp:sp>
    <dsp:sp modelId="{E3BCB38D-B854-4D23-823A-C16E2F700C3A}">
      <dsp:nvSpPr>
        <dsp:cNvPr id="0" name=""/>
        <dsp:cNvSpPr/>
      </dsp:nvSpPr>
      <dsp:spPr>
        <a:xfrm rot="21587018">
          <a:off x="5486939" y="1727539"/>
          <a:ext cx="955891" cy="28934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A63A88-F8DE-4E0F-9636-48F4370EDA1C}">
      <dsp:nvSpPr>
        <dsp:cNvPr id="0" name=""/>
        <dsp:cNvSpPr/>
      </dsp:nvSpPr>
      <dsp:spPr>
        <a:xfrm>
          <a:off x="6019806" y="1486414"/>
          <a:ext cx="964476" cy="771581"/>
        </a:xfrm>
        <a:prstGeom prst="roundRect">
          <a:avLst>
            <a:gd name="adj" fmla="val 10000"/>
          </a:avLst>
        </a:prstGeom>
        <a:solidFill>
          <a:srgbClr val="00A1E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Coverity</a:t>
          </a:r>
        </a:p>
      </dsp:txBody>
      <dsp:txXfrm>
        <a:off x="6042405" y="1509013"/>
        <a:ext cx="919278" cy="726383"/>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27/02/2020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90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93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91"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9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8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5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0.xml"/><Relationship Id="rId7" Type="http://schemas.openxmlformats.org/officeDocument/2006/relationships/tags" Target="../tags/tag5.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84" name="think-cell Slide" r:id="rId11" imgW="270" imgH="270" progId="TCLayout.ActiveDocument.1">
                  <p:embed/>
                </p:oleObj>
              </mc:Choice>
              <mc:Fallback>
                <p:oleObj name="think-cell Slide" r:id="rId11" imgW="270" imgH="270" progId="TCLayout.ActiveDocument.1">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62"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xample.com/app/getappInfo" TargetMode="External"/><Relationship Id="rId2" Type="http://schemas.openxmlformats.org/officeDocument/2006/relationships/hyperlink" Target="http://example.com/app/accountInfo?acct=notmyacct" TargetMode="External"/><Relationship Id="rId1" Type="http://schemas.openxmlformats.org/officeDocument/2006/relationships/slideLayout" Target="../slideLayouts/slideLayout2.xml"/><Relationship Id="rId4" Type="http://schemas.openxmlformats.org/officeDocument/2006/relationships/hyperlink" Target="http://example.com/app/admin_getappInf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scotthelme.co.uk/hardening-your-http-response-headers/" TargetMode="External"/><Relationship Id="rId2" Type="http://schemas.openxmlformats.org/officeDocument/2006/relationships/hyperlink" Target="https://www.owasp.org/index.php/Main_Page" TargetMode="External"/><Relationship Id="rId1" Type="http://schemas.openxmlformats.org/officeDocument/2006/relationships/slideLayout" Target="../slideLayouts/slideLayout2.xml"/><Relationship Id="rId5" Type="http://schemas.openxmlformats.org/officeDocument/2006/relationships/hyperlink" Target="https://www.owasp.org/index.php/Web_Application_Security_Guidance" TargetMode="External"/><Relationship Id="rId4" Type="http://schemas.openxmlformats.org/officeDocument/2006/relationships/hyperlink" Target="https://hdivsecurity.com/owasp-top-1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5002212" cy="852107"/>
          </a:xfrm>
        </p:spPr>
        <p:txBody>
          <a:bodyPr/>
          <a:lstStyle/>
          <a:p>
            <a:pPr algn="ctr"/>
            <a:r>
              <a:rPr lang="en-US" sz="4000" dirty="0"/>
              <a:t>Web Application Security</a:t>
            </a:r>
            <a:endParaRPr lang="en-GB" sz="4000" dirty="0"/>
          </a:p>
        </p:txBody>
      </p:sp>
      <p:sp>
        <p:nvSpPr>
          <p:cNvPr id="3" name="Subtitle 2"/>
          <p:cNvSpPr>
            <a:spLocks noGrp="1"/>
          </p:cNvSpPr>
          <p:nvPr>
            <p:ph type="subTitle" idx="1"/>
          </p:nvPr>
        </p:nvSpPr>
        <p:spPr>
          <a:xfrm>
            <a:off x="407988" y="3128580"/>
            <a:ext cx="4774257" cy="376620"/>
          </a:xfrm>
        </p:spPr>
        <p:txBody>
          <a:bodyPr/>
          <a:lstStyle/>
          <a:p>
            <a:r>
              <a:rPr lang="en-US" sz="1400" dirty="0"/>
              <a:t>By :  GE GDC Compliance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2000" dirty="0"/>
              <a:t>Contd...</a:t>
            </a:r>
            <a:r>
              <a:rPr lang="en-US" sz="2800" dirty="0"/>
              <a:t> </a:t>
            </a:r>
          </a:p>
        </p:txBody>
      </p:sp>
      <p:sp>
        <p:nvSpPr>
          <p:cNvPr id="5" name="Content Placeholder 3">
            <a:extLst>
              <a:ext uri="{FF2B5EF4-FFF2-40B4-BE49-F238E27FC236}">
                <a16:creationId xmlns:a16="http://schemas.microsoft.com/office/drawing/2014/main" id="{1E7C1AD6-CF1F-4687-B113-BFC85AB60E4F}"/>
              </a:ext>
            </a:extLst>
          </p:cNvPr>
          <p:cNvSpPr txBox="1">
            <a:spLocks/>
          </p:cNvSpPr>
          <p:nvPr/>
        </p:nvSpPr>
        <p:spPr>
          <a:xfrm>
            <a:off x="421042" y="914400"/>
            <a:ext cx="10737850" cy="5334000"/>
          </a:xfrm>
          <a:prstGeom prst="rect">
            <a:avLst/>
          </a:prstGeom>
        </p:spPr>
        <p:txBody>
          <a:bodyPr>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buFont typeface="Arial" panose="020B0604020202020204" pitchFamily="34" charset="0"/>
              <a:buChar char="•"/>
              <a:defRPr/>
            </a:pPr>
            <a:r>
              <a:rPr lang="en-US" sz="3600" dirty="0">
                <a:latin typeface="Times New Roman" panose="02020603050405020304" pitchFamily="18" charset="0"/>
                <a:cs typeface="Times New Roman" panose="02020603050405020304" pitchFamily="18" charset="0"/>
              </a:rPr>
              <a:t>The above page is vulnerable to XSS because an attacker could submit a comment that contains a malicious payload such as </a:t>
            </a:r>
          </a:p>
          <a:p>
            <a:pPr marL="88900" lvl="1" indent="0">
              <a:lnSpc>
                <a:spcPct val="110000"/>
              </a:lnSpc>
              <a:buNone/>
              <a:defRPr/>
            </a:pPr>
            <a:r>
              <a:rPr lang="en-US" sz="3600" dirty="0">
                <a:latin typeface="Times New Roman" panose="02020603050405020304" pitchFamily="18" charset="0"/>
                <a:cs typeface="Times New Roman" panose="02020603050405020304" pitchFamily="18" charset="0"/>
              </a:rPr>
              <a:t>                       &lt;script&gt;doSomethingEvil();&lt;/script&gt;.</a:t>
            </a:r>
          </a:p>
          <a:p>
            <a:pPr lvl="1">
              <a:lnSpc>
                <a:spcPct val="110000"/>
              </a:lnSpc>
              <a:buFont typeface="Arial" panose="020B0604020202020204" pitchFamily="34" charset="0"/>
              <a:buChar char="•"/>
              <a:defRPr/>
            </a:pPr>
            <a:r>
              <a:rPr lang="en-US" sz="3600" dirty="0">
                <a:latin typeface="Times New Roman" panose="02020603050405020304" pitchFamily="18" charset="0"/>
                <a:cs typeface="Times New Roman" panose="02020603050405020304" pitchFamily="18" charset="0"/>
              </a:rPr>
              <a:t>Users visiting the web page will get served the following HTML page.</a:t>
            </a:r>
          </a:p>
          <a:p>
            <a:pPr marL="88900" lvl="1" indent="0">
              <a:lnSpc>
                <a:spcPct val="110000"/>
              </a:lnSpc>
              <a:buNone/>
              <a:defRPr/>
            </a:pPr>
            <a:r>
              <a:rPr lang="en-US" sz="3600" dirty="0">
                <a:latin typeface="Times New Roman" panose="02020603050405020304" pitchFamily="18" charset="0"/>
                <a:cs typeface="Times New Roman" panose="02020603050405020304" pitchFamily="18" charset="0"/>
              </a:rPr>
              <a:t>           &lt;html&gt; &lt;h1&gt;Most recent comment&lt;/h1&gt;  	</a:t>
            </a:r>
          </a:p>
          <a:p>
            <a:pPr marL="88900" lvl="1" indent="0">
              <a:lnSpc>
                <a:spcPct val="110000"/>
              </a:lnSpc>
              <a:buNone/>
              <a:defRPr/>
            </a:pPr>
            <a:r>
              <a:rPr lang="en-US" sz="3600" dirty="0">
                <a:latin typeface="Times New Roman" panose="02020603050405020304" pitchFamily="18" charset="0"/>
                <a:cs typeface="Times New Roman" panose="02020603050405020304" pitchFamily="18" charset="0"/>
              </a:rPr>
              <a:t>             &lt;script&gt;doSomethingEvil();&lt;/script&gt; </a:t>
            </a:r>
          </a:p>
          <a:p>
            <a:pPr marL="88900" lvl="1" indent="0">
              <a:lnSpc>
                <a:spcPct val="110000"/>
              </a:lnSpc>
              <a:buNone/>
              <a:defRPr/>
            </a:pPr>
            <a:r>
              <a:rPr lang="en-US" sz="3600" dirty="0">
                <a:latin typeface="Times New Roman" panose="02020603050405020304" pitchFamily="18" charset="0"/>
                <a:cs typeface="Times New Roman" panose="02020603050405020304" pitchFamily="18" charset="0"/>
              </a:rPr>
              <a:t>            &lt;/html&gt;</a:t>
            </a:r>
          </a:p>
          <a:p>
            <a:pPr lvl="1">
              <a:lnSpc>
                <a:spcPct val="110000"/>
              </a:lnSpc>
              <a:buFont typeface="Arial" panose="020B0604020202020204" pitchFamily="34" charset="0"/>
              <a:buChar char="•"/>
              <a:defRPr/>
            </a:pPr>
            <a:r>
              <a:rPr lang="en-US" sz="3600" dirty="0">
                <a:latin typeface="Times New Roman" panose="02020603050405020304" pitchFamily="18" charset="0"/>
                <a:cs typeface="Times New Roman" panose="02020603050405020304" pitchFamily="18" charset="0"/>
              </a:rPr>
              <a:t>When the page loads in the victim’s browser, the attacker’s malicious script will execute, most often without the user realizing or being able to prevent such an attack.</a:t>
            </a: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fontAlgn="base">
              <a:lnSpc>
                <a:spcPct val="120000"/>
              </a:lnSpc>
              <a:spcBef>
                <a:spcPct val="40000"/>
              </a:spcBef>
              <a:spcAft>
                <a:spcPct val="0"/>
              </a:spcAft>
              <a:buClr>
                <a:srgbClr val="009BCC"/>
              </a:buClr>
              <a:buFont typeface="Wingdings" panose="05000000000000000000" pitchFamily="2" charset="2"/>
              <a:buChar char="v"/>
            </a:pPr>
            <a:r>
              <a:rPr lang="en-US" sz="3600" b="1" kern="0" dirty="0">
                <a:solidFill>
                  <a:srgbClr val="000000"/>
                </a:solidFill>
                <a:latin typeface="Times New Roman" panose="02020603050405020304" pitchFamily="18" charset="0"/>
                <a:cs typeface="Times New Roman" panose="02020603050405020304" pitchFamily="18" charset="0"/>
              </a:rPr>
              <a:t>Mitigation</a:t>
            </a:r>
          </a:p>
          <a:p>
            <a:endParaRPr lang="en-US" sz="3100" b="1" dirty="0">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ü"/>
              <a:defRPr/>
            </a:pPr>
            <a:r>
              <a:rPr lang="en-US" sz="3600" dirty="0">
                <a:latin typeface="Times New Roman" panose="02020603050405020304" pitchFamily="18" charset="0"/>
                <a:cs typeface="Times New Roman" panose="02020603050405020304" pitchFamily="18" charset="0"/>
              </a:rPr>
              <a:t>Validate untrusted data using whitelist validation.</a:t>
            </a:r>
          </a:p>
          <a:p>
            <a:pPr lvl="1">
              <a:lnSpc>
                <a:spcPct val="110000"/>
              </a:lnSpc>
              <a:buFont typeface="Wingdings" panose="05000000000000000000" pitchFamily="2" charset="2"/>
              <a:buChar char="ü"/>
              <a:defRPr/>
            </a:pPr>
            <a:r>
              <a:rPr lang="en-US" sz="3600" dirty="0">
                <a:latin typeface="Times New Roman" panose="02020603050405020304" pitchFamily="18" charset="0"/>
                <a:cs typeface="Times New Roman" panose="02020603050405020304" pitchFamily="18" charset="0"/>
              </a:rPr>
              <a:t>HTML escape before inserting untrusted data into HTML element content.</a:t>
            </a:r>
          </a:p>
          <a:p>
            <a:pPr lvl="1">
              <a:lnSpc>
                <a:spcPct val="110000"/>
              </a:lnSpc>
              <a:buFont typeface="Wingdings" panose="05000000000000000000" pitchFamily="2" charset="2"/>
              <a:buChar char="ü"/>
              <a:defRPr/>
            </a:pPr>
            <a:r>
              <a:rPr lang="en-US" sz="3600" dirty="0">
                <a:latin typeface="Times New Roman" panose="02020603050405020304" pitchFamily="18" charset="0"/>
                <a:cs typeface="Times New Roman" panose="02020603050405020304" pitchFamily="18" charset="0"/>
              </a:rPr>
              <a:t>Use HTTPOnly cookie flag.</a:t>
            </a:r>
          </a:p>
          <a:p>
            <a:pPr lvl="1">
              <a:lnSpc>
                <a:spcPct val="110000"/>
              </a:lnSpc>
              <a:buFont typeface="Wingdings" panose="05000000000000000000" pitchFamily="2" charset="2"/>
              <a:buChar char="ü"/>
              <a:defRPr/>
            </a:pPr>
            <a:r>
              <a:rPr lang="en-US" sz="3600" dirty="0">
                <a:latin typeface="Times New Roman" panose="02020603050405020304" pitchFamily="18" charset="0"/>
                <a:cs typeface="Times New Roman" panose="02020603050405020304" pitchFamily="18" charset="0"/>
              </a:rPr>
              <a:t>URL Escape before inserting untrusted data into HTML URL parameter values.</a:t>
            </a:r>
          </a:p>
          <a:p>
            <a:pPr marL="45720"/>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45720"/>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356730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46D9-F7AC-40DB-9811-461B7264EE37}"/>
              </a:ext>
            </a:extLst>
          </p:cNvPr>
          <p:cNvSpPr>
            <a:spLocks noGrp="1"/>
          </p:cNvSpPr>
          <p:nvPr>
            <p:ph type="title"/>
          </p:nvPr>
        </p:nvSpPr>
        <p:spPr>
          <a:xfrm>
            <a:off x="227013" y="-152400"/>
            <a:ext cx="11125236" cy="1104900"/>
          </a:xfrm>
        </p:spPr>
        <p:txBody>
          <a:bodyPr vert="horz" lIns="0" tIns="0" rIns="0" bIns="0" rtlCol="0" anchor="ctr">
            <a:noAutofit/>
          </a:bodyPr>
          <a:lstStyle/>
          <a:p>
            <a:pPr algn="ctr"/>
            <a:r>
              <a:rPr lang="en-US" dirty="0"/>
              <a:t>SQL Injection</a:t>
            </a:r>
          </a:p>
        </p:txBody>
      </p:sp>
      <p:sp>
        <p:nvSpPr>
          <p:cNvPr id="5" name="Content Placeholder 2">
            <a:extLst>
              <a:ext uri="{FF2B5EF4-FFF2-40B4-BE49-F238E27FC236}">
                <a16:creationId xmlns:a16="http://schemas.microsoft.com/office/drawing/2014/main" id="{D80B88D0-7805-4D58-9143-07079B899B95}"/>
              </a:ext>
            </a:extLst>
          </p:cNvPr>
          <p:cNvSpPr>
            <a:spLocks noGrp="1"/>
          </p:cNvSpPr>
          <p:nvPr>
            <p:ph type="body" sz="quarter" idx="10"/>
          </p:nvPr>
        </p:nvSpPr>
        <p:spPr>
          <a:xfrm>
            <a:off x="246062" y="952500"/>
            <a:ext cx="11699875" cy="4757738"/>
          </a:xfrm>
        </p:spPr>
        <p:txBody>
          <a:bodyPr>
            <a:normAutofit/>
          </a:bodyPr>
          <a:lstStyle/>
          <a:p>
            <a:pPr marL="45720" indent="0" algn="just">
              <a:buNone/>
            </a:pPr>
            <a:r>
              <a:rPr lang="en-US" sz="1800" b="0" dirty="0">
                <a:latin typeface="Times New Roman" panose="02020603050405020304" pitchFamily="18" charset="0"/>
                <a:cs typeface="Times New Roman" panose="02020603050405020304" pitchFamily="18" charset="0"/>
              </a:rPr>
              <a:t>SQL injection (SQLi) is an application security weakness that allows attackers to control an application’s database – letting them access or delete data, change an application’s data-driven behavior, and do other undesirable things – by tricking the application into sending unexpected SQL commands.</a:t>
            </a:r>
          </a:p>
          <a:p>
            <a:pPr marL="45720" indent="0">
              <a:buNone/>
            </a:pPr>
            <a:endParaRPr lang="en-US" sz="1400" dirty="0">
              <a:latin typeface="Times New Roman" panose="02020603050405020304" pitchFamily="18" charset="0"/>
              <a:cs typeface="Times New Roman" panose="02020603050405020304" pitchFamily="18" charset="0"/>
            </a:endParaRPr>
          </a:p>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Occurs when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enters from untrusted source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is used to dynamically construct SQL query</a:t>
            </a:r>
          </a:p>
          <a:p>
            <a:pPr marL="365760" lvl="1" indent="0">
              <a:buNone/>
            </a:pPr>
            <a:endParaRPr lang="en-US" sz="1100" dirty="0">
              <a:latin typeface="Times New Roman" panose="02020603050405020304" pitchFamily="18" charset="0"/>
              <a:cs typeface="Times New Roman" panose="02020603050405020304" pitchFamily="18" charset="0"/>
            </a:endParaRPr>
          </a:p>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Consequences</a:t>
            </a:r>
          </a:p>
          <a:p>
            <a:pPr lvl="1">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Confidentiality</a:t>
            </a:r>
            <a:r>
              <a:rPr lang="en-US" dirty="0">
                <a:latin typeface="Times New Roman" panose="02020603050405020304" pitchFamily="18" charset="0"/>
                <a:cs typeface="Times New Roman" panose="02020603050405020304" pitchFamily="18" charset="0"/>
              </a:rPr>
              <a:t> : Can result in loss of confidential data stored in database.</a:t>
            </a:r>
          </a:p>
          <a:p>
            <a:pPr lvl="1">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Authentication</a:t>
            </a:r>
            <a:r>
              <a:rPr lang="en-US" dirty="0">
                <a:latin typeface="Times New Roman" panose="02020603050405020304" pitchFamily="18" charset="0"/>
                <a:cs typeface="Times New Roman" panose="02020603050405020304" pitchFamily="18" charset="0"/>
              </a:rPr>
              <a:t> : If poor SQL commands are used to check usernames and passwords, it may be possible to connect a system as another user.</a:t>
            </a:r>
          </a:p>
          <a:p>
            <a:pPr lvl="1">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Authorization</a:t>
            </a:r>
            <a:r>
              <a:rPr lang="en-US" dirty="0">
                <a:latin typeface="Times New Roman" panose="02020603050405020304" pitchFamily="18" charset="0"/>
                <a:cs typeface="Times New Roman" panose="02020603050405020304" pitchFamily="18" charset="0"/>
              </a:rPr>
              <a:t> : may be possible to change authorization information stored in database.</a:t>
            </a:r>
          </a:p>
          <a:p>
            <a:pPr lvl="1">
              <a:buFont typeface="Arial" panose="020B0604020202020204" pitchFamily="34" charset="0"/>
              <a:buChar char="•"/>
            </a:pPr>
            <a:r>
              <a:rPr lang="en-US" u="sng" dirty="0">
                <a:latin typeface="Times New Roman" panose="02020603050405020304" pitchFamily="18" charset="0"/>
                <a:cs typeface="Times New Roman" panose="02020603050405020304" pitchFamily="18" charset="0"/>
              </a:rPr>
              <a:t>Integrity</a:t>
            </a:r>
            <a:r>
              <a:rPr lang="en-US" dirty="0">
                <a:latin typeface="Times New Roman" panose="02020603050405020304" pitchFamily="18" charset="0"/>
                <a:cs typeface="Times New Roman" panose="02020603050405020304" pitchFamily="18" charset="0"/>
              </a:rPr>
              <a:t> : just as sensitive data can be read, so also it may be possible to change or delete such information.</a:t>
            </a:r>
          </a:p>
        </p:txBody>
      </p:sp>
    </p:spTree>
    <p:extLst>
      <p:ext uri="{BB962C8B-B14F-4D97-AF65-F5344CB8AC3E}">
        <p14:creationId xmlns:p14="http://schemas.microsoft.com/office/powerpoint/2010/main" val="672318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5643-02B8-4919-808D-0512BDF78493}"/>
              </a:ext>
            </a:extLst>
          </p:cNvPr>
          <p:cNvSpPr>
            <a:spLocks noGrp="1"/>
          </p:cNvSpPr>
          <p:nvPr>
            <p:ph type="title"/>
          </p:nvPr>
        </p:nvSpPr>
        <p:spPr>
          <a:xfrm>
            <a:off x="227349" y="0"/>
            <a:ext cx="11125236" cy="914400"/>
          </a:xfrm>
        </p:spPr>
        <p:txBody>
          <a:bodyPr/>
          <a:lstStyle/>
          <a:p>
            <a:pPr algn="r"/>
            <a:r>
              <a:rPr lang="en-US" sz="3200" dirty="0">
                <a:solidFill>
                  <a:srgbClr val="00A1E4"/>
                </a:solidFill>
                <a:latin typeface="Candara" panose="020E0502030303020204" pitchFamily="34" charset="0"/>
              </a:rPr>
              <a:t>contd…</a:t>
            </a:r>
            <a:endParaRPr lang="en-US" dirty="0"/>
          </a:p>
        </p:txBody>
      </p:sp>
      <p:sp>
        <p:nvSpPr>
          <p:cNvPr id="5" name="Content Placeholder 3">
            <a:extLst>
              <a:ext uri="{FF2B5EF4-FFF2-40B4-BE49-F238E27FC236}">
                <a16:creationId xmlns:a16="http://schemas.microsoft.com/office/drawing/2014/main" id="{636C86EF-2C99-40C3-A3AB-E5738CB230C9}"/>
              </a:ext>
            </a:extLst>
          </p:cNvPr>
          <p:cNvSpPr>
            <a:spLocks noGrp="1"/>
          </p:cNvSpPr>
          <p:nvPr>
            <p:ph type="body" sz="quarter" idx="10"/>
          </p:nvPr>
        </p:nvSpPr>
        <p:spPr>
          <a:xfrm>
            <a:off x="246062" y="923924"/>
            <a:ext cx="11699875" cy="4867275"/>
          </a:xfrm>
        </p:spPr>
        <p:txBody>
          <a:bodyPr>
            <a:normAutofit lnSpcReduction="10000"/>
          </a:bodyPr>
          <a:lstStyle/>
          <a:p>
            <a:pPr marL="285750" indent="-285750" fontAlgn="base">
              <a:lnSpc>
                <a:spcPct val="11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Example for SQL Injection:</a:t>
            </a:r>
          </a:p>
          <a:p>
            <a:endParaRPr lang="en-US" dirty="0">
              <a:latin typeface="Times New Roman" panose="02020603050405020304" pitchFamily="18" charset="0"/>
              <a:cs typeface="Times New Roman" panose="02020603050405020304" pitchFamily="18" charset="0"/>
            </a:endParaRPr>
          </a:p>
          <a:p>
            <a:pPr marL="331470" lvl="1" indent="-285750" algn="just">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Product Search : </a:t>
            </a:r>
          </a:p>
          <a:p>
            <a:pPr>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marL="331470" lvl="1" indent="-285750" algn="just">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input is put directly into the SQL statement within the Web application:</a:t>
            </a:r>
          </a:p>
          <a:p>
            <a:pPr marL="45720" indent="0">
              <a:buNone/>
            </a:pPr>
            <a:r>
              <a:rPr lang="en-US" b="0" dirty="0">
                <a:latin typeface="Times New Roman" panose="02020603050405020304" pitchFamily="18" charset="0"/>
                <a:cs typeface="Times New Roman" panose="02020603050405020304" pitchFamily="18" charset="0"/>
              </a:rPr>
              <a:t>  	$query = “SELECT prodinfo FROM prodtable WHERE prodname = ‘” .   	$_POST[‘prod_search’] . “’”;</a:t>
            </a:r>
          </a:p>
          <a:p>
            <a:pPr marL="45720" indent="0">
              <a:buNone/>
            </a:pPr>
            <a:endParaRPr lang="en-US" b="0" dirty="0">
              <a:latin typeface="Times New Roman" panose="02020603050405020304" pitchFamily="18" charset="0"/>
              <a:cs typeface="Times New Roman" panose="02020603050405020304" pitchFamily="18" charset="0"/>
            </a:endParaRPr>
          </a:p>
          <a:p>
            <a:pPr marL="331470" lvl="1" indent="-285750" algn="just">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Creates the following SQL :</a:t>
            </a:r>
          </a:p>
          <a:p>
            <a:pPr marL="45720" indent="0">
              <a:buNone/>
            </a:pPr>
            <a:r>
              <a:rPr lang="en-US" b="0" dirty="0">
                <a:latin typeface="Times New Roman" panose="02020603050405020304" pitchFamily="18" charset="0"/>
                <a:cs typeface="Times New Roman" panose="02020603050405020304" pitchFamily="18" charset="0"/>
              </a:rPr>
              <a:t>	SELECT prodinfo FROM prodtable WHERE prodname = </a:t>
            </a:r>
          </a:p>
          <a:p>
            <a:pPr marL="45720" indent="0">
              <a:buNone/>
            </a:pPr>
            <a:r>
              <a:rPr lang="en-US" b="0" dirty="0">
                <a:latin typeface="Times New Roman" panose="02020603050405020304" pitchFamily="18" charset="0"/>
                <a:cs typeface="Times New Roman" panose="02020603050405020304" pitchFamily="18" charset="0"/>
              </a:rPr>
              <a:t>	Attacker has now successfully caused the entire database to be returned.</a:t>
            </a:r>
          </a:p>
          <a:p>
            <a:pPr marL="45720" indent="0">
              <a:buNone/>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45720" indent="0">
              <a:buNone/>
            </a:pPr>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5197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ACAE-4F07-4715-BABC-F4E070548496}"/>
              </a:ext>
            </a:extLst>
          </p:cNvPr>
          <p:cNvSpPr>
            <a:spLocks noGrp="1"/>
          </p:cNvSpPr>
          <p:nvPr>
            <p:ph type="title"/>
          </p:nvPr>
        </p:nvSpPr>
        <p:spPr/>
        <p:txBody>
          <a:bodyPr/>
          <a:lstStyle/>
          <a:p>
            <a:pPr algn="r"/>
            <a:r>
              <a:rPr lang="en-US" sz="2800" dirty="0">
                <a:solidFill>
                  <a:srgbClr val="00A1E4"/>
                </a:solidFill>
                <a:latin typeface="Candara" panose="020E0502030303020204" pitchFamily="34" charset="0"/>
              </a:rPr>
              <a:t>contd…</a:t>
            </a:r>
            <a:endParaRPr lang="en-US" dirty="0"/>
          </a:p>
        </p:txBody>
      </p:sp>
      <p:sp>
        <p:nvSpPr>
          <p:cNvPr id="5" name="Content Placeholder 3">
            <a:extLst>
              <a:ext uri="{FF2B5EF4-FFF2-40B4-BE49-F238E27FC236}">
                <a16:creationId xmlns:a16="http://schemas.microsoft.com/office/drawing/2014/main" id="{BEE777B5-2791-4F84-B7FC-A0EE654C38FE}"/>
              </a:ext>
            </a:extLst>
          </p:cNvPr>
          <p:cNvSpPr>
            <a:spLocks noGrp="1"/>
          </p:cNvSpPr>
          <p:nvPr>
            <p:ph type="body" sz="quarter" idx="10"/>
          </p:nvPr>
        </p:nvSpPr>
        <p:spPr>
          <a:xfrm>
            <a:off x="246062" y="1295400"/>
            <a:ext cx="11699875" cy="4465638"/>
          </a:xfrm>
        </p:spPr>
        <p:txBody>
          <a:bodyPr>
            <a:normAutofit lnSpcReduction="10000"/>
          </a:bodyPr>
          <a:lstStyle/>
          <a:p>
            <a:pPr marL="285750" indent="-285750" fontAlgn="base">
              <a:lnSpc>
                <a:spcPct val="11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Mitigation</a:t>
            </a:r>
          </a:p>
          <a:p>
            <a:endParaRPr lang="en-US" sz="24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Check syntax of input for validity. Email addresses, dates, part numbers, etc. Verify that the input is a valid string in the language. Escape all user supplied input.</a:t>
            </a:r>
          </a:p>
          <a:p>
            <a:pPr lvl="1">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prepared statements or parameterized stored procedures.</a:t>
            </a:r>
          </a:p>
          <a:p>
            <a:pPr lvl="1">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Least privilege – Use the database id with the least privileges, don’t use admin id’s for your application accounts.</a:t>
            </a:r>
          </a:p>
          <a:p>
            <a:pPr lvl="1">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White list input validation – This can be used to detect unauthorized input before It is passed to the SQL query.</a:t>
            </a:r>
          </a:p>
          <a:p>
            <a:pPr lvl="1">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Escaping table names – don’t allow the user to specify the table names and don’t use dynamic table names.</a:t>
            </a:r>
          </a:p>
          <a:p>
            <a:pPr lvl="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45720" indent="0">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470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a:extLst>
              <a:ext uri="{FF2B5EF4-FFF2-40B4-BE49-F238E27FC236}">
                <a16:creationId xmlns:a16="http://schemas.microsoft.com/office/drawing/2014/main" id="{394992D3-7010-4967-BBF3-288EFC1CF041}"/>
              </a:ext>
            </a:extLst>
          </p:cNvPr>
          <p:cNvSpPr>
            <a:spLocks noGrp="1"/>
          </p:cNvSpPr>
          <p:nvPr>
            <p:ph type="body" sz="quarter" idx="10"/>
          </p:nvPr>
        </p:nvSpPr>
        <p:spPr>
          <a:xfrm>
            <a:off x="304800" y="979718"/>
            <a:ext cx="11122270" cy="446563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It is a vulnerability where the application will reveal sensitive data  such as technical details of the web application or the user specific data. Sensitive data may be used by an attacker to exploit the target web application, its hosting network, or its users.</a:t>
            </a:r>
          </a:p>
          <a:p>
            <a:endParaRPr lang="en-US" dirty="0"/>
          </a:p>
          <a:p>
            <a:pPr marL="285750" indent="-285750" fontAlgn="base">
              <a:lnSpc>
                <a:spcPct val="11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Occurs when</a:t>
            </a:r>
          </a:p>
          <a:p>
            <a:pPr>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pPr marL="331470" lvl="1" indent="-285750" algn="just">
              <a:lnSpc>
                <a:spcPct val="8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Sensitive data is dumped onto the console , written to a log file or exposed to remote user.</a:t>
            </a:r>
          </a:p>
          <a:p>
            <a:pPr marL="45720" indent="0">
              <a:buNone/>
            </a:pPr>
            <a:endParaRPr lang="en-US" sz="1800" dirty="0">
              <a:latin typeface="Times New Roman" panose="02020603050405020304" pitchFamily="18" charset="0"/>
              <a:cs typeface="Times New Roman" panose="02020603050405020304" pitchFamily="18" charset="0"/>
            </a:endParaRPr>
          </a:p>
          <a:p>
            <a:pPr marL="285750" indent="-285750" fontAlgn="base">
              <a:lnSpc>
                <a:spcPct val="11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Consequences </a:t>
            </a:r>
          </a:p>
          <a:p>
            <a:pPr>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pPr marL="331470" lvl="1" indent="-28575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Confidentiality</a:t>
            </a:r>
            <a:r>
              <a:rPr lang="en-US" sz="2000" dirty="0">
                <a:latin typeface="Times New Roman" panose="02020603050405020304" pitchFamily="18" charset="0"/>
                <a:cs typeface="Times New Roman" panose="02020603050405020304" pitchFamily="18" charset="0"/>
              </a:rPr>
              <a:t> : Can result in loss of confidential data stored in database.</a:t>
            </a:r>
          </a:p>
          <a:p>
            <a:pPr marL="33147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attacker can obtain information such as Exact OS and its version, Internal IP addresses, Server environment variables etc.</a:t>
            </a:r>
          </a:p>
          <a:p>
            <a:endParaRPr lang="en-US" dirty="0"/>
          </a:p>
        </p:txBody>
      </p:sp>
      <p:sp>
        <p:nvSpPr>
          <p:cNvPr id="6" name="Title 1">
            <a:extLst>
              <a:ext uri="{FF2B5EF4-FFF2-40B4-BE49-F238E27FC236}">
                <a16:creationId xmlns:a16="http://schemas.microsoft.com/office/drawing/2014/main" id="{BB85FDD2-19A8-45CA-97C2-98C9A56A84D0}"/>
              </a:ext>
            </a:extLst>
          </p:cNvPr>
          <p:cNvSpPr>
            <a:spLocks noGrp="1"/>
          </p:cNvSpPr>
          <p:nvPr>
            <p:ph type="title"/>
          </p:nvPr>
        </p:nvSpPr>
        <p:spPr>
          <a:xfrm>
            <a:off x="231530" y="136339"/>
            <a:ext cx="10436469" cy="843379"/>
          </a:xfrm>
        </p:spPr>
        <p:txBody>
          <a:bodyPr vert="horz" lIns="0" tIns="0" rIns="0" bIns="0" rtlCol="0" anchor="ctr">
            <a:noAutofit/>
          </a:bodyPr>
          <a:lstStyle/>
          <a:p>
            <a:pPr algn="ctr"/>
            <a:r>
              <a:rPr lang="en-US" dirty="0"/>
              <a:t>Information Leakage or Information Disclosure</a:t>
            </a:r>
          </a:p>
        </p:txBody>
      </p:sp>
    </p:spTree>
    <p:extLst>
      <p:ext uri="{BB962C8B-B14F-4D97-AF65-F5344CB8AC3E}">
        <p14:creationId xmlns:p14="http://schemas.microsoft.com/office/powerpoint/2010/main" val="57404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0B7D7E-DFFB-4EA1-A050-3408BD92B1E9}"/>
              </a:ext>
            </a:extLst>
          </p:cNvPr>
          <p:cNvSpPr>
            <a:spLocks noGrp="1"/>
          </p:cNvSpPr>
          <p:nvPr>
            <p:ph type="body" sz="quarter" idx="10"/>
          </p:nvPr>
        </p:nvSpPr>
        <p:spPr>
          <a:xfrm>
            <a:off x="207963" y="790575"/>
            <a:ext cx="11699875" cy="5557419"/>
          </a:xfrm>
          <a:prstGeom prst="rect">
            <a:avLst/>
          </a:prstGeom>
        </p:spPr>
        <p:txBody>
          <a:bodyPr wrap="square">
            <a:spAutoFit/>
          </a:bodyPr>
          <a:lstStyle/>
          <a:p>
            <a:pPr marL="285750" indent="-285750" fontAlgn="base">
              <a:spcBef>
                <a:spcPct val="40000"/>
              </a:spcBef>
              <a:spcAft>
                <a:spcPct val="0"/>
              </a:spcAft>
              <a:buClr>
                <a:srgbClr val="009BCC"/>
              </a:buClr>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Examples for information disclosure</a:t>
            </a:r>
          </a:p>
          <a:p>
            <a:pPr marL="45720" indent="0">
              <a:buNone/>
            </a:pPr>
            <a:endParaRPr lang="en-US" sz="1600" dirty="0">
              <a:solidFill>
                <a:srgbClr val="000000"/>
              </a:solidFill>
              <a:latin typeface="Times New Roman" panose="02020603050405020304" pitchFamily="18" charset="0"/>
              <a:cs typeface="Times New Roman" panose="02020603050405020304" pitchFamily="18" charset="0"/>
            </a:endParaRPr>
          </a:p>
          <a:p>
            <a:pPr marL="45720" indent="0">
              <a:buNone/>
            </a:pPr>
            <a:r>
              <a:rPr lang="en-US" sz="1600" dirty="0">
                <a:solidFill>
                  <a:srgbClr val="000000"/>
                </a:solidFill>
                <a:latin typeface="Times New Roman" panose="02020603050405020304" pitchFamily="18" charset="0"/>
                <a:cs typeface="Times New Roman" panose="02020603050405020304" pitchFamily="18" charset="0"/>
              </a:rPr>
              <a:t>For example Script Error messages,</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latin typeface="Times New Roman" panose="02020603050405020304" pitchFamily="18" charset="0"/>
              <a:cs typeface="Times New Roman" panose="02020603050405020304" pitchFamily="18" charset="0"/>
            </a:endParaRPr>
          </a:p>
          <a:p>
            <a:pPr marL="45720" indent="0">
              <a:buNone/>
            </a:pPr>
            <a:endParaRPr lang="en-US" dirty="0">
              <a:latin typeface="Times New Roman" panose="02020603050405020304" pitchFamily="18" charset="0"/>
              <a:cs typeface="Times New Roman" panose="02020603050405020304" pitchFamily="18" charset="0"/>
            </a:endParaRPr>
          </a:p>
          <a:p>
            <a:pPr marL="331470" lvl="1" indent="-285750" fontAlgn="base">
              <a:spcBef>
                <a:spcPct val="40000"/>
              </a:spcBef>
              <a:spcAft>
                <a:spcPct val="0"/>
              </a:spcAft>
              <a:buClr>
                <a:srgbClr val="009BCC"/>
              </a:buCl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In the above example the input should be numeric, but non numeric characters has been given as input. Now, the following is possible:</a:t>
            </a:r>
          </a:p>
          <a:p>
            <a:pPr marL="1028700" lvl="1" indent="-342900" algn="just" fontAlgn="base">
              <a:spcBef>
                <a:spcPct val="40000"/>
              </a:spcBef>
              <a:spcAft>
                <a:spcPct val="0"/>
              </a:spcAft>
              <a:buClr>
                <a:srgbClr val="009BCC"/>
              </a:buClr>
              <a:buFont typeface="Courier New" panose="02070309020205020404" pitchFamily="49" charset="0"/>
              <a:buChar char="o"/>
            </a:pPr>
            <a:r>
              <a:rPr lang="en-US" sz="2000" dirty="0">
                <a:solidFill>
                  <a:srgbClr val="000000"/>
                </a:solidFill>
                <a:latin typeface="Times New Roman" panose="02020603050405020304" pitchFamily="18" charset="0"/>
                <a:cs typeface="Times New Roman" panose="02020603050405020304" pitchFamily="18" charset="0"/>
              </a:rPr>
              <a:t>The attacker will be able to target the parameter</a:t>
            </a:r>
          </a:p>
          <a:p>
            <a:pPr marL="1028700" lvl="1" indent="-342900" algn="just" fontAlgn="base">
              <a:spcBef>
                <a:spcPct val="40000"/>
              </a:spcBef>
              <a:spcAft>
                <a:spcPct val="0"/>
              </a:spcAft>
              <a:buClr>
                <a:srgbClr val="009BCC"/>
              </a:buClr>
              <a:buFont typeface="Courier New" panose="02070309020205020404" pitchFamily="49" charset="0"/>
              <a:buChar char="o"/>
            </a:pPr>
            <a:r>
              <a:rPr lang="en-US" sz="2000" dirty="0">
                <a:solidFill>
                  <a:srgbClr val="000000"/>
                </a:solidFill>
                <a:latin typeface="Times New Roman" panose="02020603050405020304" pitchFamily="18" charset="0"/>
                <a:cs typeface="Times New Roman" panose="02020603050405020304" pitchFamily="18" charset="0"/>
              </a:rPr>
              <a:t>Since the line number where the error occurred is known, he will be able to confirm whether two different requests are triggering the same error or different errors.</a:t>
            </a:r>
          </a:p>
          <a:p>
            <a:pPr marL="1028700" lvl="1" indent="-342900" algn="just" fontAlgn="base">
              <a:spcBef>
                <a:spcPct val="40000"/>
              </a:spcBef>
              <a:spcAft>
                <a:spcPct val="0"/>
              </a:spcAft>
              <a:buClr>
                <a:srgbClr val="009BCC"/>
              </a:buClr>
              <a:buFont typeface="Courier New" panose="02070309020205020404" pitchFamily="49" charset="0"/>
              <a:buChar char="o"/>
            </a:pPr>
            <a:r>
              <a:rPr lang="en-US" sz="2000" dirty="0">
                <a:solidFill>
                  <a:srgbClr val="000000"/>
                </a:solidFill>
                <a:latin typeface="Times New Roman" panose="02020603050405020304" pitchFamily="18" charset="0"/>
                <a:cs typeface="Times New Roman" panose="02020603050405020304" pitchFamily="18" charset="0"/>
              </a:rPr>
              <a:t>It is easy to determine the sequence in which different parameters are processed.</a:t>
            </a:r>
          </a:p>
          <a:p>
            <a:pPr marL="1028700" lvl="1" indent="-342900" algn="just" fontAlgn="base">
              <a:spcBef>
                <a:spcPct val="40000"/>
              </a:spcBef>
              <a:spcAft>
                <a:spcPct val="0"/>
              </a:spcAft>
              <a:buClr>
                <a:srgbClr val="009BCC"/>
              </a:buClr>
              <a:buFont typeface="Courier New" panose="02070309020205020404" pitchFamily="49" charset="0"/>
              <a:buChar char="o"/>
            </a:pPr>
            <a:r>
              <a:rPr lang="en-US" sz="2000" dirty="0">
                <a:solidFill>
                  <a:srgbClr val="000000"/>
                </a:solidFill>
                <a:latin typeface="Times New Roman" panose="02020603050405020304" pitchFamily="18" charset="0"/>
                <a:cs typeface="Times New Roman" panose="02020603050405020304" pitchFamily="18" charset="0"/>
              </a:rPr>
              <a:t>And finally will be able to map out the different code paths being executed on the server.</a:t>
            </a:r>
          </a:p>
        </p:txBody>
      </p:sp>
      <p:pic>
        <p:nvPicPr>
          <p:cNvPr id="6" name="Picture 5">
            <a:extLst>
              <a:ext uri="{FF2B5EF4-FFF2-40B4-BE49-F238E27FC236}">
                <a16:creationId xmlns:a16="http://schemas.microsoft.com/office/drawing/2014/main" id="{9CEFA73D-0761-49BD-A78A-B43625BCF704}"/>
              </a:ext>
            </a:extLst>
          </p:cNvPr>
          <p:cNvPicPr>
            <a:picLocks noChangeAspect="1" noChangeArrowheads="1"/>
          </p:cNvPicPr>
          <p:nvPr/>
        </p:nvPicPr>
        <p:blipFill>
          <a:blip r:embed="rId2" cstate="print"/>
          <a:srcRect/>
          <a:stretch>
            <a:fillRect/>
          </a:stretch>
        </p:blipFill>
        <p:spPr bwMode="auto">
          <a:xfrm>
            <a:off x="284162" y="2057400"/>
            <a:ext cx="4117032" cy="936104"/>
          </a:xfrm>
          <a:prstGeom prst="rect">
            <a:avLst/>
          </a:prstGeom>
          <a:noFill/>
          <a:ln w="9525">
            <a:noFill/>
            <a:miter lim="800000"/>
            <a:headEnd/>
            <a:tailEnd/>
          </a:ln>
          <a:scene3d>
            <a:camera prst="orthographicFront"/>
            <a:lightRig rig="threePt" dir="t"/>
          </a:scene3d>
          <a:sp3d contourW="12700"/>
        </p:spPr>
      </p:pic>
      <p:pic>
        <p:nvPicPr>
          <p:cNvPr id="7" name="Picture 6">
            <a:extLst>
              <a:ext uri="{FF2B5EF4-FFF2-40B4-BE49-F238E27FC236}">
                <a16:creationId xmlns:a16="http://schemas.microsoft.com/office/drawing/2014/main" id="{9CDF28F4-640D-4781-B064-0F7710200180}"/>
              </a:ext>
            </a:extLst>
          </p:cNvPr>
          <p:cNvPicPr>
            <a:picLocks noChangeAspect="1"/>
          </p:cNvPicPr>
          <p:nvPr/>
        </p:nvPicPr>
        <p:blipFill>
          <a:blip r:embed="rId3"/>
          <a:stretch>
            <a:fillRect/>
          </a:stretch>
        </p:blipFill>
        <p:spPr>
          <a:xfrm>
            <a:off x="5486400" y="1219200"/>
            <a:ext cx="5638800" cy="2376487"/>
          </a:xfrm>
          <a:prstGeom prst="rect">
            <a:avLst/>
          </a:prstGeom>
        </p:spPr>
      </p:pic>
      <p:sp>
        <p:nvSpPr>
          <p:cNvPr id="8" name="Title 1">
            <a:extLst>
              <a:ext uri="{FF2B5EF4-FFF2-40B4-BE49-F238E27FC236}">
                <a16:creationId xmlns:a16="http://schemas.microsoft.com/office/drawing/2014/main" id="{979270FE-E37F-474A-8A5B-DECCB7E409DB}"/>
              </a:ext>
            </a:extLst>
          </p:cNvPr>
          <p:cNvSpPr>
            <a:spLocks noGrp="1"/>
          </p:cNvSpPr>
          <p:nvPr>
            <p:ph type="title"/>
          </p:nvPr>
        </p:nvSpPr>
        <p:spPr>
          <a:xfrm>
            <a:off x="227013" y="0"/>
            <a:ext cx="11125200" cy="762000"/>
          </a:xfrm>
        </p:spPr>
        <p:txBody>
          <a:bodyPr/>
          <a:lstStyle/>
          <a:p>
            <a:pPr algn="r"/>
            <a:r>
              <a:rPr lang="en-US" sz="2800" dirty="0">
                <a:solidFill>
                  <a:srgbClr val="00A1E4"/>
                </a:solidFill>
                <a:latin typeface="Candara" panose="020E0502030303020204" pitchFamily="34" charset="0"/>
              </a:rPr>
              <a:t>contd…</a:t>
            </a:r>
            <a:endParaRPr lang="en-US" dirty="0"/>
          </a:p>
        </p:txBody>
      </p:sp>
    </p:spTree>
    <p:extLst>
      <p:ext uri="{BB962C8B-B14F-4D97-AF65-F5344CB8AC3E}">
        <p14:creationId xmlns:p14="http://schemas.microsoft.com/office/powerpoint/2010/main" val="421033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380803D-359D-4B51-86A8-0B22C7E246E0}"/>
              </a:ext>
            </a:extLst>
          </p:cNvPr>
          <p:cNvSpPr>
            <a:spLocks noGrp="1"/>
          </p:cNvSpPr>
          <p:nvPr>
            <p:ph type="body" sz="quarter" idx="10"/>
          </p:nvPr>
        </p:nvSpPr>
        <p:spPr>
          <a:xfrm>
            <a:off x="227013" y="1295400"/>
            <a:ext cx="11699875" cy="4986338"/>
          </a:xfrm>
        </p:spPr>
        <p:txBody>
          <a:bodyPr/>
          <a:lstStyle/>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Mitigation</a:t>
            </a:r>
          </a:p>
          <a:p>
            <a:pPr marL="0" indent="0">
              <a:buNone/>
            </a:pPr>
            <a:endParaRPr lang="en-US" sz="1800" dirty="0">
              <a:latin typeface="Times New Roman" panose="02020603050405020304" pitchFamily="18" charset="0"/>
              <a:cs typeface="Times New Roman" panose="02020603050405020304" pitchFamily="18" charset="0"/>
            </a:endParaRP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Store Sensitive Information in session variables. Do not use request parameters (GET/Post) for this.</a:t>
            </a:r>
          </a:p>
          <a:p>
            <a:pPr marL="33147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Transmit such information using secured channels like HTTPS.</a:t>
            </a:r>
          </a:p>
          <a:p>
            <a:pPr marL="33147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 not store sensitive information on client side by using cookies, hidden fields etc. Use server side session variable or the database for this.</a:t>
            </a:r>
          </a:p>
          <a:p>
            <a:pPr marL="33147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sent to user must be revalidated on server side once the last page is submitted, even though it was validated earlier.</a:t>
            </a:r>
          </a:p>
          <a:p>
            <a:pPr marL="33147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Make sure no sensitive user data is revealed in the error messages.</a:t>
            </a:r>
          </a:p>
          <a:p>
            <a:endParaRPr lang="en-US" dirty="0"/>
          </a:p>
        </p:txBody>
      </p:sp>
      <p:sp>
        <p:nvSpPr>
          <p:cNvPr id="6" name="Title 1">
            <a:extLst>
              <a:ext uri="{FF2B5EF4-FFF2-40B4-BE49-F238E27FC236}">
                <a16:creationId xmlns:a16="http://schemas.microsoft.com/office/drawing/2014/main" id="{29DFBCD6-E9FB-4254-9FB3-17A43278FB2A}"/>
              </a:ext>
            </a:extLst>
          </p:cNvPr>
          <p:cNvSpPr>
            <a:spLocks noGrp="1"/>
          </p:cNvSpPr>
          <p:nvPr>
            <p:ph type="title"/>
          </p:nvPr>
        </p:nvSpPr>
        <p:spPr>
          <a:xfrm>
            <a:off x="227013" y="0"/>
            <a:ext cx="11125200" cy="1104900"/>
          </a:xfrm>
        </p:spPr>
        <p:txBody>
          <a:bodyPr/>
          <a:lstStyle/>
          <a:p>
            <a:pPr algn="r"/>
            <a:r>
              <a:rPr lang="en-US" sz="2800" dirty="0">
                <a:solidFill>
                  <a:srgbClr val="00A1E4"/>
                </a:solidFill>
                <a:latin typeface="Candara" panose="020E0502030303020204" pitchFamily="34" charset="0"/>
              </a:rPr>
              <a:t>contd…</a:t>
            </a:r>
            <a:endParaRPr lang="en-US" dirty="0"/>
          </a:p>
        </p:txBody>
      </p:sp>
    </p:spTree>
    <p:extLst>
      <p:ext uri="{BB962C8B-B14F-4D97-AF65-F5344CB8AC3E}">
        <p14:creationId xmlns:p14="http://schemas.microsoft.com/office/powerpoint/2010/main" val="145378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DA47-41FB-42B7-96FB-145C5E1A7CC7}"/>
              </a:ext>
            </a:extLst>
          </p:cNvPr>
          <p:cNvSpPr>
            <a:spLocks noGrp="1"/>
          </p:cNvSpPr>
          <p:nvPr>
            <p:ph type="title"/>
          </p:nvPr>
        </p:nvSpPr>
        <p:spPr/>
        <p:txBody>
          <a:bodyPr/>
          <a:lstStyle/>
          <a:p>
            <a:r>
              <a:rPr lang="en-US" sz="3200" dirty="0">
                <a:solidFill>
                  <a:srgbClr val="00A1E4"/>
                </a:solidFill>
                <a:latin typeface="Candara" panose="020E0502030303020204" pitchFamily="34" charset="0"/>
              </a:rPr>
              <a:t>Broken Authentication and Session Management</a:t>
            </a:r>
            <a:endParaRPr lang="en-US" dirty="0"/>
          </a:p>
        </p:txBody>
      </p:sp>
      <p:sp>
        <p:nvSpPr>
          <p:cNvPr id="5" name="Content Placeholder 2">
            <a:extLst>
              <a:ext uri="{FF2B5EF4-FFF2-40B4-BE49-F238E27FC236}">
                <a16:creationId xmlns:a16="http://schemas.microsoft.com/office/drawing/2014/main" id="{6BD4E0A3-18C4-4630-9238-EAC3A6588C75}"/>
              </a:ext>
            </a:extLst>
          </p:cNvPr>
          <p:cNvSpPr>
            <a:spLocks noGrp="1"/>
          </p:cNvSpPr>
          <p:nvPr>
            <p:ph type="body" sz="quarter" idx="10"/>
          </p:nvPr>
        </p:nvSpPr>
        <p:spPr>
          <a:xfrm>
            <a:off x="227013" y="1295400"/>
            <a:ext cx="11699875" cy="4986338"/>
          </a:xfrm>
        </p:spPr>
        <p:txBody>
          <a:bodyPr/>
          <a:lstStyle/>
          <a:p>
            <a:pPr marL="331470" lvl="1" indent="-285750" algn="just" fontAlgn="b">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Anonymous external attackers as well as users with their own accounts, who may attempt to steal accounts from others. Attacker uses leaks or flaws in the authentication or session management functions (e.g. exposed accounts, passwords, session IDs) to impersonate users.</a:t>
            </a:r>
          </a:p>
          <a:p>
            <a:pPr marL="331470" lvl="1" indent="-285750" algn="just" fontAlgn="b">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Developers frequently build custom authentication and session management schemes, but building these correctly is hard. As a result, these custom schemes frequently have flaws in areas such as logout, password management, timeouts, remember me, secret question, account update, etc. </a:t>
            </a:r>
          </a:p>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Occurs when:</a:t>
            </a:r>
          </a:p>
          <a:p>
            <a:endParaRPr lang="en-US" b="1" dirty="0">
              <a:latin typeface="Times New Roman" panose="02020603050405020304" pitchFamily="18" charset="0"/>
              <a:cs typeface="Times New Roman" panose="02020603050405020304" pitchFamily="18" charset="0"/>
            </a:endParaRPr>
          </a:p>
          <a:p>
            <a:pPr marL="331470" lvl="1" indent="-285750" algn="just" fontAlgn="b">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authentication credentials are not protected when stored.</a:t>
            </a:r>
          </a:p>
          <a:p>
            <a:pPr marL="331470" lvl="1" indent="-285750" algn="just" fontAlgn="b">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Predictable login credentials.</a:t>
            </a:r>
          </a:p>
          <a:p>
            <a:pPr marL="331470" lvl="1" indent="-285750" algn="just" fontAlgn="b">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Session IDs are exposed in the URL (e.g., URL rewriting).</a:t>
            </a:r>
          </a:p>
          <a:p>
            <a:pPr marL="331470" lvl="1" indent="-285750" algn="just" fontAlgn="b">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Session IDs are vulnerable to session fixation attacks.</a:t>
            </a:r>
          </a:p>
          <a:p>
            <a:pPr marL="331470" lvl="1" indent="-285750" algn="just" fontAlgn="b">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Session value does not timeout or does not get invalidated after logout.</a:t>
            </a:r>
          </a:p>
          <a:p>
            <a:pPr marL="331470" lvl="1" indent="-285750" algn="just" fontAlgn="b">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Session IDs are not rotated after successful login.</a:t>
            </a:r>
          </a:p>
        </p:txBody>
      </p:sp>
    </p:spTree>
    <p:extLst>
      <p:ext uri="{BB962C8B-B14F-4D97-AF65-F5344CB8AC3E}">
        <p14:creationId xmlns:p14="http://schemas.microsoft.com/office/powerpoint/2010/main" val="67655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2CD696C-C33A-4EDE-B2C5-9E8D9155BD5B}"/>
              </a:ext>
            </a:extLst>
          </p:cNvPr>
          <p:cNvSpPr>
            <a:spLocks noGrp="1"/>
          </p:cNvSpPr>
          <p:nvPr>
            <p:ph type="body" sz="quarter" idx="10"/>
          </p:nvPr>
        </p:nvSpPr>
        <p:spPr>
          <a:xfrm>
            <a:off x="236538" y="897731"/>
            <a:ext cx="11699875" cy="5062538"/>
          </a:xfrm>
        </p:spPr>
        <p:txBody>
          <a:bodyPr/>
          <a:lstStyle/>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Passwords, session IDs, and other credentials are sent over unencrypted connections.</a:t>
            </a:r>
          </a:p>
          <a:p>
            <a:pPr marL="285750" indent="-285750" algn="just" fontAlgn="base">
              <a:lnSpc>
                <a:spcPct val="10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Consequences:</a:t>
            </a: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an attack is to take over one or more accounts and for the attacker to get the same privileges as the attacked user.</a:t>
            </a: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Confidentiality : Can result in data breach and accessing confidential information of valid users .</a:t>
            </a:r>
          </a:p>
          <a:p>
            <a:pPr marL="0" indent="0">
              <a:buNone/>
            </a:pPr>
            <a:endParaRPr lang="en-US" dirty="0"/>
          </a:p>
        </p:txBody>
      </p:sp>
      <p:pic>
        <p:nvPicPr>
          <p:cNvPr id="8" name="Picture 7">
            <a:extLst>
              <a:ext uri="{FF2B5EF4-FFF2-40B4-BE49-F238E27FC236}">
                <a16:creationId xmlns:a16="http://schemas.microsoft.com/office/drawing/2014/main" id="{B01ECAD0-6B7E-44F6-9046-C671353852CD}"/>
              </a:ext>
            </a:extLst>
          </p:cNvPr>
          <p:cNvPicPr>
            <a:picLocks noChangeAspect="1"/>
          </p:cNvPicPr>
          <p:nvPr/>
        </p:nvPicPr>
        <p:blipFill>
          <a:blip r:embed="rId2"/>
          <a:stretch>
            <a:fillRect/>
          </a:stretch>
        </p:blipFill>
        <p:spPr>
          <a:xfrm>
            <a:off x="6400800" y="3048000"/>
            <a:ext cx="5038725" cy="3119438"/>
          </a:xfrm>
          <a:prstGeom prst="rect">
            <a:avLst/>
          </a:prstGeom>
        </p:spPr>
      </p:pic>
      <p:sp>
        <p:nvSpPr>
          <p:cNvPr id="9" name="Title 1">
            <a:extLst>
              <a:ext uri="{FF2B5EF4-FFF2-40B4-BE49-F238E27FC236}">
                <a16:creationId xmlns:a16="http://schemas.microsoft.com/office/drawing/2014/main" id="{9ED1EE70-3828-4541-B57B-DE51799E4E7C}"/>
              </a:ext>
            </a:extLst>
          </p:cNvPr>
          <p:cNvSpPr txBox="1">
            <a:spLocks/>
          </p:cNvSpPr>
          <p:nvPr/>
        </p:nvSpPr>
        <p:spPr>
          <a:xfrm>
            <a:off x="1752600" y="2209800"/>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2000" b="1" dirty="0">
                <a:solidFill>
                  <a:srgbClr val="00A1E4"/>
                </a:solidFill>
                <a:latin typeface="Candara" panose="020E0502030303020204" pitchFamily="34" charset="0"/>
              </a:rPr>
              <a:t>Session Fixation                                                                           Session Hijacking</a:t>
            </a:r>
          </a:p>
        </p:txBody>
      </p:sp>
      <p:sp>
        <p:nvSpPr>
          <p:cNvPr id="10" name="Title 1">
            <a:extLst>
              <a:ext uri="{FF2B5EF4-FFF2-40B4-BE49-F238E27FC236}">
                <a16:creationId xmlns:a16="http://schemas.microsoft.com/office/drawing/2014/main" id="{48E61473-D794-4353-A44A-BA51F076C107}"/>
              </a:ext>
            </a:extLst>
          </p:cNvPr>
          <p:cNvSpPr>
            <a:spLocks noGrp="1"/>
          </p:cNvSpPr>
          <p:nvPr>
            <p:ph type="title"/>
          </p:nvPr>
        </p:nvSpPr>
        <p:spPr>
          <a:xfrm>
            <a:off x="227013" y="0"/>
            <a:ext cx="11125200" cy="838200"/>
          </a:xfrm>
        </p:spPr>
        <p:txBody>
          <a:bodyPr/>
          <a:lstStyle/>
          <a:p>
            <a:pPr algn="r"/>
            <a:r>
              <a:rPr lang="en-US" sz="2800" dirty="0">
                <a:solidFill>
                  <a:srgbClr val="00A1E4"/>
                </a:solidFill>
                <a:latin typeface="Candara" panose="020E0502030303020204" pitchFamily="34" charset="0"/>
              </a:rPr>
              <a:t>contd…</a:t>
            </a:r>
            <a:endParaRPr lang="en-US" dirty="0"/>
          </a:p>
        </p:txBody>
      </p:sp>
      <p:pic>
        <p:nvPicPr>
          <p:cNvPr id="11" name="Picture 10">
            <a:extLst>
              <a:ext uri="{FF2B5EF4-FFF2-40B4-BE49-F238E27FC236}">
                <a16:creationId xmlns:a16="http://schemas.microsoft.com/office/drawing/2014/main" id="{2F38B4F9-CC19-4C7E-A513-F3DCA2928D84}"/>
              </a:ext>
            </a:extLst>
          </p:cNvPr>
          <p:cNvPicPr>
            <a:picLocks noChangeAspect="1"/>
          </p:cNvPicPr>
          <p:nvPr/>
        </p:nvPicPr>
        <p:blipFill>
          <a:blip r:embed="rId3"/>
          <a:stretch>
            <a:fillRect/>
          </a:stretch>
        </p:blipFill>
        <p:spPr>
          <a:xfrm>
            <a:off x="533400" y="3048001"/>
            <a:ext cx="5715000" cy="3276600"/>
          </a:xfrm>
          <a:prstGeom prst="rect">
            <a:avLst/>
          </a:prstGeom>
        </p:spPr>
      </p:pic>
    </p:spTree>
    <p:extLst>
      <p:ext uri="{BB962C8B-B14F-4D97-AF65-F5344CB8AC3E}">
        <p14:creationId xmlns:p14="http://schemas.microsoft.com/office/powerpoint/2010/main" val="34784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8DCF6D-3FB2-4827-AE99-F33C25798132}"/>
              </a:ext>
            </a:extLst>
          </p:cNvPr>
          <p:cNvSpPr>
            <a:spLocks noGrp="1"/>
          </p:cNvSpPr>
          <p:nvPr>
            <p:ph type="body" sz="quarter" idx="10"/>
          </p:nvPr>
        </p:nvSpPr>
        <p:spPr>
          <a:xfrm>
            <a:off x="227348" y="1104901"/>
            <a:ext cx="11700000" cy="5176652"/>
          </a:xfrm>
        </p:spPr>
        <p:txBody>
          <a:bodyPr/>
          <a:lstStyle/>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Mitigation:</a:t>
            </a:r>
          </a:p>
          <a:p>
            <a:endParaRPr lang="en-US" dirty="0"/>
          </a:p>
        </p:txBody>
      </p:sp>
      <p:graphicFrame>
        <p:nvGraphicFramePr>
          <p:cNvPr id="5" name="Table 4">
            <a:extLst>
              <a:ext uri="{FF2B5EF4-FFF2-40B4-BE49-F238E27FC236}">
                <a16:creationId xmlns:a16="http://schemas.microsoft.com/office/drawing/2014/main" id="{1007B2B8-A169-4B68-8634-63763837D331}"/>
              </a:ext>
            </a:extLst>
          </p:cNvPr>
          <p:cNvGraphicFramePr>
            <a:graphicFrameLocks noGrp="1"/>
          </p:cNvGraphicFramePr>
          <p:nvPr>
            <p:extLst>
              <p:ext uri="{D42A27DB-BD31-4B8C-83A1-F6EECF244321}">
                <p14:modId xmlns:p14="http://schemas.microsoft.com/office/powerpoint/2010/main" val="2809500421"/>
              </p:ext>
            </p:extLst>
          </p:nvPr>
        </p:nvGraphicFramePr>
        <p:xfrm>
          <a:off x="685800" y="1600200"/>
          <a:ext cx="10515600" cy="451104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1500243333"/>
                    </a:ext>
                  </a:extLst>
                </a:gridCol>
                <a:gridCol w="5257800">
                  <a:extLst>
                    <a:ext uri="{9D8B030D-6E8A-4147-A177-3AD203B41FA5}">
                      <a16:colId xmlns:a16="http://schemas.microsoft.com/office/drawing/2014/main" val="2368038904"/>
                    </a:ext>
                  </a:extLst>
                </a:gridCol>
              </a:tblGrid>
              <a:tr h="377753">
                <a:tc>
                  <a:txBody>
                    <a:bodyPr/>
                    <a:lstStyle/>
                    <a:p>
                      <a:pPr algn="ctr"/>
                      <a:r>
                        <a:rPr lang="en-US" sz="1600" dirty="0"/>
                        <a:t>Session Management</a:t>
                      </a:r>
                      <a:endParaRPr lang="en-US" sz="1600" dirty="0">
                        <a:solidFill>
                          <a:schemeClr val="tx1"/>
                        </a:solidFill>
                      </a:endParaRPr>
                    </a:p>
                  </a:txBody>
                  <a:tcPr/>
                </a:tc>
                <a:tc>
                  <a:txBody>
                    <a:bodyPr/>
                    <a:lstStyle/>
                    <a:p>
                      <a:pPr algn="ctr"/>
                      <a:r>
                        <a:rPr lang="en-US" sz="1600" dirty="0"/>
                        <a:t> </a:t>
                      </a:r>
                      <a:r>
                        <a:rPr lang="en-US" sz="1600" kern="1200" dirty="0"/>
                        <a:t>Broken Authentication</a:t>
                      </a:r>
                      <a:endParaRPr lang="en-US" sz="1600" b="1" kern="1200" dirty="0">
                        <a:solidFill>
                          <a:schemeClr val="tx1"/>
                        </a:solidFill>
                        <a:latin typeface="+mn-lt"/>
                        <a:ea typeface="+mn-ea"/>
                        <a:cs typeface="+mn-cs"/>
                      </a:endParaRPr>
                    </a:p>
                  </a:txBody>
                  <a:tcPr/>
                </a:tc>
                <a:extLst>
                  <a:ext uri="{0D108BD9-81ED-4DB2-BD59-A6C34878D82A}">
                    <a16:rowId xmlns:a16="http://schemas.microsoft.com/office/drawing/2014/main" val="3336783315"/>
                  </a:ext>
                </a:extLst>
              </a:tr>
              <a:tr h="84144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Credentials should be protected: User authentication credentials should be protected when stored using hashing or encryption.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Password length: Minimum password length should be at least eight (8) characters long. Combining this length with complexity makes a password difficult to guess using a brute force attack.</a:t>
                      </a:r>
                    </a:p>
                  </a:txBody>
                  <a:tcPr/>
                </a:tc>
                <a:extLst>
                  <a:ext uri="{0D108BD9-81ED-4DB2-BD59-A6C34878D82A}">
                    <a16:rowId xmlns:a16="http://schemas.microsoft.com/office/drawing/2014/main" val="4105506096"/>
                  </a:ext>
                </a:extLst>
              </a:tr>
              <a:tr h="37775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Do not expose session ID in the URL: Session IDs should not be exposed in the URL (e.g., URL rewriting).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Password complexity: Passwords should be a combination of alphanumeric characters. Alphanumeric characters consist of letters, numbers, punctuation marks, mathematical and other conventional symbols.</a:t>
                      </a:r>
                    </a:p>
                  </a:txBody>
                  <a:tcPr/>
                </a:tc>
                <a:extLst>
                  <a:ext uri="{0D108BD9-81ED-4DB2-BD59-A6C34878D82A}">
                    <a16:rowId xmlns:a16="http://schemas.microsoft.com/office/drawing/2014/main" val="1269350412"/>
                  </a:ext>
                </a:extLst>
              </a:tr>
              <a:tr h="37775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Session IDs should timeout: User sessions or authentication tokens should be properly invalidated during logout.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Username/Password Enumeration: Authentication failure responses should not indicate which part of the authentication data was incorrect. For example, instead of "Invalid username" or "Invalid password", just use "Invalid username and/or password" for both. </a:t>
                      </a:r>
                    </a:p>
                  </a:txBody>
                  <a:tcPr/>
                </a:tc>
                <a:extLst>
                  <a:ext uri="{0D108BD9-81ED-4DB2-BD59-A6C34878D82A}">
                    <a16:rowId xmlns:a16="http://schemas.microsoft.com/office/drawing/2014/main" val="1836552492"/>
                  </a:ext>
                </a:extLst>
              </a:tr>
              <a:tr h="37775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Recreate session IDs: Session IDs should be recreated after successful login.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Protection against brute force login: Enforce account disabling after an established number of invalid login attempts (e.g., 3 attempts is common). </a:t>
                      </a:r>
                    </a:p>
                  </a:txBody>
                  <a:tcPr/>
                </a:tc>
                <a:extLst>
                  <a:ext uri="{0D108BD9-81ED-4DB2-BD59-A6C34878D82A}">
                    <a16:rowId xmlns:a16="http://schemas.microsoft.com/office/drawing/2014/main" val="3507555907"/>
                  </a:ext>
                </a:extLst>
              </a:tr>
              <a:tr h="37775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Do not send credentials over unencrypted connections: Passwords, session IDs, and other credentials should not be sent over unencrypted connections.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Limit or increasingly delay failed login attempts. Log all failures and alert administrators when credential stuffing, brute force, or other attacks are detected.</a:t>
                      </a:r>
                    </a:p>
                  </a:txBody>
                  <a:tcPr/>
                </a:tc>
                <a:extLst>
                  <a:ext uri="{0D108BD9-81ED-4DB2-BD59-A6C34878D82A}">
                    <a16:rowId xmlns:a16="http://schemas.microsoft.com/office/drawing/2014/main" val="3207860060"/>
                  </a:ext>
                </a:extLst>
              </a:tr>
            </a:tbl>
          </a:graphicData>
        </a:graphic>
      </p:graphicFrame>
      <p:sp>
        <p:nvSpPr>
          <p:cNvPr id="6" name="Title 1">
            <a:extLst>
              <a:ext uri="{FF2B5EF4-FFF2-40B4-BE49-F238E27FC236}">
                <a16:creationId xmlns:a16="http://schemas.microsoft.com/office/drawing/2014/main" id="{3611E326-94BE-4316-B718-D8216E4FA63D}"/>
              </a:ext>
            </a:extLst>
          </p:cNvPr>
          <p:cNvSpPr>
            <a:spLocks noGrp="1"/>
          </p:cNvSpPr>
          <p:nvPr>
            <p:ph type="title"/>
          </p:nvPr>
        </p:nvSpPr>
        <p:spPr>
          <a:xfrm>
            <a:off x="227013" y="0"/>
            <a:ext cx="11125200" cy="1104900"/>
          </a:xfrm>
        </p:spPr>
        <p:txBody>
          <a:bodyPr/>
          <a:lstStyle/>
          <a:p>
            <a:pPr algn="r"/>
            <a:r>
              <a:rPr lang="en-US" sz="2800" dirty="0">
                <a:solidFill>
                  <a:srgbClr val="00A1E4"/>
                </a:solidFill>
                <a:latin typeface="Candara" panose="020E0502030303020204" pitchFamily="34" charset="0"/>
              </a:rPr>
              <a:t>contd…</a:t>
            </a:r>
            <a:endParaRPr lang="en-US" dirty="0"/>
          </a:p>
        </p:txBody>
      </p:sp>
    </p:spTree>
    <p:extLst>
      <p:ext uri="{BB962C8B-B14F-4D97-AF65-F5344CB8AC3E}">
        <p14:creationId xmlns:p14="http://schemas.microsoft.com/office/powerpoint/2010/main" val="353595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4" name="Content Placeholder 2">
            <a:extLst>
              <a:ext uri="{FF2B5EF4-FFF2-40B4-BE49-F238E27FC236}">
                <a16:creationId xmlns:a16="http://schemas.microsoft.com/office/drawing/2014/main" id="{9CEA8550-4F74-4332-979A-75ECD3B8A496}"/>
              </a:ext>
            </a:extLst>
          </p:cNvPr>
          <p:cNvSpPr txBox="1">
            <a:spLocks/>
          </p:cNvSpPr>
          <p:nvPr/>
        </p:nvSpPr>
        <p:spPr>
          <a:xfrm>
            <a:off x="311402" y="1447063"/>
            <a:ext cx="8587880" cy="473460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What is Web Application Security</a:t>
            </a:r>
          </a:p>
          <a:p>
            <a:pPr lvl="1">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Web Application Vulnerability or Risk</a:t>
            </a:r>
          </a:p>
          <a:p>
            <a:pPr lvl="1">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Web Application security testing methodologies : SAST vs DAST</a:t>
            </a:r>
          </a:p>
          <a:p>
            <a:pPr lvl="1">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Common Web application security vulnerabilities.</a:t>
            </a:r>
          </a:p>
          <a:p>
            <a:pPr marL="857250" lvl="1"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Cross Site Scripting ( XSS )</a:t>
            </a:r>
          </a:p>
          <a:p>
            <a:pPr marL="857250" lvl="1"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SQL Injection</a:t>
            </a:r>
          </a:p>
          <a:p>
            <a:pPr marL="857250" lvl="1"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Information Leakage or Information Disclosure</a:t>
            </a:r>
          </a:p>
          <a:p>
            <a:pPr marL="857250" lvl="1"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Broken Authentication and Session Management</a:t>
            </a:r>
          </a:p>
          <a:p>
            <a:pPr marL="857250" lvl="1"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Security Misconfiguration</a:t>
            </a:r>
          </a:p>
          <a:p>
            <a:pPr marL="857250" lvl="1"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Cross site request forgery</a:t>
            </a:r>
          </a:p>
          <a:p>
            <a:pPr marL="857250" lvl="1"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Components with known vulnerabilities</a:t>
            </a:r>
          </a:p>
          <a:p>
            <a:pPr marL="857250" lvl="1"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Broken Access Control</a:t>
            </a:r>
          </a:p>
          <a:p>
            <a:pPr marL="857250" lvl="1"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Hardening the HTTP Response headers</a:t>
            </a:r>
          </a:p>
          <a:p>
            <a:endParaRPr lang="en-US" altLang="en-US" dirty="0"/>
          </a:p>
        </p:txBody>
      </p:sp>
    </p:spTree>
    <p:extLst>
      <p:ext uri="{BB962C8B-B14F-4D97-AF65-F5344CB8AC3E}">
        <p14:creationId xmlns:p14="http://schemas.microsoft.com/office/powerpoint/2010/main" val="54695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F8E-FF03-4A82-A502-82CF9609851F}"/>
              </a:ext>
            </a:extLst>
          </p:cNvPr>
          <p:cNvSpPr>
            <a:spLocks noGrp="1"/>
          </p:cNvSpPr>
          <p:nvPr>
            <p:ph type="title"/>
          </p:nvPr>
        </p:nvSpPr>
        <p:spPr>
          <a:xfrm>
            <a:off x="264776" y="0"/>
            <a:ext cx="11125236" cy="685800"/>
          </a:xfrm>
        </p:spPr>
        <p:txBody>
          <a:bodyPr vert="horz" lIns="0" tIns="0" rIns="0" bIns="0" rtlCol="0" anchor="ctr">
            <a:noAutofit/>
          </a:bodyPr>
          <a:lstStyle/>
          <a:p>
            <a:pPr algn="ctr"/>
            <a:r>
              <a:rPr lang="en-US" sz="3200" dirty="0">
                <a:solidFill>
                  <a:srgbClr val="00A1E4"/>
                </a:solidFill>
                <a:latin typeface="Candara" panose="020E0502030303020204" pitchFamily="34" charset="0"/>
              </a:rPr>
              <a:t>Security Misconfiguration</a:t>
            </a:r>
          </a:p>
        </p:txBody>
      </p:sp>
      <p:sp>
        <p:nvSpPr>
          <p:cNvPr id="5" name="Content Placeholder 2">
            <a:extLst>
              <a:ext uri="{FF2B5EF4-FFF2-40B4-BE49-F238E27FC236}">
                <a16:creationId xmlns:a16="http://schemas.microsoft.com/office/drawing/2014/main" id="{E2606668-078E-4047-A59A-E1220356000E}"/>
              </a:ext>
            </a:extLst>
          </p:cNvPr>
          <p:cNvSpPr>
            <a:spLocks noGrp="1"/>
          </p:cNvSpPr>
          <p:nvPr>
            <p:ph type="body" sz="quarter" idx="10"/>
          </p:nvPr>
        </p:nvSpPr>
        <p:spPr>
          <a:xfrm>
            <a:off x="264776" y="838200"/>
            <a:ext cx="11699875" cy="5867400"/>
          </a:xfrm>
        </p:spPr>
        <p:txBody>
          <a:bodyPr>
            <a:normAutofit fontScale="47500" lnSpcReduction="20000"/>
          </a:bodyPr>
          <a:lstStyle/>
          <a:p>
            <a:pPr marL="331470" lvl="1" indent="-285750" algn="just" fontAlgn="base">
              <a:lnSpc>
                <a:spcPct val="110000"/>
              </a:lnSpc>
              <a:spcAft>
                <a:spcPct val="0"/>
              </a:spcAf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Improper server or web application configuration leading to various flaws:</a:t>
            </a:r>
          </a:p>
          <a:p>
            <a:pPr marL="1485900" lvl="1" indent="-571500" algn="just">
              <a:lnSpc>
                <a:spcPct val="110000"/>
              </a:lnSpc>
              <a:buFont typeface="Courier New" panose="02070309020205020404" pitchFamily="49" charset="0"/>
              <a:buChar char="o"/>
            </a:pPr>
            <a:r>
              <a:rPr lang="en-US" sz="4200" dirty="0">
                <a:latin typeface="Times New Roman" panose="02020603050405020304" pitchFamily="18" charset="0"/>
                <a:cs typeface="Times New Roman" panose="02020603050405020304" pitchFamily="18" charset="0"/>
              </a:rPr>
              <a:t>Debugging enabled.</a:t>
            </a:r>
          </a:p>
          <a:p>
            <a:pPr marL="1485900" lvl="1" indent="-571500" algn="just">
              <a:lnSpc>
                <a:spcPct val="110000"/>
              </a:lnSpc>
              <a:buFont typeface="Courier New" panose="02070309020205020404" pitchFamily="49" charset="0"/>
              <a:buChar char="o"/>
            </a:pPr>
            <a:r>
              <a:rPr lang="en-US" sz="4200" dirty="0">
                <a:latin typeface="Times New Roman" panose="02020603050405020304" pitchFamily="18" charset="0"/>
                <a:cs typeface="Times New Roman" panose="02020603050405020304" pitchFamily="18" charset="0"/>
              </a:rPr>
              <a:t>Incorrect folder permissions.</a:t>
            </a:r>
          </a:p>
          <a:p>
            <a:pPr marL="1485900" lvl="1" indent="-571500" algn="just">
              <a:lnSpc>
                <a:spcPct val="110000"/>
              </a:lnSpc>
              <a:buFont typeface="Courier New" panose="02070309020205020404" pitchFamily="49" charset="0"/>
              <a:buChar char="o"/>
            </a:pPr>
            <a:r>
              <a:rPr lang="en-US" sz="4200" dirty="0">
                <a:latin typeface="Times New Roman" panose="02020603050405020304" pitchFamily="18" charset="0"/>
                <a:cs typeface="Times New Roman" panose="02020603050405020304" pitchFamily="18" charset="0"/>
              </a:rPr>
              <a:t>Using default accounts or passwords.</a:t>
            </a:r>
          </a:p>
          <a:p>
            <a:pPr marL="1485900" lvl="1" indent="-571500" algn="just">
              <a:lnSpc>
                <a:spcPct val="110000"/>
              </a:lnSpc>
              <a:buFont typeface="Courier New" panose="02070309020205020404" pitchFamily="49" charset="0"/>
              <a:buChar char="o"/>
            </a:pPr>
            <a:r>
              <a:rPr lang="en-US" sz="4200" dirty="0">
                <a:latin typeface="Times New Roman" panose="02020603050405020304" pitchFamily="18" charset="0"/>
                <a:cs typeface="Times New Roman" panose="02020603050405020304" pitchFamily="18" charset="0"/>
              </a:rPr>
              <a:t>Setup/Configuration pages enabled.</a:t>
            </a:r>
          </a:p>
          <a:p>
            <a:pPr marL="1485900" lvl="1" indent="-571500" algn="just">
              <a:lnSpc>
                <a:spcPct val="110000"/>
              </a:lnSpc>
              <a:buFont typeface="Courier New" panose="02070309020205020404" pitchFamily="49" charset="0"/>
              <a:buChar char="o"/>
            </a:pPr>
            <a:r>
              <a:rPr lang="en-US" sz="4200" dirty="0">
                <a:latin typeface="Times New Roman" panose="02020603050405020304" pitchFamily="18" charset="0"/>
                <a:cs typeface="Times New Roman" panose="02020603050405020304" pitchFamily="18" charset="0"/>
              </a:rPr>
              <a:t>All of your data could be stolen or modified slowly over time.</a:t>
            </a:r>
          </a:p>
          <a:p>
            <a:pPr marL="331470" lvl="1" indent="-285750" algn="just" fontAlgn="base">
              <a:lnSpc>
                <a:spcPct val="110000"/>
              </a:lnSpc>
              <a:spcAft>
                <a:spcPct val="0"/>
              </a:spcAf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Application security architectures do not follow security by default. On the contrary, programmers must apply security measures to avoid access to private or confidential resources.</a:t>
            </a:r>
          </a:p>
          <a:p>
            <a:pPr algn="just" fontAlgn="base">
              <a:lnSpc>
                <a:spcPct val="120000"/>
              </a:lnSpc>
              <a:spcBef>
                <a:spcPct val="40000"/>
              </a:spcBef>
              <a:spcAft>
                <a:spcPct val="0"/>
              </a:spcAft>
              <a:buClr>
                <a:srgbClr val="009BCC"/>
              </a:buClr>
            </a:pPr>
            <a:endParaRPr lang="en-US" sz="2600" dirty="0">
              <a:solidFill>
                <a:srgbClr val="000000"/>
              </a:solidFill>
              <a:latin typeface="Times New Roman" panose="02020603050405020304" pitchFamily="18" charset="0"/>
              <a:cs typeface="Times New Roman" panose="02020603050405020304" pitchFamily="18" charset="0"/>
            </a:endParaRPr>
          </a:p>
          <a:p>
            <a:pPr marL="285750" indent="-285750" fontAlgn="base">
              <a:lnSpc>
                <a:spcPct val="120000"/>
              </a:lnSpc>
              <a:spcBef>
                <a:spcPct val="40000"/>
              </a:spcBef>
              <a:spcAft>
                <a:spcPct val="0"/>
              </a:spcAft>
              <a:buClr>
                <a:srgbClr val="009BCC"/>
              </a:buClr>
              <a:buFont typeface="Wingdings" panose="05000000000000000000" pitchFamily="2" charset="2"/>
              <a:buChar char="v"/>
            </a:pPr>
            <a:r>
              <a:rPr lang="en-US" sz="4200" b="1" kern="0" dirty="0">
                <a:solidFill>
                  <a:srgbClr val="000000"/>
                </a:solidFill>
                <a:latin typeface="Times New Roman" panose="02020603050405020304" pitchFamily="18" charset="0"/>
                <a:cs typeface="Times New Roman" panose="02020603050405020304" pitchFamily="18" charset="0"/>
              </a:rPr>
              <a:t>Mitigation</a:t>
            </a:r>
          </a:p>
          <a:p>
            <a:endParaRPr lang="en-US" sz="2900" b="1" dirty="0"/>
          </a:p>
          <a:p>
            <a:pPr marL="331470" lvl="1" indent="-285750" algn="just" fontAlgn="base">
              <a:lnSpc>
                <a:spcPct val="110000"/>
              </a:lnSpc>
              <a:spcAft>
                <a:spcPct val="0"/>
              </a:spcAf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The principle of least privilege: Everything off by default.</a:t>
            </a:r>
          </a:p>
          <a:p>
            <a:pPr marL="331470" lvl="1" indent="-285750" algn="just" fontAlgn="base">
              <a:lnSpc>
                <a:spcPct val="110000"/>
              </a:lnSpc>
              <a:spcAft>
                <a:spcPct val="0"/>
              </a:spcAf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Disable administration interfaces.</a:t>
            </a:r>
          </a:p>
          <a:p>
            <a:pPr marL="331470" lvl="1" indent="-285750" algn="just" fontAlgn="base">
              <a:lnSpc>
                <a:spcPct val="110000"/>
              </a:lnSpc>
              <a:spcAft>
                <a:spcPct val="0"/>
              </a:spcAf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Disable debugging.</a:t>
            </a:r>
          </a:p>
          <a:p>
            <a:pPr marL="331470" lvl="1" indent="-285750" algn="just" fontAlgn="base">
              <a:lnSpc>
                <a:spcPct val="110000"/>
              </a:lnSpc>
              <a:spcAft>
                <a:spcPct val="0"/>
              </a:spcAf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Disable use of default accounts/passwords.</a:t>
            </a:r>
          </a:p>
          <a:p>
            <a:pPr marL="331470" lvl="1" indent="-285750" algn="just" fontAlgn="base">
              <a:lnSpc>
                <a:spcPct val="110000"/>
              </a:lnSpc>
              <a:spcAft>
                <a:spcPct val="0"/>
              </a:spcAf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Configure server to prevent unauthorized access, directory listing, etc.</a:t>
            </a:r>
          </a:p>
          <a:p>
            <a:pPr marL="331470" lvl="1" indent="-285750" algn="just" fontAlgn="base">
              <a:lnSpc>
                <a:spcPct val="110000"/>
              </a:lnSpc>
              <a:spcAft>
                <a:spcPct val="0"/>
              </a:spcAft>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Consider running scans and doing audits periodically to help detect future misconfigurations or missing patches.</a:t>
            </a:r>
          </a:p>
          <a:p>
            <a:pPr marL="0" indent="0">
              <a:buNone/>
            </a:pPr>
            <a:endParaRPr lang="en-US" dirty="0"/>
          </a:p>
        </p:txBody>
      </p:sp>
    </p:spTree>
    <p:extLst>
      <p:ext uri="{BB962C8B-B14F-4D97-AF65-F5344CB8AC3E}">
        <p14:creationId xmlns:p14="http://schemas.microsoft.com/office/powerpoint/2010/main" val="380975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E68432-F349-4990-AB48-0EDF78AA9245}"/>
              </a:ext>
            </a:extLst>
          </p:cNvPr>
          <p:cNvSpPr>
            <a:spLocks noGrp="1"/>
          </p:cNvSpPr>
          <p:nvPr>
            <p:ph type="body" sz="quarter" idx="10"/>
          </p:nvPr>
        </p:nvSpPr>
        <p:spPr>
          <a:xfrm>
            <a:off x="197705" y="1025768"/>
            <a:ext cx="11700000" cy="5375031"/>
          </a:xfrm>
        </p:spPr>
        <p:txBody>
          <a:bodyPr>
            <a:normAutofit fontScale="92500" lnSpcReduction="10000"/>
          </a:bodyPr>
          <a:lstStyle/>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Cross-site Request Forgery (CSRF), XSRF, or Sea surf refers to an attack against authenticated web applications using Cookies wherein an attacker is able to trick a victim into making a request the victim did not intend to make. </a:t>
            </a:r>
          </a:p>
          <a:p>
            <a:pPr marL="45720" lvl="1" indent="0" algn="just">
              <a:buNone/>
            </a:pPr>
            <a:endParaRPr lang="en-US" sz="2000" dirty="0">
              <a:latin typeface="Times New Roman" panose="02020603050405020304" pitchFamily="18" charset="0"/>
              <a:cs typeface="Times New Roman" panose="02020603050405020304" pitchFamily="18" charset="0"/>
            </a:endParaRP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During a Cross-site Request Forgery (CSRF) attack, the victim’s browser is tricked into sending HTTP requests to the web application as intended by the attacker, normally, such a request would involve submitting forms present on the web application to alter some data.</a:t>
            </a:r>
          </a:p>
          <a:p>
            <a:pPr marL="45720" lvl="1" indent="0" algn="just">
              <a:buNone/>
            </a:pPr>
            <a:endParaRPr lang="en-US" sz="2000" dirty="0">
              <a:latin typeface="Times New Roman" panose="02020603050405020304" pitchFamily="18" charset="0"/>
              <a:cs typeface="Times New Roman" panose="02020603050405020304" pitchFamily="18" charset="0"/>
            </a:endParaRP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following is a simple example of how CSRF can be abused using POST requests through the use of an &lt;iframe&gt; tag. This code would be loaded in an iframe which is made invisible to the victim.</a:t>
            </a:r>
          </a:p>
          <a:p>
            <a:pPr marL="33147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 lvl="1" indent="0" algn="just">
              <a:buNone/>
            </a:pPr>
            <a:endParaRPr lang="en-US" sz="2000" dirty="0">
              <a:latin typeface="Times New Roman" panose="02020603050405020304" pitchFamily="18" charset="0"/>
              <a:cs typeface="Times New Roman" panose="02020603050405020304" pitchFamily="18" charset="0"/>
            </a:endParaRPr>
          </a:p>
          <a:p>
            <a:pPr marL="45720" lvl="1" indent="0" algn="ctr">
              <a:buNone/>
            </a:pPr>
            <a:r>
              <a:rPr lang="en-US" sz="1900" dirty="0">
                <a:solidFill>
                  <a:srgbClr val="FF0000"/>
                </a:solidFill>
                <a:latin typeface="Times New Roman" panose="02020603050405020304" pitchFamily="18" charset="0"/>
                <a:cs typeface="Times New Roman" panose="02020603050405020304" pitchFamily="18" charset="0"/>
              </a:rPr>
              <a:t>&lt;iframe src="http://attacker.com/csrfAttack" style="width:0;height:0;border:0;border:none;"&gt;&lt;/iframe&gt;</a:t>
            </a:r>
          </a:p>
          <a:p>
            <a:pPr marL="45720" lvl="1" indent="0" algn="ctr">
              <a:buNone/>
            </a:pPr>
            <a:endParaRPr lang="en-US" sz="1900" dirty="0">
              <a:solidFill>
                <a:srgbClr val="FF0000"/>
              </a:solidFill>
              <a:latin typeface="Times New Roman" panose="02020603050405020304" pitchFamily="18" charset="0"/>
              <a:cs typeface="Times New Roman" panose="02020603050405020304" pitchFamily="18" charset="0"/>
            </a:endParaRPr>
          </a:p>
          <a:p>
            <a:pPr marL="45720" lvl="1" indent="0">
              <a:buNone/>
            </a:pPr>
            <a:r>
              <a:rPr lang="en-US" sz="1900" dirty="0">
                <a:solidFill>
                  <a:srgbClr val="FF0000"/>
                </a:solidFill>
                <a:latin typeface="Times New Roman" panose="02020603050405020304" pitchFamily="18" charset="0"/>
                <a:cs typeface="Times New Roman" panose="02020603050405020304" pitchFamily="18" charset="0"/>
              </a:rPr>
              <a:t>&lt;body onload="document.getElementById('csrf').submit()"&gt;</a:t>
            </a:r>
          </a:p>
          <a:p>
            <a:pPr marL="45720" lvl="1" indent="0">
              <a:buNone/>
            </a:pPr>
            <a:r>
              <a:rPr lang="en-US" sz="1900" dirty="0">
                <a:solidFill>
                  <a:srgbClr val="FF0000"/>
                </a:solidFill>
                <a:latin typeface="Times New Roman" panose="02020603050405020304" pitchFamily="18" charset="0"/>
                <a:cs typeface="Times New Roman" panose="02020603050405020304" pitchFamily="18" charset="0"/>
              </a:rPr>
              <a:t>&lt;form id="csrf" action="http://example.com/changePassword.php" method="POST"&gt;</a:t>
            </a:r>
          </a:p>
          <a:p>
            <a:pPr marL="45720" lvl="1" indent="0">
              <a:buNone/>
            </a:pPr>
            <a:r>
              <a:rPr lang="en-US" sz="1900" dirty="0">
                <a:solidFill>
                  <a:srgbClr val="FF0000"/>
                </a:solidFill>
                <a:latin typeface="Times New Roman" panose="02020603050405020304" pitchFamily="18" charset="0"/>
                <a:cs typeface="Times New Roman" panose="02020603050405020304" pitchFamily="18" charset="0"/>
              </a:rPr>
              <a:t>&lt;input name="newPassword" value="attackerPassword" /&gt;</a:t>
            </a:r>
          </a:p>
          <a:p>
            <a:pPr marL="45720" lvl="1" indent="0">
              <a:buNone/>
            </a:pPr>
            <a:r>
              <a:rPr lang="en-US" sz="1900" dirty="0">
                <a:solidFill>
                  <a:srgbClr val="FF0000"/>
                </a:solidFill>
                <a:latin typeface="Times New Roman" panose="02020603050405020304" pitchFamily="18" charset="0"/>
                <a:cs typeface="Times New Roman" panose="02020603050405020304" pitchFamily="18" charset="0"/>
              </a:rPr>
              <a:t>&lt;/form&gt;</a:t>
            </a:r>
          </a:p>
          <a:p>
            <a:pPr marL="45720" lvl="1" indent="0">
              <a:buNone/>
            </a:pPr>
            <a:r>
              <a:rPr lang="en-US" sz="1900" dirty="0">
                <a:solidFill>
                  <a:srgbClr val="FF0000"/>
                </a:solidFill>
                <a:latin typeface="Times New Roman" panose="02020603050405020304" pitchFamily="18" charset="0"/>
                <a:cs typeface="Times New Roman" panose="02020603050405020304" pitchFamily="18" charset="0"/>
              </a:rPr>
              <a:t>&lt;/body&gt;</a:t>
            </a:r>
          </a:p>
        </p:txBody>
      </p:sp>
      <p:sp>
        <p:nvSpPr>
          <p:cNvPr id="5" name="Title 1">
            <a:extLst>
              <a:ext uri="{FF2B5EF4-FFF2-40B4-BE49-F238E27FC236}">
                <a16:creationId xmlns:a16="http://schemas.microsoft.com/office/drawing/2014/main" id="{C653F1AE-66A0-43B3-AA92-34E1D62CDBCD}"/>
              </a:ext>
            </a:extLst>
          </p:cNvPr>
          <p:cNvSpPr>
            <a:spLocks noGrp="1"/>
          </p:cNvSpPr>
          <p:nvPr>
            <p:ph type="title"/>
          </p:nvPr>
        </p:nvSpPr>
        <p:spPr>
          <a:xfrm>
            <a:off x="227013" y="0"/>
            <a:ext cx="11125200" cy="1104900"/>
          </a:xfrm>
        </p:spPr>
        <p:txBody>
          <a:bodyPr vert="horz" lIns="0" tIns="0" rIns="0" bIns="0" rtlCol="0" anchor="ctr">
            <a:noAutofit/>
          </a:bodyPr>
          <a:lstStyle/>
          <a:p>
            <a:pPr algn="ctr"/>
            <a:r>
              <a:rPr lang="en-US" sz="3200" dirty="0">
                <a:solidFill>
                  <a:srgbClr val="00A1E4"/>
                </a:solidFill>
                <a:latin typeface="Candara" panose="020E0502030303020204" pitchFamily="34" charset="0"/>
              </a:rPr>
              <a:t>Cross Site Request Forgery</a:t>
            </a:r>
          </a:p>
        </p:txBody>
      </p:sp>
    </p:spTree>
    <p:extLst>
      <p:ext uri="{BB962C8B-B14F-4D97-AF65-F5344CB8AC3E}">
        <p14:creationId xmlns:p14="http://schemas.microsoft.com/office/powerpoint/2010/main" val="158414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165D-941B-4D32-B149-8ED315CA6500}"/>
              </a:ext>
            </a:extLst>
          </p:cNvPr>
          <p:cNvSpPr>
            <a:spLocks noGrp="1"/>
          </p:cNvSpPr>
          <p:nvPr>
            <p:ph type="title"/>
          </p:nvPr>
        </p:nvSpPr>
        <p:spPr/>
        <p:txBody>
          <a:bodyPr/>
          <a:lstStyle/>
          <a:p>
            <a:pPr algn="r"/>
            <a:r>
              <a:rPr lang="en-US" sz="2000" dirty="0"/>
              <a:t>Cont..</a:t>
            </a:r>
          </a:p>
        </p:txBody>
      </p:sp>
      <p:sp>
        <p:nvSpPr>
          <p:cNvPr id="3" name="Text Placeholder 2">
            <a:extLst>
              <a:ext uri="{FF2B5EF4-FFF2-40B4-BE49-F238E27FC236}">
                <a16:creationId xmlns:a16="http://schemas.microsoft.com/office/drawing/2014/main" id="{090D1A30-8BEE-4C1E-940B-2BD485B86169}"/>
              </a:ext>
            </a:extLst>
          </p:cNvPr>
          <p:cNvSpPr>
            <a:spLocks noGrp="1"/>
          </p:cNvSpPr>
          <p:nvPr>
            <p:ph type="body" sz="quarter" idx="10"/>
          </p:nvPr>
        </p:nvSpPr>
        <p:spPr>
          <a:xfrm>
            <a:off x="227013" y="1195899"/>
            <a:ext cx="11700000" cy="4466201"/>
          </a:xfrm>
        </p:spPr>
        <p:txBody>
          <a:bodyPr>
            <a:normAutofit/>
          </a:bodyPr>
          <a:lstStyle/>
          <a:p>
            <a:pPr marL="342900" indent="-342900">
              <a:buFont typeface="Wingdings" panose="05000000000000000000" pitchFamily="2" charset="2"/>
              <a:buChar char="v"/>
            </a:pPr>
            <a:r>
              <a:rPr lang="en-US" b="1" dirty="0"/>
              <a:t>Mitigation : </a:t>
            </a:r>
          </a:p>
          <a:p>
            <a:pPr marL="342900" indent="-3429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recommended and the most widely used prevention technique for preventing Cross-site Request Forgery (CSRF) attacks is known as an anti-CSRF token, also sometimes referred to as synchronizer tokens.</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 user submits a form or makes some other authenticated request that requires a Cookie, the anti-CSRF token should be included in the request. </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anti-CSRF token should be unique for each user session.</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anti-CSRF token should be cryptographically secure, that is, generated by a strong Pseudo-Random Number Generator (PRNG) algorithm</a:t>
            </a:r>
          </a:p>
          <a:p>
            <a:pPr marL="342900" indent="-342900" algn="just">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5EA9641-6B16-4911-B6F3-52A4D2A65D9D}"/>
              </a:ext>
            </a:extLst>
          </p:cNvPr>
          <p:cNvSpPr txBox="1">
            <a:spLocks/>
          </p:cNvSpPr>
          <p:nvPr/>
        </p:nvSpPr>
        <p:spPr>
          <a:xfrm>
            <a:off x="227013" y="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gn="ctr"/>
            <a:endParaRPr lang="en-US" sz="3200" dirty="0">
              <a:solidFill>
                <a:srgbClr val="00A1E4"/>
              </a:solidFill>
              <a:latin typeface="Candara" panose="020E0502030303020204" pitchFamily="34" charset="0"/>
            </a:endParaRPr>
          </a:p>
        </p:txBody>
      </p:sp>
    </p:spTree>
    <p:extLst>
      <p:ext uri="{BB962C8B-B14F-4D97-AF65-F5344CB8AC3E}">
        <p14:creationId xmlns:p14="http://schemas.microsoft.com/office/powerpoint/2010/main" val="3663183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5B59-7306-4D8E-8923-20C767F86ED7}"/>
              </a:ext>
            </a:extLst>
          </p:cNvPr>
          <p:cNvSpPr>
            <a:spLocks noGrp="1"/>
          </p:cNvSpPr>
          <p:nvPr>
            <p:ph type="title"/>
          </p:nvPr>
        </p:nvSpPr>
        <p:spPr/>
        <p:txBody>
          <a:bodyPr/>
          <a:lstStyle/>
          <a:p>
            <a:pPr algn="ctr"/>
            <a:r>
              <a:rPr lang="en-US" sz="3200" dirty="0">
                <a:solidFill>
                  <a:srgbClr val="00A1E4"/>
                </a:solidFill>
                <a:latin typeface="Candara" panose="020E0502030303020204" pitchFamily="34" charset="0"/>
              </a:rPr>
              <a:t>Components With Known Vulnerabilities</a:t>
            </a:r>
            <a:endParaRPr lang="en-US" dirty="0"/>
          </a:p>
        </p:txBody>
      </p:sp>
      <p:sp>
        <p:nvSpPr>
          <p:cNvPr id="5" name="Content Placeholder 2">
            <a:extLst>
              <a:ext uri="{FF2B5EF4-FFF2-40B4-BE49-F238E27FC236}">
                <a16:creationId xmlns:a16="http://schemas.microsoft.com/office/drawing/2014/main" id="{BFB57765-DF3E-4406-AA1B-253591674ECC}"/>
              </a:ext>
            </a:extLst>
          </p:cNvPr>
          <p:cNvSpPr>
            <a:spLocks noGrp="1"/>
          </p:cNvSpPr>
          <p:nvPr>
            <p:ph type="body" sz="quarter" idx="10"/>
          </p:nvPr>
        </p:nvSpPr>
        <p:spPr>
          <a:xfrm>
            <a:off x="227013" y="1219200"/>
            <a:ext cx="11699875" cy="5062538"/>
          </a:xfrm>
        </p:spPr>
        <p:txBody>
          <a:bodyPr>
            <a:normAutofit/>
          </a:bodyPr>
          <a:lstStyle/>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vulnerable components (e.g., framework libraries) can be identified and exploited with automated tools, expanding the threat agent pool beyond targeted attackers to include chaotic actors.</a:t>
            </a: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Virtually every application has these issues because most development teams don't focus on ensuring their components/libraries are up to date. </a:t>
            </a: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many cases, the developers don't even know all the components they are using, never mind their versions. Component dependencies make things even worse.</a:t>
            </a:r>
          </a:p>
          <a:p>
            <a:pPr algn="just"/>
            <a:endParaRPr lang="en-US" b="0" dirty="0">
              <a:latin typeface="Times New Roman" panose="02020603050405020304" pitchFamily="18" charset="0"/>
              <a:cs typeface="Times New Roman" panose="02020603050405020304" pitchFamily="18" charset="0"/>
            </a:endParaRPr>
          </a:p>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Mitigation:</a:t>
            </a:r>
          </a:p>
          <a:p>
            <a:pPr algn="just"/>
            <a:endParaRPr lang="en-US" dirty="0"/>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component projects do not create vulnerability patches for old versions. Instead, most simply fix the problem in the next version. So upgrading to these new versions is critical. </a:t>
            </a: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all components and the version that are being used the project and monitor the security issues and keep them up-to-date. </a:t>
            </a:r>
          </a:p>
          <a:p>
            <a:endParaRPr lang="en-US" dirty="0"/>
          </a:p>
        </p:txBody>
      </p:sp>
    </p:spTree>
    <p:extLst>
      <p:ext uri="{BB962C8B-B14F-4D97-AF65-F5344CB8AC3E}">
        <p14:creationId xmlns:p14="http://schemas.microsoft.com/office/powerpoint/2010/main" val="1457785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28E9-8858-43EA-9381-63A6134E0439}"/>
              </a:ext>
            </a:extLst>
          </p:cNvPr>
          <p:cNvSpPr>
            <a:spLocks noGrp="1"/>
          </p:cNvSpPr>
          <p:nvPr>
            <p:ph type="title"/>
          </p:nvPr>
        </p:nvSpPr>
        <p:spPr>
          <a:xfrm>
            <a:off x="227349" y="0"/>
            <a:ext cx="11125236" cy="715962"/>
          </a:xfrm>
        </p:spPr>
        <p:txBody>
          <a:bodyPr/>
          <a:lstStyle/>
          <a:p>
            <a:pPr algn="ctr"/>
            <a:r>
              <a:rPr lang="en-US" sz="3200" dirty="0">
                <a:solidFill>
                  <a:srgbClr val="00A1E4"/>
                </a:solidFill>
                <a:latin typeface="Candara" panose="020E0502030303020204" pitchFamily="34" charset="0"/>
              </a:rPr>
              <a:t>Broken Access Control</a:t>
            </a:r>
            <a:endParaRPr lang="en-US" dirty="0"/>
          </a:p>
        </p:txBody>
      </p:sp>
      <p:sp>
        <p:nvSpPr>
          <p:cNvPr id="5" name="Content Placeholder 2">
            <a:extLst>
              <a:ext uri="{FF2B5EF4-FFF2-40B4-BE49-F238E27FC236}">
                <a16:creationId xmlns:a16="http://schemas.microsoft.com/office/drawing/2014/main" id="{B5139670-1E5A-4A60-B8AD-9564D6CB1A95}"/>
              </a:ext>
            </a:extLst>
          </p:cNvPr>
          <p:cNvSpPr>
            <a:spLocks noGrp="1"/>
          </p:cNvSpPr>
          <p:nvPr>
            <p:ph type="body" sz="quarter" idx="10"/>
          </p:nvPr>
        </p:nvSpPr>
        <p:spPr>
          <a:xfrm>
            <a:off x="227349" y="838200"/>
            <a:ext cx="11699875" cy="5303838"/>
          </a:xfrm>
        </p:spPr>
        <p:txBody>
          <a:bodyPr>
            <a:normAutofit/>
          </a:bodyPr>
          <a:lstStyle/>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 control enforces policy such that users cannot act outside of their intended permissions. </a:t>
            </a: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Failures typically lead to unauthorized information disclosure, modification or destruction of all data, or performing a business function outside of the limits of the user. </a:t>
            </a: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Common access control vulnerabilities include : </a:t>
            </a:r>
          </a:p>
          <a:p>
            <a:pPr marL="1485900" lvl="1" indent="-5715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Bypassing access control checks by modifying the URL, internal application state, or the HTML page, or simply using a custom API attack tool.</a:t>
            </a:r>
          </a:p>
          <a:p>
            <a:pPr marL="1485900" lvl="1" indent="-5715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Allowing the primary key to be changed to another's users record, permitting viewing or editing someone else's account.</a:t>
            </a:r>
          </a:p>
          <a:p>
            <a:pPr marL="1485900" lvl="1" indent="-5715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Elevation of privilege. Acting as a user without being logged in, or acting as an admin when logged in as a user.</a:t>
            </a:r>
          </a:p>
          <a:p>
            <a:pPr marL="1485900" lvl="1" indent="-5715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Metadata manipulation, such as replaying or tampering with a JSON Web Token (JWT) access control token or a cookie or hidden field manipulated to elevate privileges, or abusing JWT invalidation</a:t>
            </a:r>
          </a:p>
          <a:p>
            <a:pPr marL="1485900" lvl="1" indent="-57150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Force browsing to authenticated pages as an unauthenticated user or to privileged pages as a standard user. Accessing API with missing access controls for POST, PUT and DELETE.</a:t>
            </a:r>
          </a:p>
          <a:p>
            <a:endParaRPr lang="en-US" dirty="0"/>
          </a:p>
        </p:txBody>
      </p:sp>
    </p:spTree>
    <p:extLst>
      <p:ext uri="{BB962C8B-B14F-4D97-AF65-F5344CB8AC3E}">
        <p14:creationId xmlns:p14="http://schemas.microsoft.com/office/powerpoint/2010/main" val="2607828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2E3E-4502-4004-A137-1629D491D6BD}"/>
              </a:ext>
            </a:extLst>
          </p:cNvPr>
          <p:cNvSpPr>
            <a:spLocks noGrp="1"/>
          </p:cNvSpPr>
          <p:nvPr>
            <p:ph type="title"/>
          </p:nvPr>
        </p:nvSpPr>
        <p:spPr/>
        <p:txBody>
          <a:bodyPr/>
          <a:lstStyle/>
          <a:p>
            <a:pPr algn="r"/>
            <a:r>
              <a:rPr lang="en-US" sz="2800" dirty="0">
                <a:solidFill>
                  <a:srgbClr val="00A1E4"/>
                </a:solidFill>
                <a:latin typeface="Candara" panose="020E0502030303020204" pitchFamily="34" charset="0"/>
              </a:rPr>
              <a:t>Contd.</a:t>
            </a:r>
            <a:endParaRPr lang="en-US" sz="2800" dirty="0"/>
          </a:p>
        </p:txBody>
      </p:sp>
      <p:sp>
        <p:nvSpPr>
          <p:cNvPr id="5" name="Content Placeholder 2">
            <a:extLst>
              <a:ext uri="{FF2B5EF4-FFF2-40B4-BE49-F238E27FC236}">
                <a16:creationId xmlns:a16="http://schemas.microsoft.com/office/drawing/2014/main" id="{5AE1F853-6EB4-49D0-9399-DD7C4F68D378}"/>
              </a:ext>
            </a:extLst>
          </p:cNvPr>
          <p:cNvSpPr>
            <a:spLocks noGrp="1"/>
          </p:cNvSpPr>
          <p:nvPr>
            <p:ph type="body" sz="quarter" idx="10"/>
          </p:nvPr>
        </p:nvSpPr>
        <p:spPr>
          <a:xfrm>
            <a:off x="227013" y="1104900"/>
            <a:ext cx="11699875" cy="5176838"/>
          </a:xfrm>
        </p:spPr>
        <p:txBody>
          <a:bodyPr/>
          <a:lstStyle/>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Example : </a:t>
            </a:r>
          </a:p>
          <a:p>
            <a:pPr marL="0" indent="0">
              <a:buNone/>
            </a:pPr>
            <a:endParaRPr lang="en-US" b="0" dirty="0">
              <a:latin typeface="Times New Roman" panose="02020603050405020304" pitchFamily="18" charset="0"/>
              <a:cs typeface="Times New Roman" panose="02020603050405020304" pitchFamily="18" charset="0"/>
            </a:endParaRP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attacker simply modifies the acct parameter in the browser to send whatever account number they want. If not properly verified, the attacker can access any user's account.</a:t>
            </a:r>
          </a:p>
          <a:p>
            <a:pPr marL="461963" indent="0">
              <a:buNone/>
            </a:pPr>
            <a:r>
              <a:rPr lang="en-US" dirty="0">
                <a:solidFill>
                  <a:schemeClr val="tx1"/>
                </a:solidFill>
                <a:hlinkClick r:id="rId2">
                  <a:extLst>
                    <a:ext uri="{A12FA001-AC4F-418D-AE19-62706E023703}">
                      <ahyp:hlinkClr xmlns:ahyp="http://schemas.microsoft.com/office/drawing/2018/hyperlinkcolor" val="tx"/>
                    </a:ext>
                  </a:extLst>
                </a:hlinkClick>
              </a:rPr>
              <a:t>http://example.com/app/accountInfo?</a:t>
            </a:r>
            <a:r>
              <a:rPr lang="en-US" dirty="0">
                <a:solidFill>
                  <a:schemeClr val="tx1"/>
                </a:solidFill>
                <a:highlight>
                  <a:srgbClr val="FFFF00"/>
                </a:highlight>
                <a:hlinkClick r:id="rId2">
                  <a:extLst>
                    <a:ext uri="{A12FA001-AC4F-418D-AE19-62706E023703}">
                      <ahyp:hlinkClr xmlns:ahyp="http://schemas.microsoft.com/office/drawing/2018/hyperlinkcolor" val="tx"/>
                    </a:ext>
                  </a:extLst>
                </a:hlinkClick>
              </a:rPr>
              <a:t>acct</a:t>
            </a:r>
            <a:r>
              <a:rPr lang="en-US" dirty="0">
                <a:solidFill>
                  <a:schemeClr val="tx1"/>
                </a:solidFill>
                <a:hlinkClick r:id="rId2">
                  <a:extLst>
                    <a:ext uri="{A12FA001-AC4F-418D-AE19-62706E023703}">
                      <ahyp:hlinkClr xmlns:ahyp="http://schemas.microsoft.com/office/drawing/2018/hyperlinkcolor" val="tx"/>
                    </a:ext>
                  </a:extLst>
                </a:hlinkClick>
              </a:rPr>
              <a:t>=</a:t>
            </a:r>
            <a:r>
              <a:rPr lang="en-US" dirty="0">
                <a:solidFill>
                  <a:schemeClr val="tx1"/>
                </a:solidFill>
                <a:highlight>
                  <a:srgbClr val="FFFF00"/>
                </a:highlight>
                <a:hlinkClick r:id="rId2">
                  <a:extLst>
                    <a:ext uri="{A12FA001-AC4F-418D-AE19-62706E023703}">
                      <ahyp:hlinkClr xmlns:ahyp="http://schemas.microsoft.com/office/drawing/2018/hyperlinkcolor" val="tx"/>
                    </a:ext>
                  </a:extLst>
                </a:hlinkClick>
              </a:rPr>
              <a:t>notmyacct</a:t>
            </a:r>
            <a:r>
              <a:rPr lang="en-US" dirty="0">
                <a:solidFill>
                  <a:schemeClr val="tx1"/>
                </a:solidFill>
                <a:highlight>
                  <a:srgbClr val="FFFF00"/>
                </a:highlight>
              </a:rPr>
              <a:t> </a:t>
            </a:r>
          </a:p>
          <a:p>
            <a:pPr marL="461963" indent="0">
              <a:buNone/>
            </a:pPr>
            <a:endParaRPr lang="en-US" dirty="0">
              <a:solidFill>
                <a:schemeClr val="tx1"/>
              </a:solidFill>
              <a:highlight>
                <a:srgbClr val="FFFF00"/>
              </a:highlight>
            </a:endParaRP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attacker simply force browses to target URLs: </a:t>
            </a:r>
          </a:p>
          <a:p>
            <a:r>
              <a:rPr lang="en-US" b="0" dirty="0">
                <a:latin typeface="Times New Roman" panose="02020603050405020304" pitchFamily="18" charset="0"/>
                <a:cs typeface="Times New Roman" panose="02020603050405020304" pitchFamily="18" charset="0"/>
                <a:hlinkClick r:id="rId3"/>
              </a:rPr>
              <a:t>http://example.com/app/getappInfo</a:t>
            </a:r>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hlinkClick r:id="rId4"/>
              </a:rPr>
              <a:t>http://example.com/app/</a:t>
            </a:r>
            <a:r>
              <a:rPr lang="en-US" b="0" dirty="0">
                <a:highlight>
                  <a:srgbClr val="FFFF00"/>
                </a:highlight>
                <a:latin typeface="Times New Roman" panose="02020603050405020304" pitchFamily="18" charset="0"/>
                <a:cs typeface="Times New Roman" panose="02020603050405020304" pitchFamily="18" charset="0"/>
                <a:hlinkClick r:id="rId4"/>
              </a:rPr>
              <a:t>admin_getappInfo</a:t>
            </a:r>
            <a:r>
              <a:rPr lang="en-US" b="0" dirty="0">
                <a:highlight>
                  <a:srgbClr val="FFFF00"/>
                </a:highlight>
                <a:latin typeface="Times New Roman" panose="02020603050405020304" pitchFamily="18" charset="0"/>
                <a:cs typeface="Times New Roman" panose="02020603050405020304" pitchFamily="18" charset="0"/>
              </a:rPr>
              <a:t> </a:t>
            </a:r>
          </a:p>
          <a:p>
            <a:pPr marL="0" indent="0">
              <a:buNone/>
            </a:pPr>
            <a:endParaRPr lang="en-US" b="0" dirty="0">
              <a:highlight>
                <a:srgbClr val="FFFF00"/>
              </a:highlight>
              <a:latin typeface="Times New Roman" panose="02020603050405020304" pitchFamily="18" charset="0"/>
              <a:cs typeface="Times New Roman" panose="02020603050405020304" pitchFamily="18" charset="0"/>
            </a:endParaRPr>
          </a:p>
          <a:p>
            <a:pPr marL="33147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an unauthenticated user can access either page, it’s a flaw. If a non-admin can access the admin page, this is a flaw.</a:t>
            </a:r>
          </a:p>
          <a:p>
            <a:pPr marL="0" indent="0">
              <a:buNone/>
            </a:pPr>
            <a:endParaRPr lang="en-US" b="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54110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3249-68F6-429C-9814-E04DD0AA24AC}"/>
              </a:ext>
            </a:extLst>
          </p:cNvPr>
          <p:cNvSpPr>
            <a:spLocks noGrp="1"/>
          </p:cNvSpPr>
          <p:nvPr>
            <p:ph type="title"/>
          </p:nvPr>
        </p:nvSpPr>
        <p:spPr/>
        <p:txBody>
          <a:bodyPr/>
          <a:lstStyle/>
          <a:p>
            <a:pPr algn="r"/>
            <a:r>
              <a:rPr lang="en-US" sz="2400" dirty="0">
                <a:solidFill>
                  <a:srgbClr val="00A1E4"/>
                </a:solidFill>
                <a:latin typeface="Candara" panose="020E0502030303020204" pitchFamily="34" charset="0"/>
              </a:rPr>
              <a:t>Contd.</a:t>
            </a:r>
            <a:endParaRPr lang="en-US" sz="2400" dirty="0"/>
          </a:p>
        </p:txBody>
      </p:sp>
      <p:sp>
        <p:nvSpPr>
          <p:cNvPr id="5" name="Content Placeholder 2">
            <a:extLst>
              <a:ext uri="{FF2B5EF4-FFF2-40B4-BE49-F238E27FC236}">
                <a16:creationId xmlns:a16="http://schemas.microsoft.com/office/drawing/2014/main" id="{523E0C38-184D-4807-90A0-47765EB31759}"/>
              </a:ext>
            </a:extLst>
          </p:cNvPr>
          <p:cNvSpPr>
            <a:spLocks noGrp="1"/>
          </p:cNvSpPr>
          <p:nvPr>
            <p:ph type="body" sz="quarter" idx="10"/>
          </p:nvPr>
        </p:nvSpPr>
        <p:spPr>
          <a:xfrm>
            <a:off x="227349" y="990600"/>
            <a:ext cx="11699875" cy="4465638"/>
          </a:xfrm>
        </p:spPr>
        <p:txBody>
          <a:bodyPr/>
          <a:lstStyle/>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Mitigation:</a:t>
            </a:r>
          </a:p>
          <a:p>
            <a:pPr marL="0" indent="0">
              <a:buNone/>
            </a:pPr>
            <a:endParaRPr lang="en-US" b="0" dirty="0">
              <a:latin typeface="Times New Roman" panose="02020603050405020304" pitchFamily="18" charset="0"/>
              <a:cs typeface="Times New Roman" panose="02020603050405020304" pitchFamily="18" charset="0"/>
            </a:endParaRPr>
          </a:p>
          <a:p>
            <a:pPr marL="331470" lvl="1" indent="-285750" algn="just">
              <a:lnSpc>
                <a:spcPct val="7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Access control is only effective if enforced in trusted server-side code or server-less API, where the attacker cannot modify the access control check or metadata.</a:t>
            </a:r>
          </a:p>
          <a:p>
            <a:endParaRPr lang="en-US" b="0" dirty="0">
              <a:latin typeface="Times New Roman" panose="02020603050405020304" pitchFamily="18" charset="0"/>
              <a:cs typeface="Times New Roman" panose="02020603050405020304" pitchFamily="18" charset="0"/>
            </a:endParaRPr>
          </a:p>
          <a:p>
            <a:pPr marL="858838" indent="-396875">
              <a:buFont typeface="Courier New" panose="02070309020205020404" pitchFamily="49" charset="0"/>
              <a:buChar char="o"/>
            </a:pPr>
            <a:r>
              <a:rPr lang="en-US" b="0" dirty="0">
                <a:latin typeface="Times New Roman" panose="02020603050405020304" pitchFamily="18" charset="0"/>
                <a:cs typeface="Times New Roman" panose="02020603050405020304" pitchFamily="18" charset="0"/>
              </a:rPr>
              <a:t>Deny access to functionality by default.</a:t>
            </a:r>
          </a:p>
          <a:p>
            <a:pPr marL="858838" indent="-396875">
              <a:buFont typeface="Courier New" panose="02070309020205020404" pitchFamily="49" charset="0"/>
              <a:buChar char="o"/>
            </a:pPr>
            <a:r>
              <a:rPr lang="en-US" b="0" dirty="0">
                <a:latin typeface="Times New Roman" panose="02020603050405020304" pitchFamily="18" charset="0"/>
                <a:cs typeface="Times New Roman" panose="02020603050405020304" pitchFamily="18" charset="0"/>
              </a:rPr>
              <a:t>Use Access control lists and role-based authentication mechanisms.</a:t>
            </a:r>
          </a:p>
          <a:p>
            <a:pPr marL="858838" indent="-396875">
              <a:buFont typeface="Courier New" panose="02070309020205020404" pitchFamily="49" charset="0"/>
              <a:buChar char="o"/>
            </a:pPr>
            <a:r>
              <a:rPr lang="en-US" b="0" dirty="0">
                <a:latin typeface="Times New Roman" panose="02020603050405020304" pitchFamily="18" charset="0"/>
                <a:cs typeface="Times New Roman" panose="02020603050405020304" pitchFamily="18" charset="0"/>
              </a:rPr>
              <a:t>Do not just hide functions.</a:t>
            </a:r>
          </a:p>
        </p:txBody>
      </p:sp>
    </p:spTree>
    <p:extLst>
      <p:ext uri="{BB962C8B-B14F-4D97-AF65-F5344CB8AC3E}">
        <p14:creationId xmlns:p14="http://schemas.microsoft.com/office/powerpoint/2010/main" val="259949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30E2-C405-4FDB-9CFA-D89422B06925}"/>
              </a:ext>
            </a:extLst>
          </p:cNvPr>
          <p:cNvSpPr>
            <a:spLocks noGrp="1"/>
          </p:cNvSpPr>
          <p:nvPr>
            <p:ph type="title"/>
          </p:nvPr>
        </p:nvSpPr>
        <p:spPr/>
        <p:txBody>
          <a:bodyPr/>
          <a:lstStyle/>
          <a:p>
            <a:pPr algn="ctr"/>
            <a:r>
              <a:rPr lang="en-US" sz="3200" dirty="0">
                <a:solidFill>
                  <a:srgbClr val="00A1E4"/>
                </a:solidFill>
                <a:latin typeface="Candara" panose="020E0502030303020204" pitchFamily="34" charset="0"/>
              </a:rPr>
              <a:t>Hardening the HTTP Response headers</a:t>
            </a:r>
            <a:endParaRPr lang="en-US" dirty="0"/>
          </a:p>
        </p:txBody>
      </p:sp>
      <p:sp>
        <p:nvSpPr>
          <p:cNvPr id="5" name="Content Placeholder 2">
            <a:extLst>
              <a:ext uri="{FF2B5EF4-FFF2-40B4-BE49-F238E27FC236}">
                <a16:creationId xmlns:a16="http://schemas.microsoft.com/office/drawing/2014/main" id="{50CF6EFF-4F71-492C-9B1B-5257BD5E8838}"/>
              </a:ext>
            </a:extLst>
          </p:cNvPr>
          <p:cNvSpPr>
            <a:spLocks noGrp="1"/>
          </p:cNvSpPr>
          <p:nvPr>
            <p:ph type="body" sz="quarter" idx="10"/>
          </p:nvPr>
        </p:nvSpPr>
        <p:spPr>
          <a:xfrm>
            <a:off x="227013" y="1371600"/>
            <a:ext cx="11699875" cy="4910138"/>
          </a:xfrm>
        </p:spPr>
        <p:txBody>
          <a:bodyPr>
            <a:normAutofit fontScale="92500" lnSpcReduction="10000"/>
          </a:bodyPr>
          <a:lstStyle/>
          <a:p>
            <a:pPr marL="285750" indent="-285750" fontAlgn="base">
              <a:lnSpc>
                <a:spcPct val="110000"/>
              </a:lnSpc>
              <a:spcBef>
                <a:spcPct val="40000"/>
              </a:spcBef>
              <a:spcAft>
                <a:spcPct val="0"/>
              </a:spcAft>
              <a:buClr>
                <a:srgbClr val="009BCC"/>
              </a:buClr>
              <a:buFont typeface="Wingdings" panose="05000000000000000000" pitchFamily="2" charset="2"/>
              <a:buChar char="v"/>
            </a:pPr>
            <a:r>
              <a:rPr lang="en-US" sz="2200" b="1" kern="0" dirty="0">
                <a:solidFill>
                  <a:srgbClr val="000000"/>
                </a:solidFill>
                <a:latin typeface="Times New Roman" panose="02020603050405020304" pitchFamily="18" charset="0"/>
                <a:cs typeface="Times New Roman" panose="02020603050405020304" pitchFamily="18" charset="0"/>
              </a:rPr>
              <a:t>Content Security Policy:</a:t>
            </a:r>
          </a:p>
          <a:p>
            <a:pPr marL="331470" lvl="1"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CSP header allows you to define a whitelist of approved sources of content for your site. By restricting the assets that a browser can load for your site, like js and CSS, CSP can act as an effective countermeasure to XSS attacks. </a:t>
            </a:r>
          </a:p>
          <a:p>
            <a:pPr marL="331470" lvl="1"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CSP header allows you to define approved sources for content on your site that the browser can load. By specifying only those sources that you wish the browser to load content from, you can protect your visitors from a whole range of issues. Here is a basic CSP response header.</a:t>
            </a:r>
          </a:p>
          <a:p>
            <a:pPr marL="0" indent="0">
              <a:buNone/>
            </a:pPr>
            <a:r>
              <a:rPr lang="en-US" b="0" dirty="0">
                <a:latin typeface="Times New Roman" panose="02020603050405020304" pitchFamily="18" charset="0"/>
                <a:cs typeface="Times New Roman" panose="02020603050405020304" pitchFamily="18" charset="0"/>
              </a:rPr>
              <a:t>                   </a:t>
            </a:r>
            <a:r>
              <a:rPr lang="en-US" b="0" dirty="0">
                <a:solidFill>
                  <a:srgbClr val="FF0000"/>
                </a:solidFill>
                <a:latin typeface="Times New Roman" panose="02020603050405020304" pitchFamily="18" charset="0"/>
                <a:cs typeface="Times New Roman" panose="02020603050405020304" pitchFamily="18" charset="0"/>
              </a:rPr>
              <a:t>“ Content-Security-Policy: script-src 'self’ “</a:t>
            </a:r>
          </a:p>
          <a:p>
            <a:pPr marL="0" indent="0">
              <a:buNone/>
            </a:pPr>
            <a:endParaRPr lang="en-US" b="0" dirty="0">
              <a:solidFill>
                <a:srgbClr val="FF0000"/>
              </a:solidFill>
              <a:latin typeface="Times New Roman" panose="02020603050405020304" pitchFamily="18" charset="0"/>
              <a:cs typeface="Times New Roman" panose="02020603050405020304" pitchFamily="18" charset="0"/>
            </a:endParaRPr>
          </a:p>
          <a:p>
            <a:pPr marL="285750" indent="-285750" fontAlgn="base">
              <a:lnSpc>
                <a:spcPct val="110000"/>
              </a:lnSpc>
              <a:spcBef>
                <a:spcPct val="40000"/>
              </a:spcBef>
              <a:spcAft>
                <a:spcPct val="0"/>
              </a:spcAft>
              <a:buClr>
                <a:srgbClr val="009BCC"/>
              </a:buClr>
              <a:buFont typeface="Wingdings" panose="05000000000000000000" pitchFamily="2" charset="2"/>
              <a:buChar char="v"/>
            </a:pPr>
            <a:r>
              <a:rPr lang="en-US" sz="2200" b="1" kern="0" dirty="0">
                <a:solidFill>
                  <a:srgbClr val="000000"/>
                </a:solidFill>
                <a:latin typeface="Times New Roman" panose="02020603050405020304" pitchFamily="18" charset="0"/>
                <a:cs typeface="Times New Roman" panose="02020603050405020304" pitchFamily="18" charset="0"/>
              </a:rPr>
              <a:t>HTTP Strict Transport Security:</a:t>
            </a:r>
          </a:p>
          <a:p>
            <a:pPr marL="331470" lvl="1"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Sites have always heavily relied on a 301/302 redirect to take users from browsing over HTTP to HTTPS. With browsers defaulting to HTTP when you type in an address like scotthelme.co.uk, this has previously been the only way. HSTS allows you to tell a browser that you always want a user to connect using HTTPS instead of HTTP. This means any bookmarks, links or addresses the user types will be forced to use HTTPS, even if they specify HTTP. </a:t>
            </a:r>
          </a:p>
          <a:p>
            <a:r>
              <a:rPr lang="en-US" b="0" dirty="0">
                <a:latin typeface="Times New Roman" panose="02020603050405020304" pitchFamily="18" charset="0"/>
                <a:cs typeface="Times New Roman" panose="02020603050405020304" pitchFamily="18" charset="0"/>
              </a:rPr>
              <a:t>Ex : In NginX configuration :    add_header </a:t>
            </a:r>
            <a:r>
              <a:rPr lang="en-US" b="0" dirty="0">
                <a:solidFill>
                  <a:srgbClr val="FF0000"/>
                </a:solidFill>
                <a:latin typeface="Times New Roman" panose="02020603050405020304" pitchFamily="18" charset="0"/>
                <a:cs typeface="Times New Roman" panose="02020603050405020304" pitchFamily="18" charset="0"/>
              </a:rPr>
              <a:t>Strict-Transport-Security "max-age=31536000; includeSubdomains" always;</a:t>
            </a:r>
          </a:p>
          <a:p>
            <a:endParaRPr lang="en-US" dirty="0"/>
          </a:p>
        </p:txBody>
      </p:sp>
    </p:spTree>
    <p:extLst>
      <p:ext uri="{BB962C8B-B14F-4D97-AF65-F5344CB8AC3E}">
        <p14:creationId xmlns:p14="http://schemas.microsoft.com/office/powerpoint/2010/main" val="1896291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4343-0BAA-4DB4-A27E-46B8F03A44EC}"/>
              </a:ext>
            </a:extLst>
          </p:cNvPr>
          <p:cNvSpPr>
            <a:spLocks noGrp="1"/>
          </p:cNvSpPr>
          <p:nvPr>
            <p:ph type="title"/>
          </p:nvPr>
        </p:nvSpPr>
        <p:spPr/>
        <p:txBody>
          <a:bodyPr/>
          <a:lstStyle/>
          <a:p>
            <a:pPr algn="r"/>
            <a:r>
              <a:rPr lang="en-US" sz="2400" dirty="0">
                <a:solidFill>
                  <a:srgbClr val="00A1E4"/>
                </a:solidFill>
                <a:latin typeface="Candara" panose="020E0502030303020204" pitchFamily="34" charset="0"/>
              </a:rPr>
              <a:t>Contd..</a:t>
            </a:r>
            <a:endParaRPr lang="en-US" sz="2400" dirty="0"/>
          </a:p>
        </p:txBody>
      </p:sp>
      <p:sp>
        <p:nvSpPr>
          <p:cNvPr id="5" name="Content Placeholder 2">
            <a:extLst>
              <a:ext uri="{FF2B5EF4-FFF2-40B4-BE49-F238E27FC236}">
                <a16:creationId xmlns:a16="http://schemas.microsoft.com/office/drawing/2014/main" id="{B38F3BD8-1D0A-44AD-84A6-BF9DFAFED6BC}"/>
              </a:ext>
            </a:extLst>
          </p:cNvPr>
          <p:cNvSpPr>
            <a:spLocks noGrp="1"/>
          </p:cNvSpPr>
          <p:nvPr>
            <p:ph type="body" sz="quarter" idx="10"/>
          </p:nvPr>
        </p:nvSpPr>
        <p:spPr>
          <a:xfrm>
            <a:off x="246063" y="1104900"/>
            <a:ext cx="11699875" cy="4808538"/>
          </a:xfrm>
        </p:spPr>
        <p:txBody>
          <a:bodyPr>
            <a:normAutofit lnSpcReduction="10000"/>
          </a:bodyPr>
          <a:lstStyle/>
          <a:p>
            <a:pPr marL="285750" indent="-285750" fontAlgn="base">
              <a:lnSpc>
                <a:spcPct val="11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X-Frame-Options:</a:t>
            </a:r>
          </a:p>
          <a:p>
            <a:endParaRPr lang="en-US" b="1" dirty="0">
              <a:latin typeface="Times New Roman" panose="02020603050405020304" pitchFamily="18" charset="0"/>
              <a:cs typeface="Times New Roman" panose="02020603050405020304" pitchFamily="18" charset="0"/>
            </a:endParaRPr>
          </a:p>
          <a:p>
            <a:pPr marL="331470" lvl="1" indent="-285750" algn="just">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X-Frame-Options header (RFC), or XFO header, protects your visitors against clickjacking attacks. </a:t>
            </a:r>
          </a:p>
          <a:p>
            <a:pPr marL="331470" lvl="1" indent="-285750" algn="just">
              <a:lnSpc>
                <a:spcPct val="8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31470" lvl="1" indent="-285750" algn="just">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attacker can load up an iframe on their site and set your site as the source, it's quite easy: &lt;iframe src="https://scotthelme.co.uk"&gt;&lt;/iframe&gt;. Using some crafty CSS they can hide your site in the background and create some genuine looking overlays. </a:t>
            </a:r>
          </a:p>
          <a:p>
            <a:pPr marL="331470" lvl="1" indent="-285750" algn="just">
              <a:lnSpc>
                <a:spcPct val="8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31470" lvl="1" indent="-285750" algn="just">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your visitors click on what they think is a harmless link, they're actually clicking on links on your website in the background. That might not seem so bad until we realize that the browser will execute those requests in the context of the user, which could include them being logged in and authenticated to your site!. </a:t>
            </a:r>
          </a:p>
          <a:p>
            <a:pPr marL="331470" lvl="1" indent="-285750" algn="just">
              <a:lnSpc>
                <a:spcPct val="8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31470" lvl="1" indent="-285750" algn="just">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Valid values include DENY meaning your site can't be framed, SAMEORIGIN which allows you to frame your own site or ALLOW-FROM https://example.com/ which lets you specify sites that are permitted to frame your own site.</a:t>
            </a:r>
          </a:p>
          <a:p>
            <a:pPr algn="just"/>
            <a:endParaRPr lang="en-US" b="0" dirty="0">
              <a:latin typeface="Times New Roman" panose="02020603050405020304" pitchFamily="18" charset="0"/>
              <a:cs typeface="Times New Roman" panose="02020603050405020304" pitchFamily="18" charset="0"/>
            </a:endParaRPr>
          </a:p>
          <a:p>
            <a:pPr marL="0" indent="0">
              <a:buNone/>
            </a:pPr>
            <a:r>
              <a:rPr lang="en-US" b="0" dirty="0"/>
              <a:t>Ex: In NginX web config : </a:t>
            </a:r>
            <a:r>
              <a:rPr lang="en-US" b="0" dirty="0">
                <a:solidFill>
                  <a:srgbClr val="FF0000"/>
                </a:solidFill>
              </a:rPr>
              <a:t>add_header X-Frame-Options "SAMEORIGIN" always;</a:t>
            </a:r>
          </a:p>
        </p:txBody>
      </p:sp>
    </p:spTree>
    <p:extLst>
      <p:ext uri="{BB962C8B-B14F-4D97-AF65-F5344CB8AC3E}">
        <p14:creationId xmlns:p14="http://schemas.microsoft.com/office/powerpoint/2010/main" val="3220209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0185-0B9B-4D6F-B7FE-D53605630C23}"/>
              </a:ext>
            </a:extLst>
          </p:cNvPr>
          <p:cNvSpPr>
            <a:spLocks noGrp="1"/>
          </p:cNvSpPr>
          <p:nvPr>
            <p:ph type="title"/>
          </p:nvPr>
        </p:nvSpPr>
        <p:spPr/>
        <p:txBody>
          <a:bodyPr/>
          <a:lstStyle/>
          <a:p>
            <a:pPr algn="r"/>
            <a:r>
              <a:rPr lang="en-US" sz="2400" dirty="0">
                <a:solidFill>
                  <a:srgbClr val="00A1E4"/>
                </a:solidFill>
                <a:latin typeface="Candara" panose="020E0502030303020204" pitchFamily="34" charset="0"/>
              </a:rPr>
              <a:t>Contd..</a:t>
            </a:r>
            <a:endParaRPr lang="en-US" sz="2400" dirty="0"/>
          </a:p>
        </p:txBody>
      </p:sp>
      <p:sp>
        <p:nvSpPr>
          <p:cNvPr id="5" name="Content Placeholder 2">
            <a:extLst>
              <a:ext uri="{FF2B5EF4-FFF2-40B4-BE49-F238E27FC236}">
                <a16:creationId xmlns:a16="http://schemas.microsoft.com/office/drawing/2014/main" id="{DA16ADB5-D3B1-4CD4-896B-1F4447E59F50}"/>
              </a:ext>
            </a:extLst>
          </p:cNvPr>
          <p:cNvSpPr>
            <a:spLocks noGrp="1"/>
          </p:cNvSpPr>
          <p:nvPr>
            <p:ph type="body" sz="quarter" idx="10"/>
          </p:nvPr>
        </p:nvSpPr>
        <p:spPr>
          <a:xfrm>
            <a:off x="227013" y="1295400"/>
            <a:ext cx="11699875" cy="4986338"/>
          </a:xfrm>
        </p:spPr>
        <p:txBody>
          <a:bodyPr/>
          <a:lstStyle/>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b="1" kern="0" dirty="0">
                <a:solidFill>
                  <a:srgbClr val="000000"/>
                </a:solidFill>
                <a:latin typeface="Times New Roman" panose="02020603050405020304" pitchFamily="18" charset="0"/>
                <a:cs typeface="Times New Roman" panose="02020603050405020304" pitchFamily="18" charset="0"/>
              </a:rPr>
              <a:t>X-Content-Type-Options:</a:t>
            </a:r>
          </a:p>
          <a:p>
            <a:endParaRPr lang="en-US" b="1" dirty="0"/>
          </a:p>
          <a:p>
            <a:pPr marL="331470" lvl="1" indent="-285750" algn="just">
              <a:lnSpc>
                <a:spcPct val="8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HTTP Response header only has one valid value, “ nosniff “.  It prevents Google Chrome and Internet Explorer from trying to mime-sniff the content-type of a response away from the one being declared by the server. It reduces exposure to drive-by downloads and the risks of user uploaded content that, with clever naming, could be treated as a different content-type, like an executable.</a:t>
            </a:r>
          </a:p>
          <a:p>
            <a:pPr marL="331470" lvl="1" indent="-285750" algn="just">
              <a:lnSpc>
                <a:spcPct val="8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buNone/>
            </a:pPr>
            <a:r>
              <a:rPr lang="en-US" b="0" dirty="0"/>
              <a:t>Ex : In NginX web config :  </a:t>
            </a:r>
            <a:r>
              <a:rPr lang="en-US" b="0" dirty="0">
                <a:solidFill>
                  <a:srgbClr val="FF0000"/>
                </a:solidFill>
              </a:rPr>
              <a:t>add_header X-Content-Type-Options "nosniff" always;</a:t>
            </a:r>
          </a:p>
        </p:txBody>
      </p:sp>
    </p:spTree>
    <p:extLst>
      <p:ext uri="{BB962C8B-B14F-4D97-AF65-F5344CB8AC3E}">
        <p14:creationId xmlns:p14="http://schemas.microsoft.com/office/powerpoint/2010/main" val="371296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What is Web Application Security</a:t>
            </a:r>
          </a:p>
        </p:txBody>
      </p:sp>
      <p:sp>
        <p:nvSpPr>
          <p:cNvPr id="5" name="Content Placeholder 2">
            <a:extLst>
              <a:ext uri="{FF2B5EF4-FFF2-40B4-BE49-F238E27FC236}">
                <a16:creationId xmlns:a16="http://schemas.microsoft.com/office/drawing/2014/main" id="{1B896CC6-4904-44F9-AD0A-39D8D7F456B2}"/>
              </a:ext>
            </a:extLst>
          </p:cNvPr>
          <p:cNvSpPr txBox="1">
            <a:spLocks/>
          </p:cNvSpPr>
          <p:nvPr/>
        </p:nvSpPr>
        <p:spPr>
          <a:xfrm>
            <a:off x="227349" y="1104900"/>
            <a:ext cx="10363200" cy="507676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Web application security is a branch of information security that deals specifically with security of websites, web applications and web services.</a:t>
            </a:r>
          </a:p>
          <a:p>
            <a:pPr algn="just"/>
            <a:r>
              <a:rPr lang="en-US" dirty="0">
                <a:latin typeface="Times New Roman" panose="02020603050405020304" pitchFamily="18" charset="0"/>
                <a:cs typeface="Times New Roman" panose="02020603050405020304" pitchFamily="18" charset="0"/>
              </a:rPr>
              <a:t>Web application security is the process of securing confidential data stored online from unauthorized access and modification. This is accomplished by enforcing stringent policy measures.</a:t>
            </a:r>
          </a:p>
          <a:p>
            <a:pPr algn="just"/>
            <a:r>
              <a:rPr lang="en-US" dirty="0">
                <a:latin typeface="Times New Roman" panose="02020603050405020304" pitchFamily="18" charset="0"/>
                <a:cs typeface="Times New Roman" panose="02020603050405020304" pitchFamily="18" charset="0"/>
              </a:rPr>
              <a:t>Web application security aims to address and fulfill the four conditions of security, also referred to as principles of security:</a:t>
            </a:r>
          </a:p>
          <a:p>
            <a:pPr marL="1255713" indent="-517525"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Confidentiality: States that the sensitive data stored in the Web application should not be exposed under any circumstances.</a:t>
            </a:r>
          </a:p>
          <a:p>
            <a:pPr marL="1255713" indent="-517525"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Integrity: States that the data contained in the Web application is consistent and is not modified by an unauthorized user.</a:t>
            </a:r>
          </a:p>
          <a:p>
            <a:pPr marL="1255713" indent="-517525"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Availability: States that the Web application should be accessible to the genuine user within a specified period of time depending on the request.</a:t>
            </a:r>
          </a:p>
          <a:p>
            <a:pPr marL="1255713" indent="-517525"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Nonrepudiation: States that the genuine user cannot deny modifying the data contained in the Web application and that the Web application can prove its identity to the genuine user.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248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46CE-F559-42B1-96B5-401DACA98843}"/>
              </a:ext>
            </a:extLst>
          </p:cNvPr>
          <p:cNvSpPr>
            <a:spLocks noGrp="1"/>
          </p:cNvSpPr>
          <p:nvPr>
            <p:ph type="title"/>
          </p:nvPr>
        </p:nvSpPr>
        <p:spPr/>
        <p:txBody>
          <a:bodyPr/>
          <a:lstStyle/>
          <a:p>
            <a:r>
              <a:rPr lang="en-US" sz="2800" dirty="0"/>
              <a:t>References:</a:t>
            </a:r>
          </a:p>
        </p:txBody>
      </p:sp>
      <p:sp>
        <p:nvSpPr>
          <p:cNvPr id="5" name="Content Placeholder 2">
            <a:extLst>
              <a:ext uri="{FF2B5EF4-FFF2-40B4-BE49-F238E27FC236}">
                <a16:creationId xmlns:a16="http://schemas.microsoft.com/office/drawing/2014/main" id="{CD8057DA-D68A-4A5F-A184-5A84C019673B}"/>
              </a:ext>
            </a:extLst>
          </p:cNvPr>
          <p:cNvSpPr>
            <a:spLocks noGrp="1"/>
          </p:cNvSpPr>
          <p:nvPr>
            <p:ph type="body" sz="quarter" idx="10"/>
          </p:nvPr>
        </p:nvSpPr>
        <p:spPr>
          <a:xfrm>
            <a:off x="227349" y="1104900"/>
            <a:ext cx="11699875" cy="4884738"/>
          </a:xfrm>
        </p:spPr>
        <p:txBody>
          <a:bodyPr/>
          <a:lstStyle/>
          <a:p>
            <a:pPr marL="342900" indent="-342900" algn="just">
              <a:buFont typeface="Arial" panose="020B0604020202020204" pitchFamily="34" charset="0"/>
              <a:buChar char="•"/>
            </a:pPr>
            <a:r>
              <a:rPr lang="en-US" dirty="0">
                <a:hlinkClick r:id="rId2"/>
              </a:rPr>
              <a:t>https://www.owasp.org/index.php/Main_Page</a:t>
            </a:r>
            <a:r>
              <a:rPr lang="en-US" dirty="0"/>
              <a:t> </a:t>
            </a:r>
          </a:p>
          <a:p>
            <a:pPr marL="342900" indent="-342900" algn="just">
              <a:buFont typeface="Arial" panose="020B0604020202020204" pitchFamily="34" charset="0"/>
              <a:buChar char="•"/>
            </a:pPr>
            <a:r>
              <a:rPr lang="en-US" dirty="0">
                <a:hlinkClick r:id="rId3"/>
              </a:rPr>
              <a:t>https://scotthelme.co.uk/hardening-your-http-response-headers/</a:t>
            </a:r>
            <a:r>
              <a:rPr lang="en-US" dirty="0"/>
              <a:t> </a:t>
            </a:r>
          </a:p>
          <a:p>
            <a:pPr marL="342900" indent="-342900" algn="just">
              <a:buFont typeface="Arial" panose="020B0604020202020204" pitchFamily="34" charset="0"/>
              <a:buChar char="•"/>
            </a:pPr>
            <a:r>
              <a:rPr lang="en-US" dirty="0">
                <a:hlinkClick r:id="rId4"/>
              </a:rPr>
              <a:t>https://hdivsecurity.com/owasp-top-10</a:t>
            </a:r>
            <a:r>
              <a:rPr lang="en-US" dirty="0"/>
              <a:t> </a:t>
            </a:r>
          </a:p>
          <a:p>
            <a:pPr marL="342900" indent="-342900" algn="just">
              <a:buFont typeface="Arial" panose="020B0604020202020204" pitchFamily="34" charset="0"/>
              <a:buChar char="•"/>
            </a:pPr>
            <a:r>
              <a:rPr lang="en-US" dirty="0">
                <a:hlinkClick r:id="rId5"/>
              </a:rPr>
              <a:t>https://www.owasp.org/index.php/Web_Application_Security_Guidance</a:t>
            </a:r>
            <a:r>
              <a:rPr lang="en-US" dirty="0"/>
              <a:t> </a:t>
            </a:r>
          </a:p>
        </p:txBody>
      </p:sp>
    </p:spTree>
    <p:extLst>
      <p:ext uri="{BB962C8B-B14F-4D97-AF65-F5344CB8AC3E}">
        <p14:creationId xmlns:p14="http://schemas.microsoft.com/office/powerpoint/2010/main" val="2811589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839C66-B81E-4448-A0C2-63ECF1A0B5A8}"/>
              </a:ext>
            </a:extLst>
          </p:cNvPr>
          <p:cNvSpPr txBox="1"/>
          <p:nvPr/>
        </p:nvSpPr>
        <p:spPr>
          <a:xfrm>
            <a:off x="2590800" y="2853000"/>
            <a:ext cx="7341125" cy="708025"/>
          </a:xfrm>
          <a:prstGeom prst="rect">
            <a:avLst/>
          </a:prstGeom>
          <a:noFill/>
        </p:spPr>
        <p:txBody>
          <a:bodyPr wrap="square">
            <a:spAutoFit/>
          </a:bodyPr>
          <a:lstStyle/>
          <a:p>
            <a:pPr algn="ctr">
              <a:defRPr/>
            </a:pPr>
            <a:r>
              <a:rPr lang="en-US" sz="4000" i="1" dirty="0">
                <a:solidFill>
                  <a:schemeClr val="accent1"/>
                </a:solidFill>
              </a:rPr>
              <a:t>Thank You !!!</a:t>
            </a:r>
          </a:p>
        </p:txBody>
      </p:sp>
    </p:spTree>
    <p:extLst>
      <p:ext uri="{BB962C8B-B14F-4D97-AF65-F5344CB8AC3E}">
        <p14:creationId xmlns:p14="http://schemas.microsoft.com/office/powerpoint/2010/main" val="191126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ctr">
            <a:noAutofit/>
          </a:bodyPr>
          <a:lstStyle/>
          <a:p>
            <a:pPr algn="ctr"/>
            <a:r>
              <a:rPr lang="en-US" dirty="0"/>
              <a:t>Web Application Vulnerability or Risk</a:t>
            </a:r>
          </a:p>
        </p:txBody>
      </p:sp>
      <p:sp>
        <p:nvSpPr>
          <p:cNvPr id="5" name="Content Placeholder 4">
            <a:extLst>
              <a:ext uri="{FF2B5EF4-FFF2-40B4-BE49-F238E27FC236}">
                <a16:creationId xmlns:a16="http://schemas.microsoft.com/office/drawing/2014/main" id="{9586F041-8E26-485B-A377-F7796D313BAB}"/>
              </a:ext>
            </a:extLst>
          </p:cNvPr>
          <p:cNvSpPr txBox="1">
            <a:spLocks/>
          </p:cNvSpPr>
          <p:nvPr/>
        </p:nvSpPr>
        <p:spPr>
          <a:xfrm>
            <a:off x="422275" y="1099038"/>
            <a:ext cx="11347450" cy="5332229"/>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A1E4"/>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Application Vulnerability – System flaws or weakness in an application that could be exploited or compromise the security of the application.</a:t>
            </a:r>
          </a:p>
          <a:p>
            <a:pPr>
              <a:buClr>
                <a:srgbClr val="00A1E4"/>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Attackers can potentially use many different paths through the application to do harm to the business or organization. Each of these paths represents a risk that may, or may not, be serious enough to warrant attention</a:t>
            </a:r>
            <a:r>
              <a:rPr lang="en-US" sz="1600" dirty="0">
                <a:solidFill>
                  <a:schemeClr val="bg1">
                    <a:lumMod val="50000"/>
                  </a:schemeClr>
                </a:solidFill>
                <a:latin typeface="Times New Roman" panose="02020603050405020304" pitchFamily="18" charset="0"/>
                <a:cs typeface="Times New Roman" panose="02020603050405020304" pitchFamily="18" charset="0"/>
              </a:rPr>
              <a:t>.</a:t>
            </a:r>
          </a:p>
          <a:p>
            <a:pPr marL="285750" indent="-285750">
              <a:buClr>
                <a:srgbClr val="00A1E4"/>
              </a:buClr>
              <a:buFont typeface="Wingdings" panose="05000000000000000000" pitchFamily="2" charset="2"/>
              <a:buChar char="ü"/>
            </a:pPr>
            <a:endParaRPr lang="en-US" sz="1600" dirty="0">
              <a:solidFill>
                <a:schemeClr val="bg1">
                  <a:lumMod val="50000"/>
                </a:schemeClr>
              </a:solidFill>
              <a:latin typeface="Times New Roman" panose="02020603050405020304" pitchFamily="18" charset="0"/>
              <a:cs typeface="Times New Roman" panose="02020603050405020304" pitchFamily="18" charset="0"/>
            </a:endParaRPr>
          </a:p>
          <a:p>
            <a:pPr marL="800100" lvl="1" indent="-285750" algn="just">
              <a:lnSpc>
                <a:spcPct val="70000"/>
              </a:lnSpc>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75% of attacks today happen at the Application Layer (Gartner).  </a:t>
            </a:r>
          </a:p>
          <a:p>
            <a:pPr marL="800100" lvl="1" indent="-285750" algn="just">
              <a:lnSpc>
                <a:spcPct val="70000"/>
              </a:lnSpc>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Many “easy hacking recipes” published on web. </a:t>
            </a:r>
          </a:p>
          <a:p>
            <a:pPr marL="800100" lvl="1" indent="-285750" algn="just">
              <a:lnSpc>
                <a:spcPct val="70000"/>
              </a:lnSpc>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Security holes in the web application layer can make a perfectly patched and firewalled server completely vulnerable.</a:t>
            </a:r>
          </a:p>
          <a:p>
            <a:pPr marL="609600" indent="-609600" algn="ctr">
              <a:lnSpc>
                <a:spcPct val="80000"/>
              </a:lnSpc>
              <a:buFontTx/>
              <a:buNone/>
            </a:pPr>
            <a:r>
              <a:rPr lang="en-US" altLang="en-US" i="1" dirty="0">
                <a:solidFill>
                  <a:srgbClr val="FF0000"/>
                </a:solidFill>
                <a:latin typeface="Times New Roman" panose="02020603050405020304" pitchFamily="18" charset="0"/>
                <a:cs typeface="Times New Roman" panose="02020603050405020304" pitchFamily="18" charset="0"/>
              </a:rPr>
              <a:t>“ The cost and reputation savings of avoiding a security breach are PRICELESS “</a:t>
            </a:r>
          </a:p>
          <a:p>
            <a:pPr algn="just">
              <a:buClr>
                <a:srgbClr val="00A1E4"/>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Open Web Application Security Project (OWASP) is a non-profit organization dedicated to providing unbiased, practical information about application security. </a:t>
            </a:r>
          </a:p>
          <a:p>
            <a:pPr algn="just">
              <a:buClr>
                <a:srgbClr val="00A1E4"/>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OWASP Top 10 Web Application Security Risks provides guidance to developers and security professionals on the most critical vulnerabilities that are commonly found in web applications, which are also easy to exploit.</a:t>
            </a:r>
          </a:p>
          <a:p>
            <a:pPr marL="285750" indent="-285750">
              <a:buClr>
                <a:srgbClr val="00A1E4"/>
              </a:buClr>
              <a:buFont typeface="Wingdings" panose="05000000000000000000" pitchFamily="2" charset="2"/>
              <a:buChar char="ü"/>
            </a:pPr>
            <a:endParaRPr lang="en-US" sz="1600" b="1" dirty="0">
              <a:solidFill>
                <a:schemeClr val="bg1">
                  <a:lumMod val="50000"/>
                </a:schemeClr>
              </a:solidFill>
              <a:latin typeface="Candara" panose="020E0502030303020204" pitchFamily="34" charset="0"/>
            </a:endParaRPr>
          </a:p>
        </p:txBody>
      </p:sp>
    </p:spTree>
    <p:extLst>
      <p:ext uri="{BB962C8B-B14F-4D97-AF65-F5344CB8AC3E}">
        <p14:creationId xmlns:p14="http://schemas.microsoft.com/office/powerpoint/2010/main" val="2427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9072" y="26377"/>
            <a:ext cx="11125236" cy="888023"/>
          </a:xfrm>
        </p:spPr>
        <p:txBody>
          <a:bodyPr vert="horz" lIns="0" tIns="0" rIns="0" bIns="0" rtlCol="0" anchor="ctr">
            <a:noAutofit/>
          </a:bodyPr>
          <a:lstStyle/>
          <a:p>
            <a:pPr algn="ctr"/>
            <a:r>
              <a:rPr lang="en-US" sz="2000" dirty="0"/>
              <a:t>Web Application security testing methodologies : SAST vs DAST</a:t>
            </a:r>
          </a:p>
        </p:txBody>
      </p:sp>
      <p:sp>
        <p:nvSpPr>
          <p:cNvPr id="6" name="Content Placeholder 2">
            <a:extLst>
              <a:ext uri="{FF2B5EF4-FFF2-40B4-BE49-F238E27FC236}">
                <a16:creationId xmlns:a16="http://schemas.microsoft.com/office/drawing/2014/main" id="{E9887F6D-B852-4437-AEBF-A742C521926A}"/>
              </a:ext>
            </a:extLst>
          </p:cNvPr>
          <p:cNvSpPr txBox="1">
            <a:spLocks/>
          </p:cNvSpPr>
          <p:nvPr/>
        </p:nvSpPr>
        <p:spPr>
          <a:xfrm>
            <a:off x="209764" y="764704"/>
            <a:ext cx="11628372" cy="571229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Application security encompasses measures taken to improve the security of an application often by finding, fixing and preventing security vulnerabilities.</a:t>
            </a:r>
          </a:p>
          <a:p>
            <a:pPr algn="just"/>
            <a:r>
              <a:rPr lang="en-US" sz="1800" dirty="0">
                <a:latin typeface="Times New Roman" panose="02020603050405020304" pitchFamily="18" charset="0"/>
                <a:cs typeface="Times New Roman" panose="02020603050405020304" pitchFamily="18" charset="0"/>
              </a:rPr>
              <a:t>Different techniques are used to surface such security vulnerabilities at different stages of an applications lifecycle such as design, development, deployment, upgrade, maintenance.</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sz="1800" b="1" kern="0" dirty="0">
                <a:solidFill>
                  <a:srgbClr val="000000"/>
                </a:solidFill>
                <a:latin typeface="Times New Roman" panose="02020603050405020304" pitchFamily="18" charset="0"/>
                <a:cs typeface="Times New Roman" panose="02020603050405020304" pitchFamily="18" charset="0"/>
              </a:rPr>
              <a:t>Static Application Security Testing (SAST) : </a:t>
            </a:r>
          </a:p>
          <a:p>
            <a:pPr algn="just"/>
            <a:endParaRPr lang="en-US" sz="105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SAST consists of internal audit of an application, when security auditor or tool has unlimited access to the application source code or binary. SAST - is a source code review that can be performed both manually and automatically. One of the biggest advantages of SAST is that it can detect the most complicated vulnerabilities that are invisible and undetectable if you don’t have the source code</a:t>
            </a:r>
          </a:p>
          <a:p>
            <a:pPr algn="just"/>
            <a:endParaRPr lang="en-US" sz="1100" dirty="0">
              <a:latin typeface="Times New Roman" panose="02020603050405020304" pitchFamily="18" charset="0"/>
              <a:cs typeface="Times New Roman" panose="02020603050405020304" pitchFamily="18" charset="0"/>
            </a:endParaRPr>
          </a:p>
          <a:p>
            <a:pPr marL="285750" indent="-285750" fontAlgn="base">
              <a:lnSpc>
                <a:spcPct val="100000"/>
              </a:lnSpc>
              <a:spcBef>
                <a:spcPct val="40000"/>
              </a:spcBef>
              <a:spcAft>
                <a:spcPct val="0"/>
              </a:spcAft>
              <a:buClr>
                <a:srgbClr val="009BCC"/>
              </a:buClr>
              <a:buFont typeface="Wingdings" panose="05000000000000000000" pitchFamily="2" charset="2"/>
              <a:buChar char="v"/>
            </a:pPr>
            <a:r>
              <a:rPr lang="en-US" sz="1800" b="1" kern="0" dirty="0">
                <a:solidFill>
                  <a:srgbClr val="000000"/>
                </a:solidFill>
                <a:latin typeface="Times New Roman" panose="02020603050405020304" pitchFamily="18" charset="0"/>
                <a:cs typeface="Times New Roman" panose="02020603050405020304" pitchFamily="18" charset="0"/>
              </a:rPr>
              <a:t>Dynamic Application Security Testing (DAST) :</a:t>
            </a:r>
          </a:p>
          <a:p>
            <a:pPr algn="just"/>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DAST tests the application from the “outside” when the application is running in test or production environment.. DAST advantages we can highlight rapidity, flexibility and scalability, as well as quick and simple integration into corporate security strategy without directly involving web developers. </a:t>
            </a:r>
          </a:p>
        </p:txBody>
      </p:sp>
    </p:spTree>
    <p:extLst>
      <p:ext uri="{BB962C8B-B14F-4D97-AF65-F5344CB8AC3E}">
        <p14:creationId xmlns:p14="http://schemas.microsoft.com/office/powerpoint/2010/main" val="146325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1800" dirty="0"/>
              <a:t>Cont.…</a:t>
            </a:r>
          </a:p>
        </p:txBody>
      </p:sp>
      <p:pic>
        <p:nvPicPr>
          <p:cNvPr id="5" name="Content Placeholder 3">
            <a:extLst>
              <a:ext uri="{FF2B5EF4-FFF2-40B4-BE49-F238E27FC236}">
                <a16:creationId xmlns:a16="http://schemas.microsoft.com/office/drawing/2014/main" id="{E9331AE8-605A-4DF8-8A3A-0F096BB2826B}"/>
              </a:ext>
            </a:extLst>
          </p:cNvPr>
          <p:cNvPicPr>
            <a:picLocks noChangeAspect="1"/>
          </p:cNvPicPr>
          <p:nvPr/>
        </p:nvPicPr>
        <p:blipFill>
          <a:blip r:embed="rId2"/>
          <a:stretch>
            <a:fillRect/>
          </a:stretch>
        </p:blipFill>
        <p:spPr>
          <a:xfrm>
            <a:off x="609600" y="1110762"/>
            <a:ext cx="10066435" cy="1872208"/>
          </a:xfrm>
          <a:prstGeom prst="rect">
            <a:avLst/>
          </a:prstGeom>
        </p:spPr>
      </p:pic>
      <p:graphicFrame>
        <p:nvGraphicFramePr>
          <p:cNvPr id="6" name="Diagram 5" descr="Sample Tools used for Security testing:&#10;">
            <a:extLst>
              <a:ext uri="{FF2B5EF4-FFF2-40B4-BE49-F238E27FC236}">
                <a16:creationId xmlns:a16="http://schemas.microsoft.com/office/drawing/2014/main" id="{5792B02B-383C-46E8-9293-DBC9358A1AA0}"/>
              </a:ext>
            </a:extLst>
          </p:cNvPr>
          <p:cNvGraphicFramePr/>
          <p:nvPr>
            <p:extLst>
              <p:ext uri="{D42A27DB-BD31-4B8C-83A1-F6EECF244321}">
                <p14:modId xmlns:p14="http://schemas.microsoft.com/office/powerpoint/2010/main" val="2384374374"/>
              </p:ext>
            </p:extLst>
          </p:nvPr>
        </p:nvGraphicFramePr>
        <p:xfrm>
          <a:off x="1371600" y="3733800"/>
          <a:ext cx="9448800" cy="2386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6AFCAF69-5BB9-42FB-A7FE-E6FA30909169}"/>
              </a:ext>
            </a:extLst>
          </p:cNvPr>
          <p:cNvSpPr txBox="1">
            <a:spLocks/>
          </p:cNvSpPr>
          <p:nvPr/>
        </p:nvSpPr>
        <p:spPr bwMode="auto">
          <a:xfrm>
            <a:off x="227349" y="3373760"/>
            <a:ext cx="8587880"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5750" indent="-285750" algn="l" rtl="0" eaLnBrk="1" fontAlgn="base" hangingPunct="1">
              <a:lnSpc>
                <a:spcPct val="100000"/>
              </a:lnSpc>
              <a:spcBef>
                <a:spcPct val="40000"/>
              </a:spcBef>
              <a:spcAft>
                <a:spcPct val="0"/>
              </a:spcAft>
              <a:buClr>
                <a:srgbClr val="009BCC"/>
              </a:buClr>
              <a:buFont typeface="Wingdings" pitchFamily="2" charset="2"/>
              <a:buChar char="§"/>
              <a:defRPr sz="1600" b="1">
                <a:solidFill>
                  <a:srgbClr val="000000"/>
                </a:solidFill>
                <a:latin typeface="+mn-lt"/>
                <a:ea typeface="+mn-ea"/>
                <a:cs typeface="+mn-cs"/>
              </a:defRPr>
            </a:lvl1pPr>
            <a:lvl2pPr marL="571500" indent="-257175" algn="l" rtl="0" eaLnBrk="1" fontAlgn="base" hangingPunct="1">
              <a:lnSpc>
                <a:spcPct val="100000"/>
              </a:lnSpc>
              <a:spcBef>
                <a:spcPct val="40000"/>
              </a:spcBef>
              <a:spcAft>
                <a:spcPct val="0"/>
              </a:spcAft>
              <a:buClr>
                <a:srgbClr val="009BCC"/>
              </a:buClr>
              <a:buChar char="–"/>
              <a:defRPr sz="1400">
                <a:solidFill>
                  <a:srgbClr val="000000"/>
                </a:solidFill>
                <a:latin typeface="+mn-lt"/>
              </a:defRPr>
            </a:lvl2pPr>
            <a:lvl3pPr marL="857250" indent="-284163" algn="l" rtl="0" eaLnBrk="1" fontAlgn="base" hangingPunct="1">
              <a:lnSpc>
                <a:spcPct val="100000"/>
              </a:lnSpc>
              <a:spcBef>
                <a:spcPct val="40000"/>
              </a:spcBef>
              <a:spcAft>
                <a:spcPct val="0"/>
              </a:spcAft>
              <a:buClr>
                <a:srgbClr val="009BCC"/>
              </a:buClr>
              <a:buChar char="•"/>
              <a:defRPr sz="1200">
                <a:solidFill>
                  <a:srgbClr val="000000"/>
                </a:solidFill>
                <a:latin typeface="+mn-lt"/>
              </a:defRPr>
            </a:lvl3pPr>
            <a:lvl4pPr marL="1143000" indent="-284163" algn="l" rtl="0" eaLnBrk="1" fontAlgn="base" hangingPunct="1">
              <a:lnSpc>
                <a:spcPct val="100000"/>
              </a:lnSpc>
              <a:spcBef>
                <a:spcPct val="40000"/>
              </a:spcBef>
              <a:spcAft>
                <a:spcPct val="0"/>
              </a:spcAft>
              <a:buClr>
                <a:srgbClr val="009BCC"/>
              </a:buClr>
              <a:buChar char="–"/>
              <a:defRPr sz="1000">
                <a:solidFill>
                  <a:srgbClr val="000000"/>
                </a:solidFill>
                <a:latin typeface="+mn-lt"/>
              </a:defRPr>
            </a:lvl4pPr>
            <a:lvl5pPr marL="1428750" indent="-269875" algn="l" rtl="0" eaLnBrk="1" fontAlgn="base" hangingPunct="1">
              <a:lnSpc>
                <a:spcPct val="100000"/>
              </a:lnSpc>
              <a:spcBef>
                <a:spcPct val="40000"/>
              </a:spcBef>
              <a:spcAft>
                <a:spcPct val="0"/>
              </a:spcAft>
              <a:buClr>
                <a:srgbClr val="009BCC"/>
              </a:buClr>
              <a:buChar char="»"/>
              <a:defRPr sz="1000">
                <a:solidFill>
                  <a:srgbClr val="000000"/>
                </a:solidFill>
                <a:latin typeface="+mn-lt"/>
              </a:defRPr>
            </a:lvl5pPr>
            <a:lvl6pPr marL="1885950" indent="-269875" algn="just" rtl="0" eaLnBrk="1" fontAlgn="base" hangingPunct="1">
              <a:lnSpc>
                <a:spcPct val="115000"/>
              </a:lnSpc>
              <a:spcBef>
                <a:spcPct val="40000"/>
              </a:spcBef>
              <a:spcAft>
                <a:spcPct val="0"/>
              </a:spcAft>
              <a:buChar char="»"/>
              <a:defRPr sz="1000">
                <a:solidFill>
                  <a:srgbClr val="000000"/>
                </a:solidFill>
                <a:latin typeface="+mn-lt"/>
              </a:defRPr>
            </a:lvl6pPr>
            <a:lvl7pPr marL="2343150" indent="-269875" algn="just" rtl="0" eaLnBrk="1" fontAlgn="base" hangingPunct="1">
              <a:lnSpc>
                <a:spcPct val="115000"/>
              </a:lnSpc>
              <a:spcBef>
                <a:spcPct val="40000"/>
              </a:spcBef>
              <a:spcAft>
                <a:spcPct val="0"/>
              </a:spcAft>
              <a:buChar char="»"/>
              <a:defRPr sz="1000">
                <a:solidFill>
                  <a:srgbClr val="000000"/>
                </a:solidFill>
                <a:latin typeface="+mn-lt"/>
              </a:defRPr>
            </a:lvl7pPr>
            <a:lvl8pPr marL="2800350" indent="-269875" algn="just" rtl="0" eaLnBrk="1" fontAlgn="base" hangingPunct="1">
              <a:lnSpc>
                <a:spcPct val="115000"/>
              </a:lnSpc>
              <a:spcBef>
                <a:spcPct val="40000"/>
              </a:spcBef>
              <a:spcAft>
                <a:spcPct val="0"/>
              </a:spcAft>
              <a:buChar char="»"/>
              <a:defRPr sz="1000">
                <a:solidFill>
                  <a:srgbClr val="000000"/>
                </a:solidFill>
                <a:latin typeface="+mn-lt"/>
              </a:defRPr>
            </a:lvl8pPr>
            <a:lvl9pPr marL="3257550" indent="-269875" algn="just" rtl="0" eaLnBrk="1" fontAlgn="base" hangingPunct="1">
              <a:lnSpc>
                <a:spcPct val="115000"/>
              </a:lnSpc>
              <a:spcBef>
                <a:spcPct val="40000"/>
              </a:spcBef>
              <a:spcAft>
                <a:spcPct val="0"/>
              </a:spcAft>
              <a:buChar char="»"/>
              <a:defRPr sz="1000">
                <a:solidFill>
                  <a:srgbClr val="000000"/>
                </a:solidFill>
                <a:latin typeface="+mn-lt"/>
              </a:defRPr>
            </a:lvl9pPr>
          </a:lstStyle>
          <a:p>
            <a:pPr algn="just">
              <a:buFont typeface="Wingdings" panose="05000000000000000000" pitchFamily="2" charset="2"/>
              <a:buChar char="v"/>
            </a:pPr>
            <a:r>
              <a:rPr lang="en-US" kern="0" dirty="0">
                <a:latin typeface="Times New Roman" panose="02020603050405020304" pitchFamily="18" charset="0"/>
                <a:cs typeface="Times New Roman" panose="02020603050405020304" pitchFamily="18" charset="0"/>
              </a:rPr>
              <a:t>Sample Tools used for Security testing</a:t>
            </a:r>
            <a:r>
              <a:rPr lang="en-US" b="0" kern="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9358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ctr">
            <a:noAutofit/>
          </a:bodyPr>
          <a:lstStyle/>
          <a:p>
            <a:pPr algn="ctr"/>
            <a:r>
              <a:rPr lang="en-US" dirty="0"/>
              <a:t>Input Validation </a:t>
            </a:r>
          </a:p>
        </p:txBody>
      </p:sp>
      <p:sp>
        <p:nvSpPr>
          <p:cNvPr id="5" name="Content Placeholder 6">
            <a:extLst>
              <a:ext uri="{FF2B5EF4-FFF2-40B4-BE49-F238E27FC236}">
                <a16:creationId xmlns:a16="http://schemas.microsoft.com/office/drawing/2014/main" id="{91682B2E-5D23-4AE8-83AE-24BDFC0A6076}"/>
              </a:ext>
            </a:extLst>
          </p:cNvPr>
          <p:cNvSpPr txBox="1">
            <a:spLocks/>
          </p:cNvSpPr>
          <p:nvPr/>
        </p:nvSpPr>
        <p:spPr>
          <a:xfrm>
            <a:off x="685799" y="1104900"/>
            <a:ext cx="10666785" cy="473460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00A1E4"/>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Input validation is performed to ensure only properly formed data is entering the workflow in an information system, preventing malformed data from persisting in the database and triggering malfunction of various downstream components. Input validation should happen as early as possible in the data flow, preferably as soon as the data is received from the external party.</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Clr>
                <a:srgbClr val="00A1E4"/>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from all potentially untrusted sources should be subject to input validation, including not only Internet-facing web clients but also backend feeds over extranets, from suppliers, partners, vendors or regulators, each of which may be compromised on their own and start sending malformed data.</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Clr>
                <a:srgbClr val="00A1E4"/>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Input Validation should not be used as the primary method of preventing XSS, SQL Injection and other attacks which are covered in respective cheat sheets but can significantly contribute to reducing their impact if implemented properly.</a:t>
            </a:r>
          </a:p>
          <a:p>
            <a:endParaRPr lang="en-US" dirty="0"/>
          </a:p>
        </p:txBody>
      </p:sp>
    </p:spTree>
    <p:extLst>
      <p:ext uri="{BB962C8B-B14F-4D97-AF65-F5344CB8AC3E}">
        <p14:creationId xmlns:p14="http://schemas.microsoft.com/office/powerpoint/2010/main" val="333723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ctr">
            <a:noAutofit/>
          </a:bodyPr>
          <a:lstStyle/>
          <a:p>
            <a:pPr algn="ctr"/>
            <a:r>
              <a:rPr lang="en-US" dirty="0"/>
              <a:t>Cross site scripting vulnerability ( XSS ) </a:t>
            </a:r>
          </a:p>
        </p:txBody>
      </p:sp>
      <p:sp>
        <p:nvSpPr>
          <p:cNvPr id="6" name="Content Placeholder 3">
            <a:extLst>
              <a:ext uri="{FF2B5EF4-FFF2-40B4-BE49-F238E27FC236}">
                <a16:creationId xmlns:a16="http://schemas.microsoft.com/office/drawing/2014/main" id="{127C3ADD-F305-4343-8B5F-888604283A18}"/>
              </a:ext>
            </a:extLst>
          </p:cNvPr>
          <p:cNvSpPr txBox="1">
            <a:spLocks/>
          </p:cNvSpPr>
          <p:nvPr/>
        </p:nvSpPr>
        <p:spPr>
          <a:xfrm>
            <a:off x="685764" y="989038"/>
            <a:ext cx="11125236" cy="5030761"/>
          </a:xfrm>
          <a:prstGeom prst="rect">
            <a:avLst/>
          </a:prstGeom>
        </p:spPr>
        <p:txBody>
          <a:bodyPr>
            <a:noAutofit/>
          </a:bodyPr>
          <a:lstStyle>
            <a:lvl1pPr marL="285750" indent="-285750" algn="l" rtl="0" eaLnBrk="1" fontAlgn="base" hangingPunct="1">
              <a:lnSpc>
                <a:spcPct val="100000"/>
              </a:lnSpc>
              <a:spcBef>
                <a:spcPct val="40000"/>
              </a:spcBef>
              <a:spcAft>
                <a:spcPct val="0"/>
              </a:spcAft>
              <a:buClr>
                <a:srgbClr val="009BCC"/>
              </a:buClr>
              <a:buFont typeface="Wingdings" pitchFamily="2" charset="2"/>
              <a:buChar char="§"/>
              <a:defRPr sz="1600" b="1">
                <a:solidFill>
                  <a:srgbClr val="000000"/>
                </a:solidFill>
                <a:latin typeface="+mn-lt"/>
                <a:ea typeface="+mn-ea"/>
                <a:cs typeface="+mn-cs"/>
              </a:defRPr>
            </a:lvl1pPr>
            <a:lvl2pPr marL="571500" indent="-257175" algn="l" rtl="0" eaLnBrk="1" fontAlgn="base" hangingPunct="1">
              <a:lnSpc>
                <a:spcPct val="100000"/>
              </a:lnSpc>
              <a:spcBef>
                <a:spcPct val="40000"/>
              </a:spcBef>
              <a:spcAft>
                <a:spcPct val="0"/>
              </a:spcAft>
              <a:buClr>
                <a:srgbClr val="009BCC"/>
              </a:buClr>
              <a:buChar char="–"/>
              <a:defRPr sz="1400">
                <a:solidFill>
                  <a:srgbClr val="000000"/>
                </a:solidFill>
                <a:latin typeface="+mn-lt"/>
              </a:defRPr>
            </a:lvl2pPr>
            <a:lvl3pPr marL="857250" indent="-284163" algn="l" rtl="0" eaLnBrk="1" fontAlgn="base" hangingPunct="1">
              <a:lnSpc>
                <a:spcPct val="100000"/>
              </a:lnSpc>
              <a:spcBef>
                <a:spcPct val="40000"/>
              </a:spcBef>
              <a:spcAft>
                <a:spcPct val="0"/>
              </a:spcAft>
              <a:buClr>
                <a:srgbClr val="009BCC"/>
              </a:buClr>
              <a:buChar char="•"/>
              <a:defRPr sz="1200">
                <a:solidFill>
                  <a:srgbClr val="000000"/>
                </a:solidFill>
                <a:latin typeface="+mn-lt"/>
              </a:defRPr>
            </a:lvl3pPr>
            <a:lvl4pPr marL="1143000" indent="-284163" algn="l" rtl="0" eaLnBrk="1" fontAlgn="base" hangingPunct="1">
              <a:lnSpc>
                <a:spcPct val="100000"/>
              </a:lnSpc>
              <a:spcBef>
                <a:spcPct val="40000"/>
              </a:spcBef>
              <a:spcAft>
                <a:spcPct val="0"/>
              </a:spcAft>
              <a:buClr>
                <a:srgbClr val="009BCC"/>
              </a:buClr>
              <a:buChar char="–"/>
              <a:defRPr sz="1000">
                <a:solidFill>
                  <a:srgbClr val="000000"/>
                </a:solidFill>
                <a:latin typeface="+mn-lt"/>
              </a:defRPr>
            </a:lvl4pPr>
            <a:lvl5pPr marL="1428750" indent="-269875" algn="l" rtl="0" eaLnBrk="1" fontAlgn="base" hangingPunct="1">
              <a:lnSpc>
                <a:spcPct val="100000"/>
              </a:lnSpc>
              <a:spcBef>
                <a:spcPct val="40000"/>
              </a:spcBef>
              <a:spcAft>
                <a:spcPct val="0"/>
              </a:spcAft>
              <a:buClr>
                <a:srgbClr val="009BCC"/>
              </a:buClr>
              <a:buChar char="»"/>
              <a:defRPr sz="1000">
                <a:solidFill>
                  <a:srgbClr val="000000"/>
                </a:solidFill>
                <a:latin typeface="+mn-lt"/>
              </a:defRPr>
            </a:lvl5pPr>
            <a:lvl6pPr marL="1885950" indent="-269875" algn="just" rtl="0" eaLnBrk="1" fontAlgn="base" hangingPunct="1">
              <a:lnSpc>
                <a:spcPct val="115000"/>
              </a:lnSpc>
              <a:spcBef>
                <a:spcPct val="40000"/>
              </a:spcBef>
              <a:spcAft>
                <a:spcPct val="0"/>
              </a:spcAft>
              <a:buChar char="»"/>
              <a:defRPr sz="1000">
                <a:solidFill>
                  <a:srgbClr val="000000"/>
                </a:solidFill>
                <a:latin typeface="+mn-lt"/>
              </a:defRPr>
            </a:lvl6pPr>
            <a:lvl7pPr marL="2343150" indent="-269875" algn="just" rtl="0" eaLnBrk="1" fontAlgn="base" hangingPunct="1">
              <a:lnSpc>
                <a:spcPct val="115000"/>
              </a:lnSpc>
              <a:spcBef>
                <a:spcPct val="40000"/>
              </a:spcBef>
              <a:spcAft>
                <a:spcPct val="0"/>
              </a:spcAft>
              <a:buChar char="»"/>
              <a:defRPr sz="1000">
                <a:solidFill>
                  <a:srgbClr val="000000"/>
                </a:solidFill>
                <a:latin typeface="+mn-lt"/>
              </a:defRPr>
            </a:lvl7pPr>
            <a:lvl8pPr marL="2800350" indent="-269875" algn="just" rtl="0" eaLnBrk="1" fontAlgn="base" hangingPunct="1">
              <a:lnSpc>
                <a:spcPct val="115000"/>
              </a:lnSpc>
              <a:spcBef>
                <a:spcPct val="40000"/>
              </a:spcBef>
              <a:spcAft>
                <a:spcPct val="0"/>
              </a:spcAft>
              <a:buChar char="»"/>
              <a:defRPr sz="1000">
                <a:solidFill>
                  <a:srgbClr val="000000"/>
                </a:solidFill>
                <a:latin typeface="+mn-lt"/>
              </a:defRPr>
            </a:lvl8pPr>
            <a:lvl9pPr marL="3257550" indent="-269875" algn="just" rtl="0" eaLnBrk="1" fontAlgn="base" hangingPunct="1">
              <a:lnSpc>
                <a:spcPct val="115000"/>
              </a:lnSpc>
              <a:spcBef>
                <a:spcPct val="40000"/>
              </a:spcBef>
              <a:spcAft>
                <a:spcPct val="0"/>
              </a:spcAft>
              <a:buChar char="»"/>
              <a:defRPr sz="1000">
                <a:solidFill>
                  <a:srgbClr val="000000"/>
                </a:solidFill>
                <a:latin typeface="+mn-lt"/>
              </a:defRPr>
            </a:lvl9pPr>
          </a:lstStyle>
          <a:p>
            <a:pPr marL="45720" indent="0" algn="just">
              <a:buFont typeface="Wingdings" pitchFamily="2" charset="2"/>
              <a:buNone/>
            </a:pPr>
            <a:r>
              <a:rPr lang="en-US" sz="2000" b="0" kern="0" dirty="0">
                <a:latin typeface="Times New Roman" panose="02020603050405020304" pitchFamily="18" charset="0"/>
                <a:cs typeface="Times New Roman" panose="02020603050405020304" pitchFamily="18" charset="0"/>
              </a:rPr>
              <a:t>Cross-site Scripting (XSS) refers to client-side code injection attack wherein an attacker can execute malicious scripts into a legitimate website or web application. An attacker can use XSS to send a malicious script to an unsuspecting user. The malicious script can access any cookies, session tokens, or other sensitive information retained by the browser and used with that site.</a:t>
            </a:r>
          </a:p>
          <a:p>
            <a:pPr>
              <a:buFont typeface="Wingdings" panose="05000000000000000000" pitchFamily="2" charset="2"/>
              <a:buChar char="v"/>
            </a:pPr>
            <a:r>
              <a:rPr lang="en-US" sz="2000" kern="0" dirty="0">
                <a:latin typeface="Times New Roman" panose="02020603050405020304" pitchFamily="18" charset="0"/>
                <a:cs typeface="Times New Roman" panose="02020603050405020304" pitchFamily="18" charset="0"/>
              </a:rPr>
              <a:t>Occurs when: </a:t>
            </a:r>
          </a:p>
          <a:p>
            <a:pPr lvl="1">
              <a:buFont typeface="Arial" panose="020B0604020202020204" pitchFamily="34" charset="0"/>
              <a:buChar char="•"/>
              <a:defRPr/>
            </a:pPr>
            <a:r>
              <a:rPr lang="en-US" sz="2000" kern="0" dirty="0">
                <a:latin typeface="Times New Roman" panose="02020603050405020304" pitchFamily="18" charset="0"/>
                <a:cs typeface="Times New Roman" panose="02020603050405020304" pitchFamily="18" charset="0"/>
              </a:rPr>
              <a:t>Data enters web application from untrusted source.</a:t>
            </a:r>
          </a:p>
          <a:p>
            <a:pPr lvl="1">
              <a:buFont typeface="Arial" panose="020B0604020202020204" pitchFamily="34" charset="0"/>
              <a:buChar char="•"/>
              <a:defRPr/>
            </a:pPr>
            <a:r>
              <a:rPr lang="en-US" sz="2000" kern="0" dirty="0">
                <a:latin typeface="Times New Roman" panose="02020603050405020304" pitchFamily="18" charset="0"/>
                <a:cs typeface="Times New Roman" panose="02020603050405020304" pitchFamily="18" charset="0"/>
              </a:rPr>
              <a:t>Data is included in dynamic content that is sent to a web user without being validated for malicious code.</a:t>
            </a:r>
          </a:p>
          <a:p>
            <a:pPr>
              <a:buFont typeface="Wingdings" panose="05000000000000000000" pitchFamily="2" charset="2"/>
              <a:buChar char="v"/>
            </a:pPr>
            <a:r>
              <a:rPr lang="en-US" sz="2000" kern="0" dirty="0">
                <a:latin typeface="Times New Roman" panose="02020603050405020304" pitchFamily="18" charset="0"/>
                <a:cs typeface="Times New Roman" panose="02020603050405020304" pitchFamily="18" charset="0"/>
              </a:rPr>
              <a:t>Consequences:</a:t>
            </a:r>
          </a:p>
          <a:p>
            <a:pPr lvl="1">
              <a:buFont typeface="Arial" panose="020B0604020202020204" pitchFamily="34" charset="0"/>
              <a:buChar char="•"/>
              <a:defRPr/>
            </a:pPr>
            <a:r>
              <a:rPr lang="en-US" sz="2000" kern="0" dirty="0">
                <a:latin typeface="Times New Roman" panose="02020603050405020304" pitchFamily="18" charset="0"/>
                <a:cs typeface="Times New Roman" panose="02020603050405020304" pitchFamily="18" charset="0"/>
              </a:rPr>
              <a:t>Disclosure of user session cookie</a:t>
            </a:r>
          </a:p>
          <a:p>
            <a:pPr lvl="1">
              <a:buFont typeface="Arial" panose="020B0604020202020204" pitchFamily="34" charset="0"/>
              <a:buChar char="•"/>
              <a:defRPr/>
            </a:pPr>
            <a:r>
              <a:rPr lang="en-US" sz="2000" kern="0" dirty="0">
                <a:latin typeface="Times New Roman" panose="02020603050405020304" pitchFamily="18" charset="0"/>
                <a:cs typeface="Times New Roman" panose="02020603050405020304" pitchFamily="18" charset="0"/>
              </a:rPr>
              <a:t>Allowing hacker to hijack users session</a:t>
            </a:r>
          </a:p>
          <a:p>
            <a:pPr lvl="1">
              <a:buFont typeface="Arial" panose="020B0604020202020204" pitchFamily="34" charset="0"/>
              <a:buChar char="•"/>
              <a:defRPr/>
            </a:pPr>
            <a:r>
              <a:rPr lang="en-US" sz="2000" kern="0" dirty="0">
                <a:latin typeface="Times New Roman" panose="02020603050405020304" pitchFamily="18" charset="0"/>
                <a:cs typeface="Times New Roman" panose="02020603050405020304" pitchFamily="18" charset="0"/>
              </a:rPr>
              <a:t>Disclosure of end user files</a:t>
            </a:r>
          </a:p>
          <a:p>
            <a:pPr lvl="1">
              <a:buFont typeface="Arial" panose="020B0604020202020204" pitchFamily="34" charset="0"/>
              <a:buChar char="•"/>
              <a:defRPr/>
            </a:pPr>
            <a:r>
              <a:rPr lang="en-US" sz="2000" kern="0" dirty="0">
                <a:latin typeface="Times New Roman" panose="02020603050405020304" pitchFamily="18" charset="0"/>
                <a:cs typeface="Times New Roman" panose="02020603050405020304" pitchFamily="18" charset="0"/>
              </a:rPr>
              <a:t>Installation of Trojan horse program</a:t>
            </a:r>
          </a:p>
          <a:p>
            <a:pPr>
              <a:buFont typeface="Arial" panose="020B0604020202020204" pitchFamily="34" charset="0"/>
              <a:buChar char="•"/>
            </a:pPr>
            <a:endParaRPr lang="en-US" kern="0" dirty="0">
              <a:latin typeface="Times New Roman" panose="02020603050405020304" pitchFamily="18" charset="0"/>
              <a:cs typeface="Times New Roman" panose="02020603050405020304" pitchFamily="18" charset="0"/>
            </a:endParaRPr>
          </a:p>
          <a:p>
            <a:pPr marL="45720" indent="0">
              <a:buFont typeface="Wingdings" pitchFamily="2" charset="2"/>
              <a:buNone/>
            </a:pPr>
            <a:endParaRPr lang="en-US" kern="0" dirty="0">
              <a:latin typeface="Times New Roman" panose="02020603050405020304" pitchFamily="18" charset="0"/>
              <a:cs typeface="Times New Roman" panose="02020603050405020304" pitchFamily="18" charset="0"/>
            </a:endParaRPr>
          </a:p>
          <a:p>
            <a:pPr marL="45720" indent="0">
              <a:buFont typeface="Wingdings" pitchFamily="2" charset="2"/>
              <a:buNone/>
            </a:pPr>
            <a:r>
              <a:rPr lang="en-US" kern="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355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B83B60F-3DAD-4F77-A101-52698F8CE1B3}"/>
              </a:ext>
            </a:extLst>
          </p:cNvPr>
          <p:cNvSpPr txBox="1">
            <a:spLocks/>
          </p:cNvSpPr>
          <p:nvPr/>
        </p:nvSpPr>
        <p:spPr>
          <a:xfrm>
            <a:off x="464468" y="962236"/>
            <a:ext cx="11263064" cy="493352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Redirecting user to some other web page</a:t>
            </a:r>
          </a:p>
          <a:p>
            <a:pPr lvl="1">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Modifying content of web site</a:t>
            </a:r>
          </a:p>
          <a:p>
            <a:pPr lvl="1">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Spread web worms</a:t>
            </a:r>
          </a:p>
          <a:p>
            <a:pPr lvl="1">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Control the browser remotely</a:t>
            </a:r>
          </a:p>
          <a:p>
            <a:pPr lvl="1">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Denial of service attack</a:t>
            </a:r>
          </a:p>
          <a:p>
            <a:pPr lvl="1">
              <a:buFont typeface="Arial" panose="020B0604020202020204" pitchFamily="34" charset="0"/>
              <a:buChar char="•"/>
              <a:defRPr/>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defRPr/>
            </a:pPr>
            <a:r>
              <a:rPr lang="en-US" sz="2000" b="1" dirty="0">
                <a:latin typeface="Times New Roman" panose="02020603050405020304" pitchFamily="18" charset="0"/>
                <a:cs typeface="Times New Roman" panose="02020603050405020304" pitchFamily="18" charset="0"/>
              </a:rPr>
              <a:t>Example</a:t>
            </a:r>
            <a:r>
              <a:rPr lang="en-US" sz="2000" dirty="0"/>
              <a:t> </a:t>
            </a:r>
            <a:r>
              <a:rPr lang="en-US" sz="2000" b="1" dirty="0">
                <a:latin typeface="Times New Roman" panose="02020603050405020304" pitchFamily="18" charset="0"/>
                <a:cs typeface="Times New Roman" panose="02020603050405020304" pitchFamily="18" charset="0"/>
              </a:rPr>
              <a:t>for XSS</a:t>
            </a:r>
            <a:r>
              <a:rPr lang="en-US" sz="2000" dirty="0"/>
              <a:t> </a:t>
            </a:r>
            <a:r>
              <a:rPr lang="en-US" sz="2000" b="1" dirty="0">
                <a:latin typeface="Times New Roman" panose="02020603050405020304" pitchFamily="18" charset="0"/>
                <a:cs typeface="Times New Roman" panose="02020603050405020304" pitchFamily="18" charset="0"/>
              </a:rPr>
              <a:t>Injection</a:t>
            </a:r>
          </a:p>
          <a:p>
            <a:pPr lvl="1">
              <a:buFont typeface="Wingdings" panose="05000000000000000000" pitchFamily="2" charset="2"/>
              <a:buChar char="v"/>
              <a:defRPr/>
            </a:pPr>
            <a:endParaRPr lang="en-US" sz="20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The following server-side pseudo-code is used to display the most recent comment on a web page.</a:t>
            </a:r>
          </a:p>
          <a:p>
            <a:pPr marL="365760" lvl="1" indent="0">
              <a:buFont typeface="Wingdings" panose="05000000000000000000" pitchFamily="2" charset="2"/>
              <a:buNone/>
              <a:defRPr/>
            </a:pPr>
            <a:r>
              <a:rPr lang="en-US" sz="2000" dirty="0">
                <a:latin typeface="Times New Roman" panose="02020603050405020304" pitchFamily="18" charset="0"/>
                <a:cs typeface="Times New Roman" panose="02020603050405020304" pitchFamily="18" charset="0"/>
              </a:rPr>
              <a:t>	print "&lt;html&gt;" print “</a:t>
            </a:r>
          </a:p>
          <a:p>
            <a:pPr marL="365760" lvl="1" indent="0">
              <a:buFont typeface="Wingdings" panose="05000000000000000000" pitchFamily="2" charset="2"/>
              <a:buNone/>
              <a:defRPr/>
            </a:pPr>
            <a:r>
              <a:rPr lang="en-US" sz="2000" dirty="0">
                <a:latin typeface="Times New Roman" panose="02020603050405020304" pitchFamily="18" charset="0"/>
                <a:cs typeface="Times New Roman" panose="02020603050405020304" pitchFamily="18" charset="0"/>
              </a:rPr>
              <a:t>	&lt;h1&gt;Most recent comment&lt;/h1&gt;" </a:t>
            </a:r>
          </a:p>
          <a:p>
            <a:pPr marL="365760" lvl="1" indent="0">
              <a:buFont typeface="Wingdings" panose="05000000000000000000" pitchFamily="2" charset="2"/>
              <a:buNone/>
              <a:defRPr/>
            </a:pPr>
            <a:r>
              <a:rPr lang="en-US" sz="2000" dirty="0">
                <a:latin typeface="Times New Roman" panose="02020603050405020304" pitchFamily="18" charset="0"/>
                <a:cs typeface="Times New Roman" panose="02020603050405020304" pitchFamily="18" charset="0"/>
              </a:rPr>
              <a:t>	print database.latest Comment print "&lt;/html&gt;“</a:t>
            </a:r>
          </a:p>
          <a:p>
            <a:pPr marL="365760" lvl="1" indent="0">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The above script is simply printing out the latest comment from a comments database and printing the contents out to an HTML page, assuming that the comment printed out only consists of text.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365760" lvl="1" indent="0">
              <a:buFont typeface="Wingdings" panose="05000000000000000000" pitchFamily="2" charset="2"/>
              <a:buNone/>
              <a:defRPr/>
            </a:pPr>
            <a:endParaRPr lang="en-US" sz="1600" dirty="0">
              <a:latin typeface="Times New Roman" panose="02020603050405020304" pitchFamily="18" charset="0"/>
              <a:cs typeface="Times New Roman" panose="02020603050405020304" pitchFamily="18" charset="0"/>
            </a:endParaRPr>
          </a:p>
          <a:p>
            <a:pPr marL="365760" lvl="1" indent="0">
              <a:buFont typeface="Wingdings" panose="05000000000000000000" pitchFamily="2" charset="2"/>
              <a:buNone/>
              <a:defRPr/>
            </a:pPr>
            <a:endParaRPr lang="en-US" b="1" dirty="0">
              <a:latin typeface="Times New Roman" panose="02020603050405020304" pitchFamily="18" charset="0"/>
              <a:cs typeface="Times New Roman" panose="02020603050405020304" pitchFamily="18" charset="0"/>
            </a:endParaRPr>
          </a:p>
          <a:p>
            <a:pPr marL="365760" lvl="1" indent="0">
              <a:buFont typeface="Wingdings" panose="05000000000000000000" pitchFamily="2" charset="2"/>
              <a:buNone/>
              <a:defRPr/>
            </a:pPr>
            <a:endParaRPr lang="en-US" sz="1600" dirty="0">
              <a:latin typeface="Times New Roman" panose="02020603050405020304" pitchFamily="18" charset="0"/>
              <a:cs typeface="Times New Roman" panose="02020603050405020304" pitchFamily="18" charset="0"/>
            </a:endParaRPr>
          </a:p>
          <a:p>
            <a:endParaRPr lang="en-US" dirty="0"/>
          </a:p>
        </p:txBody>
      </p:sp>
      <p:sp>
        <p:nvSpPr>
          <p:cNvPr id="6" name="Title 2">
            <a:extLst>
              <a:ext uri="{FF2B5EF4-FFF2-40B4-BE49-F238E27FC236}">
                <a16:creationId xmlns:a16="http://schemas.microsoft.com/office/drawing/2014/main" id="{45A5A8C6-28A0-4259-ACD1-71B6DF8C88D1}"/>
              </a:ext>
            </a:extLst>
          </p:cNvPr>
          <p:cNvSpPr txBox="1">
            <a:spLocks/>
          </p:cNvSpPr>
          <p:nvPr/>
        </p:nvSpPr>
        <p:spPr>
          <a:xfrm>
            <a:off x="0" y="0"/>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gn="r"/>
            <a:r>
              <a:rPr lang="en-US" sz="1800" dirty="0"/>
              <a:t>Contd.…</a:t>
            </a:r>
          </a:p>
        </p:txBody>
      </p:sp>
    </p:spTree>
    <p:extLst>
      <p:ext uri="{BB962C8B-B14F-4D97-AF65-F5344CB8AC3E}">
        <p14:creationId xmlns:p14="http://schemas.microsoft.com/office/powerpoint/2010/main" val="1631147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 GDC Compliance - Updates - V 1.0" id="{236E834A-7580-42B4-A6AD-5065C0A5CC95}" vid="{7DDBBF30-8710-466C-8E24-A4C0FA1CFFE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 GDC Compliance - Updates - V 1.0" id="{236E834A-7580-42B4-A6AD-5065C0A5CC95}" vid="{A960C96E-A917-4CF4-876A-714A3932F64F}"/>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 GDC Compliance - Updates - V 1.0</Template>
  <TotalTime>4176</TotalTime>
  <Words>3395</Words>
  <Application>Microsoft Office PowerPoint</Application>
  <PresentationFormat>Widescreen</PresentationFormat>
  <Paragraphs>332</Paragraphs>
  <Slides>31</Slides>
  <Notes>1</Notes>
  <HiddenSlides>0</HiddenSlides>
  <MMClips>0</MMClips>
  <ScaleCrop>false</ScaleCrop>
  <HeadingPairs>
    <vt:vector size="10"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31</vt:i4>
      </vt:variant>
      <vt:variant>
        <vt:lpstr>Custom Shows</vt:lpstr>
      </vt:variant>
      <vt:variant>
        <vt:i4>4</vt:i4>
      </vt:variant>
    </vt:vector>
  </HeadingPairs>
  <TitlesOfParts>
    <vt:vector size="44" baseType="lpstr">
      <vt:lpstr>Arial</vt:lpstr>
      <vt:lpstr>Candara</vt:lpstr>
      <vt:lpstr>Courier New</vt:lpstr>
      <vt:lpstr>Times New Roman</vt:lpstr>
      <vt:lpstr>Verdana</vt:lpstr>
      <vt:lpstr>Wingdings</vt:lpstr>
      <vt:lpstr>Capgemini Master</vt:lpstr>
      <vt:lpstr>Cover options</vt:lpstr>
      <vt:lpstr>think-cell Slide</vt:lpstr>
      <vt:lpstr>Web Application Security</vt:lpstr>
      <vt:lpstr>Table of contents</vt:lpstr>
      <vt:lpstr>What is Web Application Security</vt:lpstr>
      <vt:lpstr>Web Application Vulnerability or Risk</vt:lpstr>
      <vt:lpstr>Web Application security testing methodologies : SAST vs DAST</vt:lpstr>
      <vt:lpstr>Cont.…</vt:lpstr>
      <vt:lpstr>Input Validation </vt:lpstr>
      <vt:lpstr>Cross site scripting vulnerability ( XSS ) </vt:lpstr>
      <vt:lpstr>PowerPoint Presentation</vt:lpstr>
      <vt:lpstr>Contd... </vt:lpstr>
      <vt:lpstr>SQL Injection</vt:lpstr>
      <vt:lpstr>contd…</vt:lpstr>
      <vt:lpstr>contd…</vt:lpstr>
      <vt:lpstr>Information Leakage or Information Disclosure</vt:lpstr>
      <vt:lpstr>contd…</vt:lpstr>
      <vt:lpstr>contd…</vt:lpstr>
      <vt:lpstr>Broken Authentication and Session Management</vt:lpstr>
      <vt:lpstr>contd…</vt:lpstr>
      <vt:lpstr>contd…</vt:lpstr>
      <vt:lpstr>Security Misconfiguration</vt:lpstr>
      <vt:lpstr>Cross Site Request Forgery</vt:lpstr>
      <vt:lpstr>Cont..</vt:lpstr>
      <vt:lpstr>Components With Known Vulnerabilities</vt:lpstr>
      <vt:lpstr>Broken Access Control</vt:lpstr>
      <vt:lpstr>Contd.</vt:lpstr>
      <vt:lpstr>Contd.</vt:lpstr>
      <vt:lpstr>Hardening the HTTP Response headers</vt:lpstr>
      <vt:lpstr>Contd..</vt:lpstr>
      <vt:lpstr>Contd..</vt:lpstr>
      <vt:lpstr>References:</vt:lpstr>
      <vt:lpstr>PowerPoint Presentation</vt:lpstr>
      <vt:lpstr>Gov Structure</vt:lpstr>
      <vt:lpstr>Site Details</vt:lpstr>
      <vt:lpstr>Network Latency</vt:lpstr>
      <vt:lpstr>BGC Exceptions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 GDC Compliance Updates</dc:title>
  <dc:creator>Khedeker, Sandesh</dc:creator>
  <cp:lastModifiedBy>Vijayan, Sharan</cp:lastModifiedBy>
  <cp:revision>210</cp:revision>
  <dcterms:created xsi:type="dcterms:W3CDTF">2017-12-13T06:38:13Z</dcterms:created>
  <dcterms:modified xsi:type="dcterms:W3CDTF">2020-02-27T11:37:57Z</dcterms:modified>
</cp:coreProperties>
</file>