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4FFC2-5F56-4CE3-8FF3-0DF34C71AC1E}" v="5" dt="2024-04-04T17:12:23.7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84"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17-04-2024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429000" y="4038600"/>
            <a:ext cx="5534024" cy="1322157"/>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NAME : VASANTHAKRISHNAN R</a:t>
            </a:r>
          </a:p>
          <a:p>
            <a:pPr marL="12700">
              <a:lnSpc>
                <a:spcPct val="100000"/>
              </a:lnSpc>
              <a:spcBef>
                <a:spcPts val="130"/>
              </a:spcBef>
            </a:pPr>
            <a:r>
              <a:rPr lang="en-US" sz="2800" dirty="0">
                <a:latin typeface="Trebuchet MS"/>
                <a:cs typeface="Trebuchet MS"/>
              </a:rPr>
              <a:t>NM-id : au711721243120</a:t>
            </a:r>
          </a:p>
          <a:p>
            <a:pPr marL="12700">
              <a:lnSpc>
                <a:spcPct val="100000"/>
              </a:lnSpc>
              <a:spcBef>
                <a:spcPts val="130"/>
              </a:spcBef>
            </a:pPr>
            <a:r>
              <a:rPr lang="en-US" sz="2800" dirty="0">
                <a:latin typeface="Trebuchet MS"/>
                <a:cs typeface="Trebuchet MS"/>
              </a:rPr>
              <a:t>KGISL INSTITUTE OF TECHNOLOGY</a:t>
            </a:r>
          </a:p>
        </p:txBody>
      </p:sp>
      <p:sp>
        <p:nvSpPr>
          <p:cNvPr id="8" name="object 8"/>
          <p:cNvSpPr txBox="1"/>
          <p:nvPr/>
        </p:nvSpPr>
        <p:spPr>
          <a:xfrm>
            <a:off x="2286000" y="2286000"/>
            <a:ext cx="7239000" cy="997709"/>
          </a:xfrm>
          <a:prstGeom prst="rect">
            <a:avLst/>
          </a:prstGeom>
        </p:spPr>
        <p:txBody>
          <a:bodyPr vert="horz" wrap="square" lIns="0" tIns="12700" rIns="0" bIns="0" rtlCol="0">
            <a:spAutoFit/>
          </a:bodyPr>
          <a:lstStyle/>
          <a:p>
            <a:pPr algn="just"/>
            <a:r>
              <a:rPr lang="en-US" sz="3200" dirty="0">
                <a:solidFill>
                  <a:srgbClr val="00B050"/>
                </a:solidFill>
                <a:latin typeface="Times New Roman" panose="02020603050405020304" pitchFamily="18" charset="0"/>
                <a:cs typeface="Times New Roman" panose="02020603050405020304" pitchFamily="18" charset="0"/>
              </a:rPr>
              <a:t>AUDIO	CLASSIFICATION	USING	DEEPLEARNING</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6B1FF47E-EE97-F8DF-E88D-0C2A5BEEA6CA}"/>
              </a:ext>
            </a:extLst>
          </p:cNvPr>
          <p:cNvSpPr txBox="1"/>
          <p:nvPr/>
        </p:nvSpPr>
        <p:spPr>
          <a:xfrm>
            <a:off x="1447800" y="1344506"/>
            <a:ext cx="8686800" cy="1631216"/>
          </a:xfrm>
          <a:prstGeom prst="rect">
            <a:avLst/>
          </a:prstGeom>
          <a:noFill/>
        </p:spPr>
        <p:txBody>
          <a:bodyPr wrap="square" rtlCol="0">
            <a:spAutoFit/>
          </a:bodyPr>
          <a:lstStyle/>
          <a:p>
            <a:r>
              <a:rPr lang="en-US" sz="2000" b="0" i="0" dirty="0">
                <a:solidFill>
                  <a:srgbClr val="0D0D0D"/>
                </a:solidFill>
                <a:effectLst/>
                <a:latin typeface="Söhne"/>
              </a:rPr>
              <a:t>This project proposal outlines the objectives, target users, and key features of our audio classification solution for urban sounds. By addressing the problem of manual classification and providing an automated, efficient solution, our project aims to make a positive impact in urban planning, environmental monitoring, and public safety.</a:t>
            </a:r>
            <a:endParaRPr lang="en-IN" sz="2000" dirty="0"/>
          </a:p>
        </p:txBody>
      </p:sp>
      <p:pic>
        <p:nvPicPr>
          <p:cNvPr id="5" name="Picture 4">
            <a:extLst>
              <a:ext uri="{FF2B5EF4-FFF2-40B4-BE49-F238E27FC236}">
                <a16:creationId xmlns:a16="http://schemas.microsoft.com/office/drawing/2014/main" id="{4CD01D7D-9155-7997-DED8-C2E443FF2658}"/>
              </a:ext>
            </a:extLst>
          </p:cNvPr>
          <p:cNvPicPr>
            <a:picLocks noChangeAspect="1"/>
          </p:cNvPicPr>
          <p:nvPr/>
        </p:nvPicPr>
        <p:blipFill rotWithShape="1">
          <a:blip r:embed="rId3">
            <a:extLst>
              <a:ext uri="{28A0092B-C50C-407E-A947-70E740481C1C}">
                <a14:useLocalDpi xmlns:a14="http://schemas.microsoft.com/office/drawing/2010/main" val="0"/>
              </a:ext>
            </a:extLst>
          </a:blip>
          <a:srcRect l="11230" t="37323" r="34659" b="31566"/>
          <a:stretch/>
        </p:blipFill>
        <p:spPr>
          <a:xfrm>
            <a:off x="1905000" y="3276600"/>
            <a:ext cx="6181725" cy="2133600"/>
          </a:xfrm>
          <a:prstGeom prst="rect">
            <a:avLst/>
          </a:prstGeom>
        </p:spPr>
      </p:pic>
      <p:sp>
        <p:nvSpPr>
          <p:cNvPr id="17" name="TextBox 16">
            <a:extLst>
              <a:ext uri="{FF2B5EF4-FFF2-40B4-BE49-F238E27FC236}">
                <a16:creationId xmlns:a16="http://schemas.microsoft.com/office/drawing/2014/main" id="{63678201-F8B3-6D9F-B662-A2C5450BA978}"/>
              </a:ext>
            </a:extLst>
          </p:cNvPr>
          <p:cNvSpPr txBox="1"/>
          <p:nvPr/>
        </p:nvSpPr>
        <p:spPr>
          <a:xfrm>
            <a:off x="1709066" y="5711078"/>
            <a:ext cx="6100090" cy="646331"/>
          </a:xfrm>
          <a:prstGeom prst="rect">
            <a:avLst/>
          </a:prstGeom>
          <a:noFill/>
        </p:spPr>
        <p:txBody>
          <a:bodyPr wrap="square">
            <a:spAutoFit/>
          </a:bodyPr>
          <a:lstStyle/>
          <a:p>
            <a:r>
              <a:rPr lang="en-IN" dirty="0"/>
              <a:t>https://drive.google.com/file/d/1wDxSm4ehezQvvZquK51Qy3lqHlcUwDUU/view?usp=sharings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Audio classification using </a:t>
            </a:r>
            <a:r>
              <a:rPr lang="en-US" sz="2800" dirty="0" err="1">
                <a:solidFill>
                  <a:schemeClr val="tx1"/>
                </a:solidFill>
                <a:latin typeface="Times New Roman" panose="02020603050405020304" pitchFamily="18" charset="0"/>
                <a:cs typeface="Times New Roman" panose="02020603050405020304" pitchFamily="18" charset="0"/>
              </a:rPr>
              <a:t>deeplearning</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1804832" y="1643975"/>
            <a:ext cx="6648605" cy="2794483"/>
          </a:xfrm>
          <a:prstGeom prst="rect">
            <a:avLst/>
          </a:prstGeom>
          <a:noFill/>
        </p:spPr>
        <p:txBody>
          <a:bodyPr wrap="square" rtlCol="0">
            <a:spAutoFit/>
          </a:bodyPr>
          <a:lstStyle/>
          <a:p>
            <a:pPr algn="just">
              <a:lnSpc>
                <a:spcPct val="150000"/>
              </a:lnSpc>
            </a:pPr>
            <a:r>
              <a:rPr lang="en-US" sz="2400" dirty="0">
                <a:solidFill>
                  <a:schemeClr val="tx1"/>
                </a:solidFill>
                <a:latin typeface="Trebuchet MS" panose="020B0603020202020204" pitchFamily="34" charset="0"/>
              </a:rPr>
              <a:t>The project aims to create a deep learning model for audio classification using the UrbanSound8K dataset by extracting features from audio files and training a model to categorize them into predefined classes.</a:t>
            </a:r>
            <a:endParaRPr lang="en-IN" sz="2400" dirty="0">
              <a:solidFill>
                <a:schemeClr val="tx1"/>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72BD63DB-F624-D124-10C0-58346DF20A36}"/>
              </a:ext>
            </a:extLst>
          </p:cNvPr>
          <p:cNvSpPr txBox="1"/>
          <p:nvPr/>
        </p:nvSpPr>
        <p:spPr>
          <a:xfrm>
            <a:off x="1639252" y="1905000"/>
            <a:ext cx="6495098" cy="461665"/>
          </a:xfrm>
          <a:prstGeom prst="rect">
            <a:avLst/>
          </a:prstGeom>
          <a:noFill/>
        </p:spPr>
        <p:txBody>
          <a:bodyPr wrap="square">
            <a:spAutoFit/>
          </a:bodyPr>
          <a:lstStyle/>
          <a:p>
            <a:pPr algn="l"/>
            <a:endParaRPr lang="en-US" sz="2400" b="0" i="0" dirty="0">
              <a:solidFill>
                <a:srgbClr val="0D0D0D"/>
              </a:solidFill>
              <a:effectLst/>
              <a:highlight>
                <a:srgbClr val="FFFFFF"/>
              </a:highlight>
              <a:latin typeface="Söhne"/>
            </a:endParaRPr>
          </a:p>
        </p:txBody>
      </p:sp>
      <p:sp>
        <p:nvSpPr>
          <p:cNvPr id="14" name="TextBox 13">
            <a:extLst>
              <a:ext uri="{FF2B5EF4-FFF2-40B4-BE49-F238E27FC236}">
                <a16:creationId xmlns:a16="http://schemas.microsoft.com/office/drawing/2014/main" id="{C576B89D-2674-59C9-2DD5-4136FCFF1570}"/>
              </a:ext>
            </a:extLst>
          </p:cNvPr>
          <p:cNvSpPr txBox="1"/>
          <p:nvPr/>
        </p:nvSpPr>
        <p:spPr>
          <a:xfrm>
            <a:off x="1091285" y="1313736"/>
            <a:ext cx="6100090" cy="4801314"/>
          </a:xfrm>
          <a:prstGeom prst="rect">
            <a:avLst/>
          </a:prstGeom>
          <a:noFill/>
        </p:spPr>
        <p:txBody>
          <a:bodyPr wrap="square">
            <a:spAutoFit/>
          </a:bodyPr>
          <a:lstStyle/>
          <a:p>
            <a:r>
              <a:rPr lang="en-US" dirty="0"/>
              <a:t>Automatic sound classification in urban environments is important for various applications such as urban planning, noise pollution monitoring, and public safety. However, manual classification is time-consuming and subjective. Therefore, there is a need for an automated system to classify urban sounds accurately and efficiently. Convolutional neural networks (CNNs) have been shown to improve the accuracy of urban sound classification by using raw sound waveforms and reducing the number of parameters. CNNs can be trained to distinguish the source of noise disturbance, which can benefit urban livability. Other approaches for audio classification include using Gaussian mixture models, which are based on unsupervised machine learning algorithms, and LDA topic models, which can be used as a classification model input. These methods can improve the accuracy and efficiency of audio classification in various applications.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3046988"/>
          </a:xfrm>
          <a:prstGeom prst="rect">
            <a:avLst/>
          </a:prstGeom>
          <a:noFill/>
        </p:spPr>
        <p:txBody>
          <a:bodyPr wrap="square" rtlCol="0">
            <a:sp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project aims to create a deep learning model for urban sound classification, including preprocessing audio data, extracting features, building a neural network, training it, and evaluating performance. Categories include "car horn," "dog bark," "siren," etc.</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990600" y="1659285"/>
            <a:ext cx="8705850" cy="4524315"/>
          </a:xfrm>
          <a:prstGeom prst="rect">
            <a:avLst/>
          </a:prstGeom>
          <a:noFill/>
        </p:spPr>
        <p:txBody>
          <a:bodyPr wrap="square" rtlCol="0">
            <a:spAutoFit/>
          </a:bodyPr>
          <a:lstStyle/>
          <a:p>
            <a:pPr algn="l"/>
            <a:r>
              <a:rPr lang="en-US" sz="3200" b="0" i="0" dirty="0">
                <a:solidFill>
                  <a:srgbClr val="0D0D0D"/>
                </a:solidFill>
                <a:effectLst/>
                <a:highlight>
                  <a:srgbClr val="FFFFFF"/>
                </a:highlight>
                <a:latin typeface="Söhne"/>
              </a:rPr>
              <a:t>The end users of this urban sound classification project are urban planners, environmental agencies, and public safety authorities. The system can help urban planners understand noise patterns, environmental agencies monitor noise pollution, and public safety authorities detect emergency situations. The system can distinguish the source of noise disturbance and classify environmental sounds into categories.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9" y="1757381"/>
            <a:ext cx="6706052" cy="4401205"/>
          </a:xfrm>
          <a:prstGeom prst="rect">
            <a:avLst/>
          </a:prstGeom>
          <a:noFill/>
        </p:spPr>
        <p:txBody>
          <a:bodyPr wrap="square" rtlCol="0">
            <a:spAutoFit/>
          </a:bodyPr>
          <a:lstStyle/>
          <a:p>
            <a:pPr algn="l"/>
            <a:r>
              <a:rPr lang="en-US" sz="2800" b="0" i="0" dirty="0">
                <a:solidFill>
                  <a:srgbClr val="0D0D0D"/>
                </a:solidFill>
                <a:effectLst/>
                <a:highlight>
                  <a:srgbClr val="FFFFFF"/>
                </a:highlight>
                <a:latin typeface="Söhne"/>
              </a:rPr>
              <a:t>The proposed solution is an automated urban sound classification system using a deep learning model. The system can accurately classify urban sounds based on their audio features, saving time and effort compared to manual methods. It also provides real-time analysis of urban soundscapes, allowing for timely interventions in case of emergencies or abnormal noise levels.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9" y="2044035"/>
            <a:ext cx="7390172" cy="3046988"/>
          </a:xfrm>
          <a:prstGeom prst="rect">
            <a:avLst/>
          </a:prstGeom>
          <a:noFill/>
        </p:spPr>
        <p:txBody>
          <a:bodyPr wrap="square" rtlCol="0">
            <a:spAutoFit/>
          </a:bodyPr>
          <a:lstStyle/>
          <a:p>
            <a:pPr algn="l"/>
            <a:r>
              <a:rPr lang="en-US" sz="3200" b="0" i="0" dirty="0">
                <a:solidFill>
                  <a:srgbClr val="0D0D0D"/>
                </a:solidFill>
                <a:effectLst/>
                <a:highlight>
                  <a:srgbClr val="FFFFFF"/>
                </a:highlight>
                <a:latin typeface="Söhne"/>
              </a:rPr>
              <a:t>Our solution impresses with its precise classification of diverse urban sounds, boasting high precision and recall rates. Its strong generalization to new data and real-time processing capabilities make it a potent tool for urban sound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9CBE4243-78B3-848A-DE7C-BDC46F3E4506}"/>
              </a:ext>
            </a:extLst>
          </p:cNvPr>
          <p:cNvPicPr>
            <a:picLocks noChangeAspect="1"/>
          </p:cNvPicPr>
          <p:nvPr/>
        </p:nvPicPr>
        <p:blipFill rotWithShape="1">
          <a:blip r:embed="rId3">
            <a:extLst>
              <a:ext uri="{28A0092B-C50C-407E-A947-70E740481C1C}">
                <a14:useLocalDpi xmlns:a14="http://schemas.microsoft.com/office/drawing/2010/main" val="0"/>
              </a:ext>
            </a:extLst>
          </a:blip>
          <a:srcRect l="17945" t="23065" r="40651" b="41111"/>
          <a:stretch/>
        </p:blipFill>
        <p:spPr>
          <a:xfrm>
            <a:off x="2438400" y="1581772"/>
            <a:ext cx="4724400" cy="2456828"/>
          </a:xfrm>
          <a:prstGeom prst="rect">
            <a:avLst/>
          </a:prstGeom>
        </p:spPr>
      </p:pic>
      <p:sp>
        <p:nvSpPr>
          <p:cNvPr id="14" name="TextBox 13">
            <a:extLst>
              <a:ext uri="{FF2B5EF4-FFF2-40B4-BE49-F238E27FC236}">
                <a16:creationId xmlns:a16="http://schemas.microsoft.com/office/drawing/2014/main" id="{3EE73659-86EC-5398-9D32-DAEF4C55A5C9}"/>
              </a:ext>
            </a:extLst>
          </p:cNvPr>
          <p:cNvSpPr txBox="1"/>
          <p:nvPr/>
        </p:nvSpPr>
        <p:spPr>
          <a:xfrm>
            <a:off x="2057400" y="4939153"/>
            <a:ext cx="610009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Description of the deep learning model architecture.</a:t>
            </a:r>
          </a:p>
          <a:p>
            <a:pPr algn="l">
              <a:buFont typeface="Arial" panose="020B0604020202020204" pitchFamily="34" charset="0"/>
              <a:buChar char="•"/>
            </a:pPr>
            <a:r>
              <a:rPr lang="en-US" b="0" i="0" dirty="0">
                <a:solidFill>
                  <a:srgbClr val="0D0D0D"/>
                </a:solidFill>
                <a:effectLst/>
                <a:highlight>
                  <a:srgbClr val="FFFFFF"/>
                </a:highlight>
                <a:latin typeface="Söhne"/>
              </a:rPr>
              <a:t>Explanation of model training and evaluation processes.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570</Words>
  <Application>Microsoft Office PowerPoint</Application>
  <PresentationFormat>Widescreen</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Vasantha Krishnan</cp:lastModifiedBy>
  <cp:revision>11</cp:revision>
  <dcterms:created xsi:type="dcterms:W3CDTF">2024-04-02T15:47:36Z</dcterms:created>
  <dcterms:modified xsi:type="dcterms:W3CDTF">2024-04-17T13:42:05Z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