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6"/>
    <p:sldMasterId id="2147483756" r:id="rId7"/>
    <p:sldMasterId id="2147483800" r:id="rId8"/>
  </p:sldMasterIdLst>
  <p:notesMasterIdLst>
    <p:notesMasterId r:id="rId40"/>
  </p:notesMasterIdLst>
  <p:handoutMasterIdLst>
    <p:handoutMasterId r:id="rId41"/>
  </p:handoutMasterIdLst>
  <p:sldIdLst>
    <p:sldId id="316" r:id="rId9"/>
    <p:sldId id="398" r:id="rId10"/>
    <p:sldId id="417" r:id="rId11"/>
    <p:sldId id="418" r:id="rId12"/>
    <p:sldId id="419" r:id="rId13"/>
    <p:sldId id="425" r:id="rId14"/>
    <p:sldId id="426" r:id="rId15"/>
    <p:sldId id="423" r:id="rId16"/>
    <p:sldId id="460" r:id="rId17"/>
    <p:sldId id="459" r:id="rId18"/>
    <p:sldId id="434" r:id="rId19"/>
    <p:sldId id="453" r:id="rId20"/>
    <p:sldId id="427" r:id="rId21"/>
    <p:sldId id="428" r:id="rId22"/>
    <p:sldId id="429" r:id="rId23"/>
    <p:sldId id="430" r:id="rId24"/>
    <p:sldId id="431" r:id="rId25"/>
    <p:sldId id="432" r:id="rId26"/>
    <p:sldId id="433" r:id="rId27"/>
    <p:sldId id="435" r:id="rId28"/>
    <p:sldId id="436" r:id="rId29"/>
    <p:sldId id="437" r:id="rId30"/>
    <p:sldId id="438" r:id="rId31"/>
    <p:sldId id="439" r:id="rId32"/>
    <p:sldId id="445" r:id="rId33"/>
    <p:sldId id="446" r:id="rId34"/>
    <p:sldId id="447" r:id="rId35"/>
    <p:sldId id="420" r:id="rId36"/>
    <p:sldId id="422" r:id="rId37"/>
    <p:sldId id="279" r:id="rId38"/>
    <p:sldId id="355" r:id="rId39"/>
  </p:sldIdLst>
  <p:sldSz cx="18288000" cy="10287000"/>
  <p:notesSz cx="6881813" cy="9296400"/>
  <p:defaultTextStyle>
    <a:defPPr>
      <a:defRPr lang="en-US"/>
    </a:defPPr>
    <a:lvl1pPr marL="0" algn="l" defTabSz="1371727" rtl="0" eaLnBrk="1" latinLnBrk="0" hangingPunct="1">
      <a:defRPr sz="2700" kern="1200">
        <a:solidFill>
          <a:schemeClr val="tx1"/>
        </a:solidFill>
        <a:latin typeface="+mn-lt"/>
        <a:ea typeface="+mn-ea"/>
        <a:cs typeface="+mn-cs"/>
      </a:defRPr>
    </a:lvl1pPr>
    <a:lvl2pPr marL="685864" algn="l" defTabSz="1371727" rtl="0" eaLnBrk="1" latinLnBrk="0" hangingPunct="1">
      <a:defRPr sz="2700" kern="1200">
        <a:solidFill>
          <a:schemeClr val="tx1"/>
        </a:solidFill>
        <a:latin typeface="+mn-lt"/>
        <a:ea typeface="+mn-ea"/>
        <a:cs typeface="+mn-cs"/>
      </a:defRPr>
    </a:lvl2pPr>
    <a:lvl3pPr marL="1371727" algn="l" defTabSz="1371727" rtl="0" eaLnBrk="1" latinLnBrk="0" hangingPunct="1">
      <a:defRPr sz="2700" kern="1200">
        <a:solidFill>
          <a:schemeClr val="tx1"/>
        </a:solidFill>
        <a:latin typeface="+mn-lt"/>
        <a:ea typeface="+mn-ea"/>
        <a:cs typeface="+mn-cs"/>
      </a:defRPr>
    </a:lvl3pPr>
    <a:lvl4pPr marL="2057592" algn="l" defTabSz="1371727" rtl="0" eaLnBrk="1" latinLnBrk="0" hangingPunct="1">
      <a:defRPr sz="2700" kern="1200">
        <a:solidFill>
          <a:schemeClr val="tx1"/>
        </a:solidFill>
        <a:latin typeface="+mn-lt"/>
        <a:ea typeface="+mn-ea"/>
        <a:cs typeface="+mn-cs"/>
      </a:defRPr>
    </a:lvl4pPr>
    <a:lvl5pPr marL="2743456" algn="l" defTabSz="1371727" rtl="0" eaLnBrk="1" latinLnBrk="0" hangingPunct="1">
      <a:defRPr sz="2700" kern="1200">
        <a:solidFill>
          <a:schemeClr val="tx1"/>
        </a:solidFill>
        <a:latin typeface="+mn-lt"/>
        <a:ea typeface="+mn-ea"/>
        <a:cs typeface="+mn-cs"/>
      </a:defRPr>
    </a:lvl5pPr>
    <a:lvl6pPr marL="3429321" algn="l" defTabSz="1371727" rtl="0" eaLnBrk="1" latinLnBrk="0" hangingPunct="1">
      <a:defRPr sz="2700" kern="1200">
        <a:solidFill>
          <a:schemeClr val="tx1"/>
        </a:solidFill>
        <a:latin typeface="+mn-lt"/>
        <a:ea typeface="+mn-ea"/>
        <a:cs typeface="+mn-cs"/>
      </a:defRPr>
    </a:lvl6pPr>
    <a:lvl7pPr marL="4115184" algn="l" defTabSz="1371727" rtl="0" eaLnBrk="1" latinLnBrk="0" hangingPunct="1">
      <a:defRPr sz="2700" kern="1200">
        <a:solidFill>
          <a:schemeClr val="tx1"/>
        </a:solidFill>
        <a:latin typeface="+mn-lt"/>
        <a:ea typeface="+mn-ea"/>
        <a:cs typeface="+mn-cs"/>
      </a:defRPr>
    </a:lvl7pPr>
    <a:lvl8pPr marL="4801048" algn="l" defTabSz="1371727" rtl="0" eaLnBrk="1" latinLnBrk="0" hangingPunct="1">
      <a:defRPr sz="2700" kern="1200">
        <a:solidFill>
          <a:schemeClr val="tx1"/>
        </a:solidFill>
        <a:latin typeface="+mn-lt"/>
        <a:ea typeface="+mn-ea"/>
        <a:cs typeface="+mn-cs"/>
      </a:defRPr>
    </a:lvl8pPr>
    <a:lvl9pPr marL="5486912" algn="l" defTabSz="1371727"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1">
          <p15:clr>
            <a:srgbClr val="A4A3A4"/>
          </p15:clr>
        </p15:guide>
        <p15:guide id="2" orient="horz" pos="6257">
          <p15:clr>
            <a:srgbClr val="A4A3A4"/>
          </p15:clr>
        </p15:guide>
        <p15:guide id="3" orient="horz" pos="3461">
          <p15:clr>
            <a:srgbClr val="A4A3A4"/>
          </p15:clr>
        </p15:guide>
        <p15:guide id="4" orient="horz" pos="5348">
          <p15:clr>
            <a:srgbClr val="A4A3A4"/>
          </p15:clr>
        </p15:guide>
        <p15:guide id="5" orient="horz" pos="5470">
          <p15:clr>
            <a:srgbClr val="A4A3A4"/>
          </p15:clr>
        </p15:guide>
        <p15:guide id="6" orient="horz" pos="1620">
          <p15:clr>
            <a:srgbClr val="A4A3A4"/>
          </p15:clr>
        </p15:guide>
        <p15:guide id="7" orient="horz" pos="1531">
          <p15:clr>
            <a:srgbClr val="A4A3A4"/>
          </p15:clr>
        </p15:guide>
        <p15:guide id="8" orient="horz" pos="3563">
          <p15:clr>
            <a:srgbClr val="A4A3A4"/>
          </p15:clr>
        </p15:guide>
        <p15:guide id="9" orient="horz" pos="2880">
          <p15:clr>
            <a:srgbClr val="A4A3A4"/>
          </p15:clr>
        </p15:guide>
        <p15:guide id="10" pos="5710">
          <p15:clr>
            <a:srgbClr val="A4A3A4"/>
          </p15:clr>
        </p15:guide>
        <p15:guide id="11" pos="3836">
          <p15:clr>
            <a:srgbClr val="A4A3A4"/>
          </p15:clr>
        </p15:guide>
        <p15:guide id="12" pos="230">
          <p15:clr>
            <a:srgbClr val="A4A3A4"/>
          </p15:clr>
        </p15:guide>
        <p15:guide id="13" pos="9442">
          <p15:clr>
            <a:srgbClr val="A4A3A4"/>
          </p15:clr>
        </p15:guide>
        <p15:guide id="14" pos="1969">
          <p15:clr>
            <a:srgbClr val="A4A3A4"/>
          </p15:clr>
        </p15:guide>
        <p15:guide id="15" pos="7687">
          <p15:clr>
            <a:srgbClr val="A4A3A4"/>
          </p15:clr>
        </p15:guide>
        <p15:guide id="16" pos="2088">
          <p15:clr>
            <a:srgbClr val="A4A3A4"/>
          </p15:clr>
        </p15:guide>
        <p15:guide id="17" pos="3940">
          <p15:clr>
            <a:srgbClr val="A4A3A4"/>
          </p15:clr>
        </p15:guide>
        <p15:guide id="18" pos="5825">
          <p15:clr>
            <a:srgbClr val="A4A3A4"/>
          </p15:clr>
        </p15:guide>
        <p15:guide id="19" pos="7586">
          <p15:clr>
            <a:srgbClr val="A4A3A4"/>
          </p15:clr>
        </p15:guide>
        <p15:guide id="20" pos="9534">
          <p15:clr>
            <a:srgbClr val="A4A3A4"/>
          </p15:clr>
        </p15:guide>
        <p15:guide id="21" pos="11287">
          <p15:clr>
            <a:srgbClr val="A4A3A4"/>
          </p15:clr>
        </p15:guide>
        <p15:guide id="22" pos="493">
          <p15:clr>
            <a:srgbClr val="A4A3A4"/>
          </p15:clr>
        </p15:guide>
      </p15:sldGuideLst>
    </p:ext>
    <p:ext uri="{2D200454-40CA-4A62-9FC3-DE9A4176ACB9}">
      <p15:notesGuideLst xmlns:p15="http://schemas.microsoft.com/office/powerpoint/2012/main" xmlns="">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FF"/>
    <a:srgbClr val="D2C624"/>
    <a:srgbClr val="F559CC"/>
    <a:srgbClr val="FF6161"/>
    <a:srgbClr val="FA6800"/>
    <a:srgbClr val="D80ECA"/>
    <a:srgbClr val="E38FE5"/>
    <a:srgbClr val="99CCFF"/>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89487" autoAdjust="0"/>
  </p:normalViewPr>
  <p:slideViewPr>
    <p:cSldViewPr snapToGrid="0">
      <p:cViewPr>
        <p:scale>
          <a:sx n="50" d="100"/>
          <a:sy n="50" d="100"/>
        </p:scale>
        <p:origin x="-582" y="-90"/>
      </p:cViewPr>
      <p:guideLst>
        <p:guide orient="horz" pos="221"/>
        <p:guide orient="horz" pos="6257"/>
        <p:guide orient="horz" pos="3461"/>
        <p:guide orient="horz" pos="5348"/>
        <p:guide orient="horz" pos="5470"/>
        <p:guide orient="horz" pos="1620"/>
        <p:guide orient="horz" pos="1531"/>
        <p:guide orient="horz" pos="3563"/>
        <p:guide pos="5710"/>
        <p:guide pos="3836"/>
        <p:guide pos="230"/>
        <p:guide pos="9442"/>
        <p:guide pos="1969"/>
        <p:guide pos="7687"/>
        <p:guide pos="2088"/>
        <p:guide pos="3940"/>
      </p:guideLst>
    </p:cSldViewPr>
  </p:slideViewPr>
  <p:notesTextViewPr>
    <p:cViewPr>
      <p:scale>
        <a:sx n="100" d="100"/>
        <a:sy n="100" d="100"/>
      </p:scale>
      <p:origin x="0" y="0"/>
    </p:cViewPr>
  </p:notesTextViewPr>
  <p:sorterViewPr>
    <p:cViewPr>
      <p:scale>
        <a:sx n="100" d="100"/>
        <a:sy n="100" d="100"/>
      </p:scale>
      <p:origin x="0" y="4044"/>
    </p:cViewPr>
  </p:sorterViewPr>
  <p:notesViewPr>
    <p:cSldViewPr snapToGrid="0" showGuides="1">
      <p:cViewPr varScale="1">
        <p:scale>
          <a:sx n="52" d="100"/>
          <a:sy n="52" d="100"/>
        </p:scale>
        <p:origin x="-2886" y="-96"/>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1C3F5198-D814-4F07-A84F-942E63C84983}" type="datetimeFigureOut">
              <a:rPr lang="en-US" smtClean="0">
                <a:latin typeface="Segoe UI" pitchFamily="34" charset="0"/>
              </a:rPr>
              <a:pPr/>
              <a:t>11/15/2013</a:t>
            </a:fld>
            <a:endParaRPr lang="en-US" dirty="0">
              <a:latin typeface="Segoe UI" pitchFamily="34" charset="0"/>
            </a:endParaRPr>
          </a:p>
        </p:txBody>
      </p:sp>
      <p:sp>
        <p:nvSpPr>
          <p:cNvPr id="4" name="Footer Placeholder 3"/>
          <p:cNvSpPr>
            <a:spLocks noGrp="1"/>
          </p:cNvSpPr>
          <p:nvPr>
            <p:ph type="ftr" sz="quarter" idx="2"/>
          </p:nvPr>
        </p:nvSpPr>
        <p:spPr>
          <a:xfrm>
            <a:off x="0" y="8829967"/>
            <a:ext cx="6270096" cy="464820"/>
          </a:xfrm>
          <a:prstGeom prst="rect">
            <a:avLst/>
          </a:prstGeom>
        </p:spPr>
        <p:txBody>
          <a:bodyPr vert="horz" lIns="92446" tIns="46223" rIns="92446" bIns="46223"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70096" y="8829967"/>
            <a:ext cx="610124" cy="464820"/>
          </a:xfrm>
          <a:prstGeom prst="rect">
            <a:avLst/>
          </a:prstGeom>
        </p:spPr>
        <p:txBody>
          <a:bodyPr vert="horz" lIns="92446" tIns="46223" rIns="92446" bIns="46223"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82119" cy="464820"/>
          </a:xfrm>
          <a:prstGeom prst="rect">
            <a:avLst/>
          </a:prstGeom>
        </p:spPr>
        <p:txBody>
          <a:bodyPr vert="horz" lIns="92446" tIns="46223" rIns="92446" bIns="46223" rtlCol="0"/>
          <a:lstStyle>
            <a:defPPr>
              <a:defRPr lang="en-US"/>
            </a:defPPr>
            <a:lvl1pPr marL="0" algn="l" defTabSz="693594" rtl="0" eaLnBrk="1" latinLnBrk="0" hangingPunct="1">
              <a:defRPr sz="1400" kern="1200">
                <a:solidFill>
                  <a:schemeClr val="tx1"/>
                </a:solidFill>
                <a:latin typeface="+mn-lt"/>
                <a:ea typeface="+mn-ea"/>
                <a:cs typeface="+mn-cs"/>
              </a:defRPr>
            </a:lvl1pPr>
            <a:lvl2pPr marL="346797" algn="l" defTabSz="693594" rtl="0" eaLnBrk="1" latinLnBrk="0" hangingPunct="1">
              <a:defRPr sz="1400" kern="1200">
                <a:solidFill>
                  <a:schemeClr val="tx1"/>
                </a:solidFill>
                <a:latin typeface="+mn-lt"/>
                <a:ea typeface="+mn-ea"/>
                <a:cs typeface="+mn-cs"/>
              </a:defRPr>
            </a:lvl2pPr>
            <a:lvl3pPr marL="693594" algn="l" defTabSz="693594" rtl="0" eaLnBrk="1" latinLnBrk="0" hangingPunct="1">
              <a:defRPr sz="1400" kern="1200">
                <a:solidFill>
                  <a:schemeClr val="tx1"/>
                </a:solidFill>
                <a:latin typeface="+mn-lt"/>
                <a:ea typeface="+mn-ea"/>
                <a:cs typeface="+mn-cs"/>
              </a:defRPr>
            </a:lvl3pPr>
            <a:lvl4pPr marL="1040390" algn="l" defTabSz="693594" rtl="0" eaLnBrk="1" latinLnBrk="0" hangingPunct="1">
              <a:defRPr sz="1400" kern="1200">
                <a:solidFill>
                  <a:schemeClr val="tx1"/>
                </a:solidFill>
                <a:latin typeface="+mn-lt"/>
                <a:ea typeface="+mn-ea"/>
                <a:cs typeface="+mn-cs"/>
              </a:defRPr>
            </a:lvl4pPr>
            <a:lvl5pPr marL="1387187" algn="l" defTabSz="693594" rtl="0" eaLnBrk="1" latinLnBrk="0" hangingPunct="1">
              <a:defRPr sz="1400" kern="1200">
                <a:solidFill>
                  <a:schemeClr val="tx1"/>
                </a:solidFill>
                <a:latin typeface="+mn-lt"/>
                <a:ea typeface="+mn-ea"/>
                <a:cs typeface="+mn-cs"/>
              </a:defRPr>
            </a:lvl5pPr>
            <a:lvl6pPr marL="1733984" algn="l" defTabSz="693594" rtl="0" eaLnBrk="1" latinLnBrk="0" hangingPunct="1">
              <a:defRPr sz="1400" kern="1200">
                <a:solidFill>
                  <a:schemeClr val="tx1"/>
                </a:solidFill>
                <a:latin typeface="+mn-lt"/>
                <a:ea typeface="+mn-ea"/>
                <a:cs typeface="+mn-cs"/>
              </a:defRPr>
            </a:lvl6pPr>
            <a:lvl7pPr marL="2080780" algn="l" defTabSz="693594" rtl="0" eaLnBrk="1" latinLnBrk="0" hangingPunct="1">
              <a:defRPr sz="1400" kern="1200">
                <a:solidFill>
                  <a:schemeClr val="tx1"/>
                </a:solidFill>
                <a:latin typeface="+mn-lt"/>
                <a:ea typeface="+mn-ea"/>
                <a:cs typeface="+mn-cs"/>
              </a:defRPr>
            </a:lvl7pPr>
            <a:lvl8pPr marL="2427577" algn="l" defTabSz="693594" rtl="0" eaLnBrk="1" latinLnBrk="0" hangingPunct="1">
              <a:defRPr sz="1400" kern="1200">
                <a:solidFill>
                  <a:schemeClr val="tx1"/>
                </a:solidFill>
                <a:latin typeface="+mn-lt"/>
                <a:ea typeface="+mn-ea"/>
                <a:cs typeface="+mn-cs"/>
              </a:defRPr>
            </a:lvl8pPr>
            <a:lvl9pPr marL="2774374" algn="l" defTabSz="693594"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atin typeface="Segoe UI" pitchFamily="34" charset="0"/>
              </a:defRPr>
            </a:lvl1pPr>
          </a:lstStyle>
          <a:p>
            <a:fld id="{7C3FBCD4-166E-446F-AF18-7D4A0CF9AEF6}" type="datetimeFigureOut">
              <a:rPr lang="en-US" smtClean="0"/>
              <a:pPr/>
              <a:t>11/15/2013</a:t>
            </a:fld>
            <a:endParaRPr lang="en-US" dirty="0"/>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193632" cy="464820"/>
          </a:xfrm>
          <a:prstGeom prst="rect">
            <a:avLst/>
          </a:prstGeom>
        </p:spPr>
        <p:txBody>
          <a:bodyPr vert="horz" lIns="92446" tIns="46223" rIns="92446" bIns="46223"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93631" y="8829967"/>
            <a:ext cx="686589" cy="464820"/>
          </a:xfrm>
          <a:prstGeom prst="rect">
            <a:avLst/>
          </a:prstGeom>
        </p:spPr>
        <p:txBody>
          <a:bodyPr vert="horz" lIns="92446" tIns="46223" rIns="92446" bIns="46223"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82119" cy="464820"/>
          </a:xfrm>
          <a:prstGeom prst="rect">
            <a:avLst/>
          </a:prstGeom>
        </p:spPr>
        <p:txBody>
          <a:bodyPr vert="horz" lIns="92446" tIns="46223" rIns="92446" bIns="46223" rtlCol="0"/>
          <a:lstStyle>
            <a:defPPr>
              <a:defRPr lang="en-US"/>
            </a:defPPr>
            <a:lvl1pPr marL="0" algn="l" defTabSz="693594" rtl="0" eaLnBrk="1" latinLnBrk="0" hangingPunct="1">
              <a:defRPr sz="1400" kern="1200">
                <a:solidFill>
                  <a:schemeClr val="tx1"/>
                </a:solidFill>
                <a:latin typeface="+mn-lt"/>
                <a:ea typeface="+mn-ea"/>
                <a:cs typeface="+mn-cs"/>
              </a:defRPr>
            </a:lvl1pPr>
            <a:lvl2pPr marL="346797" algn="l" defTabSz="693594" rtl="0" eaLnBrk="1" latinLnBrk="0" hangingPunct="1">
              <a:defRPr sz="1400" kern="1200">
                <a:solidFill>
                  <a:schemeClr val="tx1"/>
                </a:solidFill>
                <a:latin typeface="+mn-lt"/>
                <a:ea typeface="+mn-ea"/>
                <a:cs typeface="+mn-cs"/>
              </a:defRPr>
            </a:lvl2pPr>
            <a:lvl3pPr marL="693594" algn="l" defTabSz="693594" rtl="0" eaLnBrk="1" latinLnBrk="0" hangingPunct="1">
              <a:defRPr sz="1400" kern="1200">
                <a:solidFill>
                  <a:schemeClr val="tx1"/>
                </a:solidFill>
                <a:latin typeface="+mn-lt"/>
                <a:ea typeface="+mn-ea"/>
                <a:cs typeface="+mn-cs"/>
              </a:defRPr>
            </a:lvl3pPr>
            <a:lvl4pPr marL="1040390" algn="l" defTabSz="693594" rtl="0" eaLnBrk="1" latinLnBrk="0" hangingPunct="1">
              <a:defRPr sz="1400" kern="1200">
                <a:solidFill>
                  <a:schemeClr val="tx1"/>
                </a:solidFill>
                <a:latin typeface="+mn-lt"/>
                <a:ea typeface="+mn-ea"/>
                <a:cs typeface="+mn-cs"/>
              </a:defRPr>
            </a:lvl4pPr>
            <a:lvl5pPr marL="1387187" algn="l" defTabSz="693594" rtl="0" eaLnBrk="1" latinLnBrk="0" hangingPunct="1">
              <a:defRPr sz="1400" kern="1200">
                <a:solidFill>
                  <a:schemeClr val="tx1"/>
                </a:solidFill>
                <a:latin typeface="+mn-lt"/>
                <a:ea typeface="+mn-ea"/>
                <a:cs typeface="+mn-cs"/>
              </a:defRPr>
            </a:lvl5pPr>
            <a:lvl6pPr marL="1733984" algn="l" defTabSz="693594" rtl="0" eaLnBrk="1" latinLnBrk="0" hangingPunct="1">
              <a:defRPr sz="1400" kern="1200">
                <a:solidFill>
                  <a:schemeClr val="tx1"/>
                </a:solidFill>
                <a:latin typeface="+mn-lt"/>
                <a:ea typeface="+mn-ea"/>
                <a:cs typeface="+mn-cs"/>
              </a:defRPr>
            </a:lvl6pPr>
            <a:lvl7pPr marL="2080780" algn="l" defTabSz="693594" rtl="0" eaLnBrk="1" latinLnBrk="0" hangingPunct="1">
              <a:defRPr sz="1400" kern="1200">
                <a:solidFill>
                  <a:schemeClr val="tx1"/>
                </a:solidFill>
                <a:latin typeface="+mn-lt"/>
                <a:ea typeface="+mn-ea"/>
                <a:cs typeface="+mn-cs"/>
              </a:defRPr>
            </a:lvl7pPr>
            <a:lvl8pPr marL="2427577" algn="l" defTabSz="693594" rtl="0" eaLnBrk="1" latinLnBrk="0" hangingPunct="1">
              <a:defRPr sz="1400" kern="1200">
                <a:solidFill>
                  <a:schemeClr val="tx1"/>
                </a:solidFill>
                <a:latin typeface="+mn-lt"/>
                <a:ea typeface="+mn-ea"/>
                <a:cs typeface="+mn-cs"/>
              </a:defRPr>
            </a:lvl8pPr>
            <a:lvl9pPr marL="2774374" algn="l" defTabSz="693594"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1371727" rtl="0" eaLnBrk="1" latinLnBrk="0" hangingPunct="1">
      <a:lnSpc>
        <a:spcPct val="90000"/>
      </a:lnSpc>
      <a:spcAft>
        <a:spcPts val="500"/>
      </a:spcAft>
      <a:defRPr sz="1400" kern="1200">
        <a:solidFill>
          <a:schemeClr val="tx1"/>
        </a:solidFill>
        <a:latin typeface="Segoe UI" pitchFamily="34" charset="0"/>
        <a:ea typeface="+mn-ea"/>
        <a:cs typeface="+mn-cs"/>
      </a:defRPr>
    </a:lvl1pPr>
    <a:lvl2pPr marL="319514" indent="-158765"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2pPr>
    <a:lvl3pPr marL="492171" indent="-172658"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3pPr>
    <a:lvl4pPr marL="724366" indent="-220286"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4pPr>
    <a:lvl5pPr marL="922821" indent="-172658" algn="l" defTabSz="1371727" rtl="0" eaLnBrk="1" latinLnBrk="0" hangingPunct="1">
      <a:lnSpc>
        <a:spcPct val="90000"/>
      </a:lnSpc>
      <a:spcAft>
        <a:spcPts val="500"/>
      </a:spcAft>
      <a:buFont typeface="Arial" pitchFamily="34" charset="0"/>
      <a:buChar char="•"/>
      <a:defRPr sz="1400" kern="1200">
        <a:solidFill>
          <a:schemeClr val="tx1"/>
        </a:solidFill>
        <a:latin typeface="Segoe UI" pitchFamily="34" charset="0"/>
        <a:ea typeface="+mn-ea"/>
        <a:cs typeface="+mn-cs"/>
      </a:defRPr>
    </a:lvl5pPr>
    <a:lvl6pPr marL="3429321" algn="l" defTabSz="1371727" rtl="0" eaLnBrk="1" latinLnBrk="0" hangingPunct="1">
      <a:defRPr sz="1800" kern="1200">
        <a:solidFill>
          <a:schemeClr val="tx1"/>
        </a:solidFill>
        <a:latin typeface="+mn-lt"/>
        <a:ea typeface="+mn-ea"/>
        <a:cs typeface="+mn-cs"/>
      </a:defRPr>
    </a:lvl6pPr>
    <a:lvl7pPr marL="4115184" algn="l" defTabSz="1371727" rtl="0" eaLnBrk="1" latinLnBrk="0" hangingPunct="1">
      <a:defRPr sz="1800" kern="1200">
        <a:solidFill>
          <a:schemeClr val="tx1"/>
        </a:solidFill>
        <a:latin typeface="+mn-lt"/>
        <a:ea typeface="+mn-ea"/>
        <a:cs typeface="+mn-cs"/>
      </a:defRPr>
    </a:lvl7pPr>
    <a:lvl8pPr marL="4801048" algn="l" defTabSz="1371727" rtl="0" eaLnBrk="1" latinLnBrk="0" hangingPunct="1">
      <a:defRPr sz="1800" kern="1200">
        <a:solidFill>
          <a:schemeClr val="tx1"/>
        </a:solidFill>
        <a:latin typeface="+mn-lt"/>
        <a:ea typeface="+mn-ea"/>
        <a:cs typeface="+mn-cs"/>
      </a:defRPr>
    </a:lvl8pPr>
    <a:lvl9pPr marL="5486912" algn="l" defTabSz="1371727"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184653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93194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edium Blue With Photo">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711925" y="5769090"/>
            <a:ext cx="16847047" cy="2031325"/>
          </a:xfrm>
          <a:prstGeom prst="rect">
            <a:avLst/>
          </a:prstGeom>
        </p:spPr>
        <p:txBody>
          <a:bodyPr/>
          <a:lstStyle>
            <a:lvl1pPr marL="0" indent="0">
              <a:buNone/>
              <a:defRPr sz="13200" i="0" spc="-150" baseline="0">
                <a:gradFill>
                  <a:gsLst>
                    <a:gs pos="0">
                      <a:schemeClr val="tx1"/>
                    </a:gs>
                    <a:gs pos="100000">
                      <a:schemeClr val="tx1"/>
                    </a:gs>
                  </a:gsLst>
                  <a:lin ang="5400000" scaled="0"/>
                </a:gradFill>
                <a:latin typeface="Segoe UI Light" pitchFamily="34" charset="0"/>
              </a:defRPr>
            </a:lvl1pPr>
          </a:lstStyle>
          <a:p>
            <a:pPr lvl="0"/>
            <a:r>
              <a:rPr lang="en-US" dirty="0" smtClean="0"/>
              <a:t>Presentation title</a:t>
            </a:r>
          </a:p>
        </p:txBody>
      </p:sp>
      <p:sp>
        <p:nvSpPr>
          <p:cNvPr id="12" name="Text Placeholder 8"/>
          <p:cNvSpPr>
            <a:spLocks noGrp="1"/>
          </p:cNvSpPr>
          <p:nvPr>
            <p:ph type="body" sz="quarter" idx="11" hasCustomPrompt="1"/>
          </p:nvPr>
        </p:nvSpPr>
        <p:spPr>
          <a:xfrm>
            <a:off x="777240" y="7917930"/>
            <a:ext cx="16794068"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Name</a:t>
            </a:r>
            <a:endParaRPr lang="en-US" dirty="0"/>
          </a:p>
        </p:txBody>
      </p:sp>
      <p:sp>
        <p:nvSpPr>
          <p:cNvPr id="13" name="Text Placeholder 8"/>
          <p:cNvSpPr>
            <a:spLocks noGrp="1"/>
          </p:cNvSpPr>
          <p:nvPr>
            <p:ph type="body" sz="quarter" idx="12" hasCustomPrompt="1"/>
          </p:nvPr>
        </p:nvSpPr>
        <p:spPr>
          <a:xfrm>
            <a:off x="777240" y="8535341"/>
            <a:ext cx="11273391"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Date</a:t>
            </a:r>
            <a:endParaRPr lang="en-US" dirty="0"/>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329510"/>
            <a:ext cx="8567255" cy="4443072"/>
          </a:xfrm>
          <a:prstGeom prst="rect">
            <a:avLst/>
          </a:prstGeom>
        </p:spPr>
      </p:pic>
    </p:spTree>
    <p:extLst>
      <p:ext uri="{BB962C8B-B14F-4D97-AF65-F5344CB8AC3E}">
        <p14:creationId xmlns:p14="http://schemas.microsoft.com/office/powerpoint/2010/main" val="3993054414"/>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257300" y="9534532"/>
            <a:ext cx="4114800" cy="547688"/>
          </a:xfrm>
          <a:prstGeom prst="rect">
            <a:avLst/>
          </a:prstGeom>
        </p:spPr>
        <p:txBody>
          <a:bodyPr lIns="91404" tIns="45703" rIns="91404" bIns="45703"/>
          <a:lstStyle/>
          <a:p>
            <a:fld id="{4608DBFD-5F5E-44DB-B6F1-2F882E6D3591}" type="datetimeFigureOut">
              <a:rPr lang="en-US" smtClean="0"/>
              <a:pPr/>
              <a:t>11/15/2013</a:t>
            </a:fld>
            <a:endParaRPr lang="en-US"/>
          </a:p>
        </p:txBody>
      </p:sp>
      <p:sp>
        <p:nvSpPr>
          <p:cNvPr id="4" name="Footer Placeholder 3"/>
          <p:cNvSpPr>
            <a:spLocks noGrp="1"/>
          </p:cNvSpPr>
          <p:nvPr>
            <p:ph type="ftr" sz="quarter" idx="11"/>
          </p:nvPr>
        </p:nvSpPr>
        <p:spPr>
          <a:xfrm>
            <a:off x="6057900" y="9534532"/>
            <a:ext cx="6172200" cy="547688"/>
          </a:xfrm>
          <a:prstGeom prst="rect">
            <a:avLst/>
          </a:prstGeom>
        </p:spPr>
        <p:txBody>
          <a:bodyPr lIns="91404" tIns="45703" rIns="91404" bIns="45703"/>
          <a:lstStyle/>
          <a:p>
            <a:endParaRPr lang="en-US"/>
          </a:p>
        </p:txBody>
      </p:sp>
      <p:sp>
        <p:nvSpPr>
          <p:cNvPr id="5" name="Slide Number Placeholder 4"/>
          <p:cNvSpPr>
            <a:spLocks noGrp="1"/>
          </p:cNvSpPr>
          <p:nvPr>
            <p:ph type="sldNum" sz="quarter" idx="12"/>
          </p:nvPr>
        </p:nvSpPr>
        <p:spPr>
          <a:xfrm>
            <a:off x="12915900" y="9534532"/>
            <a:ext cx="4114800" cy="547688"/>
          </a:xfrm>
          <a:prstGeom prst="rect">
            <a:avLst/>
          </a:prstGeom>
        </p:spPr>
        <p:txBody>
          <a:bodyPr lIns="91404" tIns="45703" rIns="91404" bIns="45703"/>
          <a:lstStyle/>
          <a:p>
            <a:fld id="{79F40473-C929-4D46-839D-F1FB567136FA}" type="slidenum">
              <a:rPr lang="en-US" smtClean="0"/>
              <a:pPr/>
              <a:t>‹#›</a:t>
            </a:fld>
            <a:endParaRPr lang="en-US"/>
          </a:p>
        </p:txBody>
      </p:sp>
    </p:spTree>
    <p:extLst>
      <p:ext uri="{BB962C8B-B14F-4D97-AF65-F5344CB8AC3E}">
        <p14:creationId xmlns:p14="http://schemas.microsoft.com/office/powerpoint/2010/main" val="4024002057"/>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 Medium Blue Rear Bumper">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68133" y="3135086"/>
            <a:ext cx="5638738" cy="2598057"/>
          </a:xfrm>
          <a:prstGeom prst="rect">
            <a:avLst/>
          </a:prstGeom>
          <a:noFill/>
          <a:ln>
            <a:noFill/>
          </a:ln>
        </p:spPr>
      </p:pic>
    </p:spTree>
    <p:extLst>
      <p:ext uri="{BB962C8B-B14F-4D97-AF65-F5344CB8AC3E}">
        <p14:creationId xmlns:p14="http://schemas.microsoft.com/office/powerpoint/2010/main" val="2886289822"/>
      </p:ext>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home_w.png">
            <a:hlinkClick r:id="rId2" action="ppaction://hlinksldjump"/>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903430" y="353438"/>
            <a:ext cx="762000" cy="762000"/>
          </a:xfrm>
          <a:prstGeom prst="rect">
            <a:avLst/>
          </a:prstGeom>
        </p:spPr>
      </p:pic>
    </p:spTree>
    <p:extLst>
      <p:ext uri="{BB962C8B-B14F-4D97-AF65-F5344CB8AC3E}">
        <p14:creationId xmlns:p14="http://schemas.microsoft.com/office/powerpoint/2010/main" val="206754285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edium Blue With Photo">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
        <p:nvSpPr>
          <p:cNvPr id="10" name="Text Placeholder 5"/>
          <p:cNvSpPr>
            <a:spLocks noGrp="1"/>
          </p:cNvSpPr>
          <p:nvPr>
            <p:ph type="body" sz="quarter" idx="10" hasCustomPrompt="1"/>
          </p:nvPr>
        </p:nvSpPr>
        <p:spPr>
          <a:xfrm>
            <a:off x="711925" y="5769090"/>
            <a:ext cx="16847047" cy="2031325"/>
          </a:xfrm>
          <a:prstGeom prst="rect">
            <a:avLst/>
          </a:prstGeom>
        </p:spPr>
        <p:txBody>
          <a:bodyPr/>
          <a:lstStyle>
            <a:lvl1pPr marL="0" indent="0">
              <a:buNone/>
              <a:defRPr sz="13200" i="0" spc="-150" baseline="0">
                <a:gradFill>
                  <a:gsLst>
                    <a:gs pos="0">
                      <a:schemeClr val="tx1"/>
                    </a:gs>
                    <a:gs pos="100000">
                      <a:schemeClr val="tx1"/>
                    </a:gs>
                  </a:gsLst>
                  <a:lin ang="5400000" scaled="0"/>
                </a:gradFill>
                <a:latin typeface="Segoe UI Light" pitchFamily="34" charset="0"/>
              </a:defRPr>
            </a:lvl1pPr>
          </a:lstStyle>
          <a:p>
            <a:pPr lvl="0"/>
            <a:r>
              <a:rPr lang="en-US" dirty="0" smtClean="0"/>
              <a:t>Presentation title</a:t>
            </a:r>
          </a:p>
        </p:txBody>
      </p:sp>
      <p:sp>
        <p:nvSpPr>
          <p:cNvPr id="12" name="Text Placeholder 8"/>
          <p:cNvSpPr>
            <a:spLocks noGrp="1"/>
          </p:cNvSpPr>
          <p:nvPr>
            <p:ph type="body" sz="quarter" idx="11" hasCustomPrompt="1"/>
          </p:nvPr>
        </p:nvSpPr>
        <p:spPr>
          <a:xfrm>
            <a:off x="777240" y="7917930"/>
            <a:ext cx="16794068"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Name</a:t>
            </a:r>
            <a:endParaRPr lang="en-US" dirty="0"/>
          </a:p>
        </p:txBody>
      </p:sp>
      <p:sp>
        <p:nvSpPr>
          <p:cNvPr id="13" name="Text Placeholder 8"/>
          <p:cNvSpPr>
            <a:spLocks noGrp="1"/>
          </p:cNvSpPr>
          <p:nvPr>
            <p:ph type="body" sz="quarter" idx="12" hasCustomPrompt="1"/>
          </p:nvPr>
        </p:nvSpPr>
        <p:spPr>
          <a:xfrm>
            <a:off x="777240" y="8535341"/>
            <a:ext cx="11273391"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Date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464457"/>
            <a:ext cx="6590469" cy="4515645"/>
          </a:xfrm>
          <a:prstGeom prst="rect">
            <a:avLst/>
          </a:prstGeom>
        </p:spPr>
      </p:pic>
    </p:spTree>
    <p:extLst>
      <p:ext uri="{BB962C8B-B14F-4D97-AF65-F5344CB8AC3E}">
        <p14:creationId xmlns:p14="http://schemas.microsoft.com/office/powerpoint/2010/main" val="2849547391"/>
      </p:ext>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778871" y="1428751"/>
            <a:ext cx="16727876" cy="1121846"/>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78871" y="3257549"/>
            <a:ext cx="16727876" cy="3120737"/>
          </a:xfrm>
        </p:spPr>
        <p:txBody>
          <a:bodyPr/>
          <a:lstStyle>
            <a:lvl3pPr>
              <a:defRPr sz="3200"/>
            </a:lvl3pPr>
            <a:lvl4pPr>
              <a:defRPr>
                <a:latin typeface="+mj-lt"/>
              </a:defRPr>
            </a:lvl4pPr>
            <a:lvl5pPr>
              <a:defRPr>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4049508"/>
      </p:ext>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Tree>
    <p:extLst>
      <p:ext uri="{BB962C8B-B14F-4D97-AF65-F5344CB8AC3E}">
        <p14:creationId xmlns:p14="http://schemas.microsoft.com/office/powerpoint/2010/main" val="1276748228"/>
      </p:ext>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78871" y="2952749"/>
            <a:ext cx="16727876" cy="3139321"/>
          </a:xfrm>
        </p:spPr>
        <p:txBody>
          <a:bodyPr/>
          <a:lstStyle>
            <a:lvl1pPr>
              <a:lnSpc>
                <a:spcPct val="100000"/>
              </a:lnSpc>
              <a:defRPr baseline="0"/>
            </a:lvl1pPr>
            <a:lvl2pPr>
              <a:lnSpc>
                <a:spcPct val="100000"/>
              </a:lnSpc>
              <a:defRPr spc="0" baseline="0"/>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Tree>
    <p:extLst>
      <p:ext uri="{BB962C8B-B14F-4D97-AF65-F5344CB8AC3E}">
        <p14:creationId xmlns:p14="http://schemas.microsoft.com/office/powerpoint/2010/main" val="3076500190"/>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759821" y="1466851"/>
            <a:ext cx="16727876" cy="1121846"/>
          </a:xfrm>
        </p:spPr>
        <p:txBody>
          <a:bodyPr/>
          <a:lstStyle>
            <a:lvl1pPr>
              <a:defRPr spc="-100" baseline="0"/>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759821" y="3295649"/>
            <a:ext cx="16727876" cy="1354217"/>
          </a:xfrm>
        </p:spPr>
        <p:txBody>
          <a:bodyPr/>
          <a:lstStyle>
            <a:lvl1pPr marL="0" indent="0">
              <a:spcBef>
                <a:spcPts val="0"/>
              </a:spcBef>
              <a:spcAft>
                <a:spcPts val="2400"/>
              </a:spcAft>
              <a:buNone/>
              <a:defRPr sz="4000" spc="-100" baseline="0">
                <a:latin typeface="Segoe UI Light" pitchFamily="34" charset="0"/>
              </a:defRPr>
            </a:lvl1pPr>
            <a:lvl2pPr marL="0" indent="0">
              <a:spcBef>
                <a:spcPts val="0"/>
              </a:spcBef>
              <a:spcAft>
                <a:spcPts val="1200"/>
              </a:spcAft>
              <a:buNone/>
              <a:defRPr sz="2800" spc="0" baseline="0"/>
            </a:lvl2pPr>
            <a:lvl3pPr marL="0" indent="0">
              <a:spcBef>
                <a:spcPts val="0"/>
              </a:spcBef>
              <a:spcAft>
                <a:spcPts val="600"/>
              </a:spcAft>
              <a:buNone/>
              <a:defRPr sz="3000"/>
            </a:lvl3pPr>
            <a:lvl4pPr marL="0" indent="0">
              <a:spcBef>
                <a:spcPts val="0"/>
              </a:spcBef>
              <a:spcAft>
                <a:spcPts val="600"/>
              </a:spcAft>
              <a:buNone/>
              <a:defRPr/>
            </a:lvl4pPr>
            <a:lvl5pPr marL="0" indent="0">
              <a:spcBef>
                <a:spcPts val="0"/>
              </a:spcBef>
              <a:spcAft>
                <a:spcPts val="600"/>
              </a:spcAft>
              <a:buNone/>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801170" y="9120206"/>
            <a:ext cx="4162647" cy="903676"/>
          </a:xfrm>
          <a:prstGeom prst="rect">
            <a:avLst/>
          </a:prstGeom>
        </p:spPr>
      </p:pic>
    </p:spTree>
    <p:extLst>
      <p:ext uri="{BB962C8B-B14F-4D97-AF65-F5344CB8AC3E}">
        <p14:creationId xmlns:p14="http://schemas.microsoft.com/office/powerpoint/2010/main" val="922854651"/>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ium Blu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520780"/>
      </p:ext>
    </p:extLst>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edium Blue With Photo">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92253" y="5435262"/>
            <a:ext cx="16847047" cy="2031325"/>
          </a:xfrm>
          <a:prstGeom prst="rect">
            <a:avLst/>
          </a:prstGeom>
        </p:spPr>
        <p:txBody>
          <a:bodyPr/>
          <a:lstStyle>
            <a:lvl1pPr marL="0" indent="0">
              <a:buNone/>
              <a:defRPr sz="13200" i="0" spc="-150" baseline="0">
                <a:gradFill>
                  <a:gsLst>
                    <a:gs pos="0">
                      <a:schemeClr val="tx1"/>
                    </a:gs>
                    <a:gs pos="100000">
                      <a:schemeClr val="tx1"/>
                    </a:gs>
                  </a:gsLst>
                  <a:lin ang="5400000" scaled="0"/>
                </a:gradFill>
                <a:latin typeface="Segoe UI Light" pitchFamily="34" charset="0"/>
              </a:defRPr>
            </a:lvl1pPr>
          </a:lstStyle>
          <a:p>
            <a:pPr lvl="0"/>
            <a:r>
              <a:rPr lang="en-US" dirty="0" smtClean="0"/>
              <a:t>Presentation title</a:t>
            </a:r>
          </a:p>
        </p:txBody>
      </p:sp>
      <p:sp>
        <p:nvSpPr>
          <p:cNvPr id="12" name="Text Placeholder 8"/>
          <p:cNvSpPr>
            <a:spLocks noGrp="1"/>
          </p:cNvSpPr>
          <p:nvPr>
            <p:ph type="body" sz="quarter" idx="11" hasCustomPrompt="1"/>
          </p:nvPr>
        </p:nvSpPr>
        <p:spPr>
          <a:xfrm>
            <a:off x="777240" y="7917930"/>
            <a:ext cx="16794068"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Name</a:t>
            </a:r>
            <a:endParaRPr lang="en-US" dirty="0"/>
          </a:p>
        </p:txBody>
      </p:sp>
      <p:sp>
        <p:nvSpPr>
          <p:cNvPr id="13" name="Text Placeholder 8"/>
          <p:cNvSpPr>
            <a:spLocks noGrp="1"/>
          </p:cNvSpPr>
          <p:nvPr>
            <p:ph type="body" sz="quarter" idx="12" hasCustomPrompt="1"/>
          </p:nvPr>
        </p:nvSpPr>
        <p:spPr>
          <a:xfrm>
            <a:off x="777240" y="8535341"/>
            <a:ext cx="11273391" cy="615553"/>
          </a:xfrm>
          <a:prstGeom prst="rect">
            <a:avLst/>
          </a:prstGeom>
        </p:spPr>
        <p:txBody>
          <a:bodyPr/>
          <a:lstStyle>
            <a:lvl1pPr marL="0" indent="0">
              <a:buNone/>
              <a:defRPr spc="-150" baseline="0">
                <a:gradFill>
                  <a:gsLst>
                    <a:gs pos="0">
                      <a:schemeClr val="tx1"/>
                    </a:gs>
                    <a:gs pos="100000">
                      <a:schemeClr val="tx1"/>
                    </a:gs>
                  </a:gsLst>
                  <a:lin ang="5400000" scaled="0"/>
                </a:gradFill>
                <a:latin typeface="Segoe UI Light" pitchFamily="34" charset="0"/>
              </a:defRPr>
            </a:lvl1pPr>
          </a:lstStyle>
          <a:p>
            <a:pPr lvl="0"/>
            <a:r>
              <a:rPr lang="en-US" dirty="0" smtClean="0"/>
              <a:t>Date</a:t>
            </a:r>
            <a:endParaRPr lang="en-US" dirty="0"/>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192894"/>
            <a:ext cx="8128000" cy="4225358"/>
          </a:xfrm>
          <a:prstGeom prst="rect">
            <a:avLst/>
          </a:prstGeom>
        </p:spPr>
      </p:pic>
    </p:spTree>
    <p:extLst>
      <p:ext uri="{BB962C8B-B14F-4D97-AF65-F5344CB8AC3E}">
        <p14:creationId xmlns:p14="http://schemas.microsoft.com/office/powerpoint/2010/main" val="2738924700"/>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78871" y="1466851"/>
            <a:ext cx="16727876" cy="112184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5" name="Text Placeholder 2"/>
          <p:cNvSpPr>
            <a:spLocks noGrp="1"/>
          </p:cNvSpPr>
          <p:nvPr>
            <p:ph type="body" idx="1"/>
          </p:nvPr>
        </p:nvSpPr>
        <p:spPr>
          <a:xfrm>
            <a:off x="778872" y="3295650"/>
            <a:ext cx="16727874" cy="313932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23270" y="286368"/>
            <a:ext cx="4162647" cy="903676"/>
          </a:xfrm>
          <a:prstGeom prst="rect">
            <a:avLst/>
          </a:prstGeom>
        </p:spPr>
      </p:pic>
      <p:pic>
        <p:nvPicPr>
          <p:cNvPr id="8" name="Picture 7"/>
          <p:cNvPicPr>
            <a:picLocks noChangeAspect="1" noChangeArrowheads="1"/>
          </p:cNvPicPr>
          <p:nvPr userDrawn="1"/>
        </p:nvPicPr>
        <p:blipFill>
          <a:blip r:embed="rId9" cstate="email">
            <a:extLst>
              <a:ext uri="{28A0092B-C50C-407E-A947-70E740481C1C}">
                <a14:useLocalDpi xmlns:a14="http://schemas.microsoft.com/office/drawing/2010/main"/>
              </a:ext>
            </a:extLst>
          </a:blip>
          <a:stretch>
            <a:fillRect/>
          </a:stretch>
        </p:blipFill>
        <p:spPr bwMode="black">
          <a:xfrm>
            <a:off x="15383094" y="-59182"/>
            <a:ext cx="2822356" cy="1392682"/>
          </a:xfrm>
          <a:prstGeom prst="rect">
            <a:avLst/>
          </a:prstGeom>
          <a:noFill/>
          <a:ln>
            <a:noFill/>
          </a:ln>
        </p:spPr>
      </p:pic>
    </p:spTree>
    <p:extLst>
      <p:ext uri="{BB962C8B-B14F-4D97-AF65-F5344CB8AC3E}">
        <p14:creationId xmlns:p14="http://schemas.microsoft.com/office/powerpoint/2010/main" val="1268986105"/>
      </p:ext>
    </p:extLst>
  </p:cSld>
  <p:clrMap bg1="dk1" tx1="lt1" bg2="dk2" tx2="lt2" accent1="accent1" accent2="accent2" accent3="accent3" accent4="accent4" accent5="accent5" accent6="accent6" hlink="hlink" folHlink="folHlink"/>
  <p:sldLayoutIdLst>
    <p:sldLayoutId id="2147483818" r:id="rId1"/>
    <p:sldLayoutId id="2147483847" r:id="rId2"/>
    <p:sldLayoutId id="2147483862" r:id="rId3"/>
    <p:sldLayoutId id="2147483863" r:id="rId4"/>
    <p:sldLayoutId id="2147483864" r:id="rId5"/>
    <p:sldLayoutId id="2147483865" r:id="rId6"/>
  </p:sldLayoutIdLst>
  <p:transition spd="slow">
    <p:push/>
  </p:transition>
  <p:timing>
    <p:tnLst>
      <p:par>
        <p:cTn id="1" dur="indefinite" restart="never" nodeType="tmRoot"/>
      </p:par>
    </p:tnLst>
  </p:timing>
  <p:txStyles>
    <p:titleStyle>
      <a:lvl1pPr algn="l" defTabSz="1371727" rtl="0" eaLnBrk="1" latinLnBrk="0" hangingPunct="1">
        <a:lnSpc>
          <a:spcPct val="90000"/>
        </a:lnSpc>
        <a:spcBef>
          <a:spcPct val="0"/>
        </a:spcBef>
        <a:buNone/>
        <a:defRPr lang="en-US" sz="81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519182" indent="-519182" algn="l" defTabSz="1371727" rtl="0" eaLnBrk="1" latinLnBrk="0" hangingPunct="1">
        <a:lnSpc>
          <a:spcPct val="100000"/>
        </a:lnSpc>
        <a:spcBef>
          <a:spcPts val="0"/>
        </a:spcBef>
        <a:spcAft>
          <a:spcPts val="1200"/>
        </a:spcAft>
        <a:buSzPct val="90000"/>
        <a:buFontTx/>
        <a:buBlip>
          <a:blip r:embed="rId10"/>
        </a:buBlip>
        <a:defRPr sz="40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945483" indent="-426301" algn="l" defTabSz="1371727" rtl="0" eaLnBrk="1" latinLnBrk="0" hangingPunct="1">
        <a:lnSpc>
          <a:spcPct val="100000"/>
        </a:lnSpc>
        <a:spcBef>
          <a:spcPts val="0"/>
        </a:spcBef>
        <a:spcAft>
          <a:spcPts val="1200"/>
        </a:spcAft>
        <a:buSzPct val="90000"/>
        <a:buFontTx/>
        <a:buBlip>
          <a:blip r:embed="rId10"/>
        </a:buBlip>
        <a:tabLst>
          <a:tab pos="945483" algn="l"/>
        </a:tabLst>
        <a:defRPr sz="36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2pPr>
      <a:lvl3pPr marL="1371783" indent="-426301" algn="l" defTabSz="1371727" rtl="0" eaLnBrk="1" latinLnBrk="0" hangingPunct="1">
        <a:lnSpc>
          <a:spcPct val="100000"/>
        </a:lnSpc>
        <a:spcBef>
          <a:spcPts val="0"/>
        </a:spcBef>
        <a:spcAft>
          <a:spcPts val="1200"/>
        </a:spcAft>
        <a:buSzPct val="90000"/>
        <a:buFontTx/>
        <a:buBlip>
          <a:blip r:embed="rId10"/>
        </a:buBlip>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3pPr>
      <a:lvl4pPr marL="2224384" indent="-335802" algn="l" defTabSz="1371727" rtl="0" eaLnBrk="1" latinLnBrk="0" hangingPunct="1">
        <a:lnSpc>
          <a:spcPct val="100000"/>
        </a:lnSpc>
        <a:spcBef>
          <a:spcPts val="0"/>
        </a:spcBef>
        <a:spcAft>
          <a:spcPts val="1200"/>
        </a:spcAft>
        <a:buSzPct val="90000"/>
        <a:buFontTx/>
        <a:buBlip>
          <a:blip r:embed="rId10"/>
        </a:buBlip>
        <a:tabLst>
          <a:tab pos="1371783" algn="l"/>
        </a:tabLst>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4pPr>
      <a:lvl5pPr marL="2569712" indent="-345328" algn="l" defTabSz="1371727" rtl="0" eaLnBrk="1" latinLnBrk="0" hangingPunct="1">
        <a:lnSpc>
          <a:spcPct val="100000"/>
        </a:lnSpc>
        <a:spcBef>
          <a:spcPts val="0"/>
        </a:spcBef>
        <a:spcAft>
          <a:spcPts val="1200"/>
        </a:spcAft>
        <a:buSzPct val="90000"/>
        <a:buFontTx/>
        <a:buBlip>
          <a:blip r:embed="rId10"/>
        </a:buBlip>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5pPr>
      <a:lvl6pPr marL="3772251"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8116"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980"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845"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727" rtl="0" eaLnBrk="1" latinLnBrk="0" hangingPunct="1">
        <a:defRPr sz="2700" kern="1200">
          <a:solidFill>
            <a:schemeClr val="tx1"/>
          </a:solidFill>
          <a:latin typeface="+mn-lt"/>
          <a:ea typeface="+mn-ea"/>
          <a:cs typeface="+mn-cs"/>
        </a:defRPr>
      </a:lvl1pPr>
      <a:lvl2pPr marL="685864" algn="l" defTabSz="1371727" rtl="0" eaLnBrk="1" latinLnBrk="0" hangingPunct="1">
        <a:defRPr sz="2700" kern="1200">
          <a:solidFill>
            <a:schemeClr val="tx1"/>
          </a:solidFill>
          <a:latin typeface="+mn-lt"/>
          <a:ea typeface="+mn-ea"/>
          <a:cs typeface="+mn-cs"/>
        </a:defRPr>
      </a:lvl2pPr>
      <a:lvl3pPr marL="1371727" algn="l" defTabSz="1371727" rtl="0" eaLnBrk="1" latinLnBrk="0" hangingPunct="1">
        <a:defRPr sz="2700" kern="1200">
          <a:solidFill>
            <a:schemeClr val="tx1"/>
          </a:solidFill>
          <a:latin typeface="+mn-lt"/>
          <a:ea typeface="+mn-ea"/>
          <a:cs typeface="+mn-cs"/>
        </a:defRPr>
      </a:lvl3pPr>
      <a:lvl4pPr marL="2057592" algn="l" defTabSz="1371727" rtl="0" eaLnBrk="1" latinLnBrk="0" hangingPunct="1">
        <a:defRPr sz="2700" kern="1200">
          <a:solidFill>
            <a:schemeClr val="tx1"/>
          </a:solidFill>
          <a:latin typeface="+mn-lt"/>
          <a:ea typeface="+mn-ea"/>
          <a:cs typeface="+mn-cs"/>
        </a:defRPr>
      </a:lvl4pPr>
      <a:lvl5pPr marL="2743456" algn="l" defTabSz="1371727" rtl="0" eaLnBrk="1" latinLnBrk="0" hangingPunct="1">
        <a:defRPr sz="2700" kern="1200">
          <a:solidFill>
            <a:schemeClr val="tx1"/>
          </a:solidFill>
          <a:latin typeface="+mn-lt"/>
          <a:ea typeface="+mn-ea"/>
          <a:cs typeface="+mn-cs"/>
        </a:defRPr>
      </a:lvl5pPr>
      <a:lvl6pPr marL="3429321" algn="l" defTabSz="1371727" rtl="0" eaLnBrk="1" latinLnBrk="0" hangingPunct="1">
        <a:defRPr sz="2700" kern="1200">
          <a:solidFill>
            <a:schemeClr val="tx1"/>
          </a:solidFill>
          <a:latin typeface="+mn-lt"/>
          <a:ea typeface="+mn-ea"/>
          <a:cs typeface="+mn-cs"/>
        </a:defRPr>
      </a:lvl6pPr>
      <a:lvl7pPr marL="4115184" algn="l" defTabSz="1371727" rtl="0" eaLnBrk="1" latinLnBrk="0" hangingPunct="1">
        <a:defRPr sz="2700" kern="1200">
          <a:solidFill>
            <a:schemeClr val="tx1"/>
          </a:solidFill>
          <a:latin typeface="+mn-lt"/>
          <a:ea typeface="+mn-ea"/>
          <a:cs typeface="+mn-cs"/>
        </a:defRPr>
      </a:lvl7pPr>
      <a:lvl8pPr marL="4801048" algn="l" defTabSz="1371727" rtl="0" eaLnBrk="1" latinLnBrk="0" hangingPunct="1">
        <a:defRPr sz="2700" kern="1200">
          <a:solidFill>
            <a:schemeClr val="tx1"/>
          </a:solidFill>
          <a:latin typeface="+mn-lt"/>
          <a:ea typeface="+mn-ea"/>
          <a:cs typeface="+mn-cs"/>
        </a:defRPr>
      </a:lvl8pPr>
      <a:lvl9pPr marL="5486912" algn="l" defTabSz="137172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8871" y="1371601"/>
            <a:ext cx="16727876" cy="112184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8872" y="3200400"/>
            <a:ext cx="16727874" cy="313932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noChangeArrowheads="1"/>
          </p:cNvPicPr>
          <p:nvPr userDrawn="1"/>
        </p:nvPicPr>
        <p:blipFill>
          <a:blip r:embed="rId6" cstate="email">
            <a:extLst>
              <a:ext uri="{28A0092B-C50C-407E-A947-70E740481C1C}">
                <a14:useLocalDpi xmlns:a14="http://schemas.microsoft.com/office/drawing/2010/main"/>
              </a:ext>
            </a:extLst>
          </a:blip>
          <a:stretch>
            <a:fillRect/>
          </a:stretch>
        </p:blipFill>
        <p:spPr bwMode="black">
          <a:xfrm>
            <a:off x="15383094" y="-59182"/>
            <a:ext cx="2822356" cy="1392682"/>
          </a:xfrm>
          <a:prstGeom prst="rect">
            <a:avLst/>
          </a:prstGeom>
          <a:noFill/>
          <a:ln>
            <a:noFill/>
          </a:ln>
        </p:spPr>
      </p:pic>
      <p:pic>
        <p:nvPicPr>
          <p:cNvPr id="7" name="Picture 6"/>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94719" y="147221"/>
            <a:ext cx="4162647" cy="903676"/>
          </a:xfrm>
          <a:prstGeom prst="rect">
            <a:avLst/>
          </a:prstGeom>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8" r:id="rId1"/>
    <p:sldLayoutId id="2147483813" r:id="rId2"/>
    <p:sldLayoutId id="2147483866" r:id="rId3"/>
    <p:sldLayoutId id="2147483872" r:id="rId4"/>
  </p:sldLayoutIdLst>
  <p:transition spd="slow">
    <p:push/>
  </p:transition>
  <p:timing>
    <p:tnLst>
      <p:par>
        <p:cTn id="1" dur="indefinite" restart="never" nodeType="tmRoot"/>
      </p:par>
    </p:tnLst>
  </p:timing>
  <p:txStyles>
    <p:titleStyle>
      <a:lvl1pPr algn="l" defTabSz="1371727" rtl="0" eaLnBrk="1" latinLnBrk="0" hangingPunct="1">
        <a:lnSpc>
          <a:spcPct val="90000"/>
        </a:lnSpc>
        <a:spcBef>
          <a:spcPct val="0"/>
        </a:spcBef>
        <a:buNone/>
        <a:defRPr lang="en-US" sz="81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519182" indent="-519182" algn="l" defTabSz="1371727" rtl="0" eaLnBrk="1" latinLnBrk="0" hangingPunct="1">
        <a:lnSpc>
          <a:spcPct val="100000"/>
        </a:lnSpc>
        <a:spcBef>
          <a:spcPts val="0"/>
        </a:spcBef>
        <a:spcAft>
          <a:spcPts val="1200"/>
        </a:spcAft>
        <a:buSzPct val="90000"/>
        <a:buFontTx/>
        <a:buBlip>
          <a:blip r:embed="rId8"/>
        </a:buBlip>
        <a:defRPr sz="40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1pPr>
      <a:lvl2pPr marL="945483" indent="-426301" algn="l" defTabSz="1371727" rtl="0" eaLnBrk="1" latinLnBrk="0" hangingPunct="1">
        <a:lnSpc>
          <a:spcPct val="100000"/>
        </a:lnSpc>
        <a:spcBef>
          <a:spcPts val="0"/>
        </a:spcBef>
        <a:spcAft>
          <a:spcPts val="1200"/>
        </a:spcAft>
        <a:buSzPct val="90000"/>
        <a:buFontTx/>
        <a:buBlip>
          <a:blip r:embed="rId8"/>
        </a:buBlip>
        <a:tabLst>
          <a:tab pos="945483" algn="l"/>
        </a:tabLst>
        <a:defRPr sz="36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2pPr>
      <a:lvl3pPr marL="1371783" indent="-426301" algn="l" defTabSz="1371727" rtl="0" eaLnBrk="1" latinLnBrk="0" hangingPunct="1">
        <a:lnSpc>
          <a:spcPct val="100000"/>
        </a:lnSpc>
        <a:spcBef>
          <a:spcPts val="0"/>
        </a:spcBef>
        <a:spcAft>
          <a:spcPts val="1200"/>
        </a:spcAft>
        <a:buSzPct val="90000"/>
        <a:buFontTx/>
        <a:buBlip>
          <a:blip r:embed="rId8"/>
        </a:buBlip>
        <a:defRPr sz="32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3pPr>
      <a:lvl4pPr marL="2224384" indent="-335802" algn="l" defTabSz="1371727" rtl="0" eaLnBrk="1" latinLnBrk="0" hangingPunct="1">
        <a:lnSpc>
          <a:spcPct val="100000"/>
        </a:lnSpc>
        <a:spcBef>
          <a:spcPts val="0"/>
        </a:spcBef>
        <a:spcAft>
          <a:spcPts val="1200"/>
        </a:spcAft>
        <a:buSzPct val="90000"/>
        <a:buFontTx/>
        <a:buBlip>
          <a:blip r:embed="rId8"/>
        </a:buBlip>
        <a:tabLst>
          <a:tab pos="1371783" algn="l"/>
        </a:tabLst>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4pPr>
      <a:lvl5pPr marL="2569712" indent="-345328" algn="l" defTabSz="1371727" rtl="0" eaLnBrk="1" latinLnBrk="0" hangingPunct="1">
        <a:lnSpc>
          <a:spcPct val="100000"/>
        </a:lnSpc>
        <a:spcBef>
          <a:spcPts val="0"/>
        </a:spcBef>
        <a:spcAft>
          <a:spcPts val="1200"/>
        </a:spcAft>
        <a:buSzPct val="90000"/>
        <a:buFontTx/>
        <a:buBlip>
          <a:blip r:embed="rId8"/>
        </a:buBlip>
        <a:defRPr sz="2800" kern="1200">
          <a:gradFill>
            <a:gsLst>
              <a:gs pos="0">
                <a:schemeClr val="tx1">
                  <a:lumMod val="75000"/>
                  <a:lumOff val="25000"/>
                </a:schemeClr>
              </a:gs>
              <a:gs pos="86000">
                <a:schemeClr val="tx1">
                  <a:lumMod val="75000"/>
                  <a:lumOff val="25000"/>
                </a:schemeClr>
              </a:gs>
            </a:gsLst>
            <a:lin ang="5400000" scaled="0"/>
          </a:gradFill>
          <a:latin typeface="+mj-lt"/>
          <a:ea typeface="+mn-ea"/>
          <a:cs typeface="+mn-cs"/>
        </a:defRPr>
      </a:lvl5pPr>
      <a:lvl6pPr marL="3772251"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8116"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980"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845" indent="-342932" algn="l" defTabSz="1371727"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727" rtl="0" eaLnBrk="1" latinLnBrk="0" hangingPunct="1">
        <a:defRPr sz="2700" kern="1200">
          <a:solidFill>
            <a:schemeClr val="tx1"/>
          </a:solidFill>
          <a:latin typeface="+mn-lt"/>
          <a:ea typeface="+mn-ea"/>
          <a:cs typeface="+mn-cs"/>
        </a:defRPr>
      </a:lvl1pPr>
      <a:lvl2pPr marL="685864" algn="l" defTabSz="1371727" rtl="0" eaLnBrk="1" latinLnBrk="0" hangingPunct="1">
        <a:defRPr sz="2700" kern="1200">
          <a:solidFill>
            <a:schemeClr val="tx1"/>
          </a:solidFill>
          <a:latin typeface="+mn-lt"/>
          <a:ea typeface="+mn-ea"/>
          <a:cs typeface="+mn-cs"/>
        </a:defRPr>
      </a:lvl2pPr>
      <a:lvl3pPr marL="1371727" algn="l" defTabSz="1371727" rtl="0" eaLnBrk="1" latinLnBrk="0" hangingPunct="1">
        <a:defRPr sz="2700" kern="1200">
          <a:solidFill>
            <a:schemeClr val="tx1"/>
          </a:solidFill>
          <a:latin typeface="+mn-lt"/>
          <a:ea typeface="+mn-ea"/>
          <a:cs typeface="+mn-cs"/>
        </a:defRPr>
      </a:lvl3pPr>
      <a:lvl4pPr marL="2057592" algn="l" defTabSz="1371727" rtl="0" eaLnBrk="1" latinLnBrk="0" hangingPunct="1">
        <a:defRPr sz="2700" kern="1200">
          <a:solidFill>
            <a:schemeClr val="tx1"/>
          </a:solidFill>
          <a:latin typeface="+mn-lt"/>
          <a:ea typeface="+mn-ea"/>
          <a:cs typeface="+mn-cs"/>
        </a:defRPr>
      </a:lvl4pPr>
      <a:lvl5pPr marL="2743456" algn="l" defTabSz="1371727" rtl="0" eaLnBrk="1" latinLnBrk="0" hangingPunct="1">
        <a:defRPr sz="2700" kern="1200">
          <a:solidFill>
            <a:schemeClr val="tx1"/>
          </a:solidFill>
          <a:latin typeface="+mn-lt"/>
          <a:ea typeface="+mn-ea"/>
          <a:cs typeface="+mn-cs"/>
        </a:defRPr>
      </a:lvl5pPr>
      <a:lvl6pPr marL="3429321" algn="l" defTabSz="1371727" rtl="0" eaLnBrk="1" latinLnBrk="0" hangingPunct="1">
        <a:defRPr sz="2700" kern="1200">
          <a:solidFill>
            <a:schemeClr val="tx1"/>
          </a:solidFill>
          <a:latin typeface="+mn-lt"/>
          <a:ea typeface="+mn-ea"/>
          <a:cs typeface="+mn-cs"/>
        </a:defRPr>
      </a:lvl6pPr>
      <a:lvl7pPr marL="4115184" algn="l" defTabSz="1371727" rtl="0" eaLnBrk="1" latinLnBrk="0" hangingPunct="1">
        <a:defRPr sz="2700" kern="1200">
          <a:solidFill>
            <a:schemeClr val="tx1"/>
          </a:solidFill>
          <a:latin typeface="+mn-lt"/>
          <a:ea typeface="+mn-ea"/>
          <a:cs typeface="+mn-cs"/>
        </a:defRPr>
      </a:lvl7pPr>
      <a:lvl8pPr marL="4801048" algn="l" defTabSz="1371727" rtl="0" eaLnBrk="1" latinLnBrk="0" hangingPunct="1">
        <a:defRPr sz="2700" kern="1200">
          <a:solidFill>
            <a:schemeClr val="tx1"/>
          </a:solidFill>
          <a:latin typeface="+mn-lt"/>
          <a:ea typeface="+mn-ea"/>
          <a:cs typeface="+mn-cs"/>
        </a:defRPr>
      </a:lvl8pPr>
      <a:lvl9pPr marL="5486912" algn="l" defTabSz="137172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04445"/>
      </p:ext>
    </p:extLst>
  </p:cSld>
  <p:clrMap bg1="lt1" tx1="dk1" bg2="lt2" tx2="dk2" accent1="accent1" accent2="accent2" accent3="accent3" accent4="accent4" accent5="accent5" accent6="accent6" hlink="hlink" folHlink="folHlink"/>
  <p:sldLayoutIdLst>
    <p:sldLayoutId id="2147483804" r:id="rId1"/>
    <p:sldLayoutId id="2147483873" r:id="rId2"/>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10.xml"/><Relationship Id="rId5" Type="http://schemas.openxmlformats.org/officeDocument/2006/relationships/image" Target="../media/image43.jpeg"/><Relationship Id="rId4" Type="http://schemas.openxmlformats.org/officeDocument/2006/relationships/image" Target="../media/image42.jpeg"/></Relationships>
</file>

<file path=ppt/slides/_rels/slide2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jpeg"/><Relationship Id="rId4" Type="http://schemas.openxmlformats.org/officeDocument/2006/relationships/image" Target="../media/image22.png"/><Relationship Id="rId9" Type="http://schemas.openxmlformats.org/officeDocument/2006/relationships/image" Target="../media/image27.jpeg"/></Relationships>
</file>

<file path=ppt/slides/_rels/slide5.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32.jpeg"/><Relationship Id="rId10" Type="http://schemas.openxmlformats.org/officeDocument/2006/relationships/image" Target="../media/image37.jpeg"/><Relationship Id="rId4" Type="http://schemas.openxmlformats.org/officeDocument/2006/relationships/image" Target="../media/image31.jpeg"/><Relationship Id="rId9" Type="http://schemas.openxmlformats.org/officeDocument/2006/relationships/image" Target="../media/image3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952556" y="5600653"/>
            <a:ext cx="16847047" cy="3293209"/>
          </a:xfrm>
        </p:spPr>
        <p:txBody>
          <a:bodyPr/>
          <a:lstStyle/>
          <a:p>
            <a:r>
              <a:rPr lang="en-US" dirty="0" smtClean="0">
                <a:solidFill>
                  <a:schemeClr val="tx1"/>
                </a:solidFill>
              </a:rPr>
              <a:t>CEM AX Retail Plus</a:t>
            </a:r>
          </a:p>
          <a:p>
            <a:r>
              <a:rPr lang="en-US" sz="7200" dirty="0" smtClean="0">
                <a:solidFill>
                  <a:schemeClr val="tx1"/>
                </a:solidFill>
              </a:rPr>
              <a:t> CEM Business Solutions</a:t>
            </a:r>
            <a:endParaRPr lang="en-US" sz="7200" dirty="0">
              <a:solidFill>
                <a:schemeClr val="tx1"/>
              </a:solidFill>
            </a:endParaRPr>
          </a:p>
        </p:txBody>
      </p:sp>
    </p:spTree>
    <p:extLst>
      <p:ext uri="{BB962C8B-B14F-4D97-AF65-F5344CB8AC3E}">
        <p14:creationId xmlns:p14="http://schemas.microsoft.com/office/powerpoint/2010/main" val="147282266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200151"/>
            <a:ext cx="10879729" cy="819149"/>
          </a:xfrm>
        </p:spPr>
        <p:txBody>
          <a:bodyPr/>
          <a:lstStyle/>
          <a:p>
            <a:r>
              <a:rPr lang="en-US" sz="4950" dirty="0" smtClean="0"/>
              <a:t>Solution Overview – CEM AX Retail Plus </a:t>
            </a:r>
            <a:endParaRPr lang="en-IN" sz="4950" dirty="0"/>
          </a:p>
        </p:txBody>
      </p:sp>
      <p:pic>
        <p:nvPicPr>
          <p:cNvPr id="3" name="Picture 2" descr="C:\Users\Deepa.CEMINDIA.000\Desktop\0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1989138"/>
            <a:ext cx="14068425" cy="810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125579"/>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6727876" cy="685572"/>
          </a:xfrm>
        </p:spPr>
        <p:txBody>
          <a:bodyPr/>
          <a:lstStyle/>
          <a:p>
            <a:r>
              <a:rPr lang="en-US" sz="4950" dirty="0"/>
              <a:t>CEM AX Retail </a:t>
            </a:r>
            <a:r>
              <a:rPr lang="en-US" sz="4950" dirty="0" smtClean="0"/>
              <a:t>Plus – Key Features</a:t>
            </a:r>
            <a:endParaRPr lang="en-IN" sz="4950" dirty="0"/>
          </a:p>
        </p:txBody>
      </p:sp>
      <p:sp>
        <p:nvSpPr>
          <p:cNvPr id="5" name="3white gradient"/>
          <p:cNvSpPr/>
          <p:nvPr/>
        </p:nvSpPr>
        <p:spPr>
          <a:xfrm>
            <a:off x="8864158" y="2664685"/>
            <a:ext cx="2469600" cy="16020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smtClean="0"/>
              <a:t>Butchery</a:t>
            </a:r>
          </a:p>
          <a:p>
            <a:pPr lvl="0" algn="ctr"/>
            <a:r>
              <a:rPr lang="en-IN" sz="2400" b="1" dirty="0" smtClean="0"/>
              <a:t>/Bakery </a:t>
            </a:r>
            <a:r>
              <a:rPr lang="en-IN" sz="2400" b="1" dirty="0"/>
              <a:t>processes</a:t>
            </a:r>
          </a:p>
        </p:txBody>
      </p:sp>
      <p:sp>
        <p:nvSpPr>
          <p:cNvPr id="7" name="3white gradient"/>
          <p:cNvSpPr/>
          <p:nvPr/>
        </p:nvSpPr>
        <p:spPr>
          <a:xfrm>
            <a:off x="6242158" y="2664685"/>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a:t>Barcode </a:t>
            </a:r>
            <a:endParaRPr lang="en-IN" sz="2400" b="1" dirty="0" smtClean="0"/>
          </a:p>
          <a:p>
            <a:pPr lvl="0" algn="ctr"/>
            <a:r>
              <a:rPr lang="en-IN" sz="2400" b="1" dirty="0" smtClean="0"/>
              <a:t>Printing </a:t>
            </a:r>
            <a:endParaRPr lang="en-IN" sz="2400" b="1" dirty="0"/>
          </a:p>
        </p:txBody>
      </p:sp>
      <p:sp>
        <p:nvSpPr>
          <p:cNvPr id="8" name="3white gradient"/>
          <p:cNvSpPr/>
          <p:nvPr/>
        </p:nvSpPr>
        <p:spPr>
          <a:xfrm>
            <a:off x="3597916" y="2664685"/>
            <a:ext cx="2469600" cy="1602000"/>
          </a:xfrm>
          <a:prstGeom prst="rect">
            <a:avLst/>
          </a:prstGeom>
          <a:solidFill>
            <a:srgbClr val="F559CC"/>
          </a:solidFill>
          <a:ln w="3175">
            <a:noFill/>
          </a:ln>
          <a:effectLst/>
        </p:spPr>
        <p:txBody>
          <a:bodyPr vert="horz" wrap="square" lIns="137181" tIns="91456" rIns="137181" bIns="91456" rtlCol="0" anchor="t" anchorCtr="0">
            <a:noAutofit/>
          </a:bodyPr>
          <a:lstStyle/>
          <a:p>
            <a:pPr lvl="0" algn="ctr"/>
            <a:endParaRPr lang="en-IN" sz="2400" b="1" dirty="0" smtClean="0"/>
          </a:p>
          <a:p>
            <a:pPr lvl="0" algn="ctr"/>
            <a:r>
              <a:rPr lang="en-IN" sz="2400" b="1" dirty="0" smtClean="0"/>
              <a:t>Open </a:t>
            </a:r>
            <a:r>
              <a:rPr lang="en-IN" sz="2400" b="1" dirty="0"/>
              <a:t>to Buy (OTB)</a:t>
            </a:r>
          </a:p>
        </p:txBody>
      </p:sp>
      <p:sp>
        <p:nvSpPr>
          <p:cNvPr id="9" name="3white gradient"/>
          <p:cNvSpPr/>
          <p:nvPr/>
        </p:nvSpPr>
        <p:spPr>
          <a:xfrm>
            <a:off x="11494233" y="2664685"/>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lvl="0" algn="ctr"/>
            <a:endParaRPr lang="en-IN" sz="2400" b="1" dirty="0" smtClean="0"/>
          </a:p>
          <a:p>
            <a:pPr lvl="0" algn="ctr"/>
            <a:r>
              <a:rPr lang="en-IN" sz="2400" b="1" dirty="0" smtClean="0"/>
              <a:t>Customer </a:t>
            </a:r>
            <a:r>
              <a:rPr lang="en-IN" sz="2400" b="1" dirty="0"/>
              <a:t>Service</a:t>
            </a:r>
          </a:p>
        </p:txBody>
      </p:sp>
      <p:sp>
        <p:nvSpPr>
          <p:cNvPr id="10" name="3white gradient"/>
          <p:cNvSpPr/>
          <p:nvPr/>
        </p:nvSpPr>
        <p:spPr>
          <a:xfrm>
            <a:off x="11494233" y="8049880"/>
            <a:ext cx="2469600" cy="16020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smtClean="0"/>
              <a:t>Delivery Route Planning</a:t>
            </a:r>
            <a:endParaRPr lang="en-IN" sz="2400" b="1" dirty="0"/>
          </a:p>
        </p:txBody>
      </p:sp>
      <p:sp>
        <p:nvSpPr>
          <p:cNvPr id="11" name="3white gradient"/>
          <p:cNvSpPr/>
          <p:nvPr/>
        </p:nvSpPr>
        <p:spPr>
          <a:xfrm>
            <a:off x="8863468" y="6263860"/>
            <a:ext cx="2469600" cy="16020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a:t>RFID </a:t>
            </a:r>
            <a:endParaRPr lang="en-IN" sz="2400" b="1" dirty="0" smtClean="0"/>
          </a:p>
          <a:p>
            <a:pPr lvl="0" algn="ctr"/>
            <a:r>
              <a:rPr lang="en-IN" sz="2400" b="1" dirty="0" smtClean="0"/>
              <a:t>Cards</a:t>
            </a:r>
            <a:endParaRPr lang="en-IN" sz="2400" b="1" dirty="0"/>
          </a:p>
        </p:txBody>
      </p:sp>
      <p:sp>
        <p:nvSpPr>
          <p:cNvPr id="13" name="3white gradient"/>
          <p:cNvSpPr/>
          <p:nvPr/>
        </p:nvSpPr>
        <p:spPr>
          <a:xfrm>
            <a:off x="8864158" y="4477150"/>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lvl="0" algn="ctr"/>
            <a:endParaRPr lang="en-IN" sz="2400" b="1" dirty="0" smtClean="0"/>
          </a:p>
          <a:p>
            <a:pPr lvl="0" algn="ctr"/>
            <a:r>
              <a:rPr lang="en-IN" sz="2400" b="1" dirty="0" smtClean="0"/>
              <a:t>Receipt </a:t>
            </a:r>
            <a:r>
              <a:rPr lang="en-IN" sz="2400" b="1" dirty="0"/>
              <a:t>wise </a:t>
            </a:r>
            <a:r>
              <a:rPr lang="en-IN" sz="2400" b="1" dirty="0" smtClean="0"/>
              <a:t>Profitability</a:t>
            </a:r>
            <a:endParaRPr lang="en-IN" sz="2400" b="1" dirty="0"/>
          </a:p>
        </p:txBody>
      </p:sp>
      <p:sp>
        <p:nvSpPr>
          <p:cNvPr id="14" name="3white gradient"/>
          <p:cNvSpPr/>
          <p:nvPr/>
        </p:nvSpPr>
        <p:spPr>
          <a:xfrm>
            <a:off x="6235592" y="4473570"/>
            <a:ext cx="2469600" cy="16020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a:t>Footprint </a:t>
            </a:r>
            <a:r>
              <a:rPr lang="en-IN" sz="2400" b="1" dirty="0" smtClean="0"/>
              <a:t>Analysis</a:t>
            </a:r>
            <a:endParaRPr lang="en-IN" sz="2400" b="1" dirty="0"/>
          </a:p>
        </p:txBody>
      </p:sp>
      <p:sp>
        <p:nvSpPr>
          <p:cNvPr id="15" name="3white gradient"/>
          <p:cNvSpPr/>
          <p:nvPr/>
        </p:nvSpPr>
        <p:spPr>
          <a:xfrm>
            <a:off x="3607536" y="4449665"/>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a:t>Inventory </a:t>
            </a:r>
            <a:r>
              <a:rPr lang="en-IN" sz="2400" b="1" dirty="0" smtClean="0"/>
              <a:t>Transfer Approvals</a:t>
            </a:r>
            <a:endParaRPr lang="en-IN" sz="2400" b="1" dirty="0"/>
          </a:p>
        </p:txBody>
      </p:sp>
      <p:sp>
        <p:nvSpPr>
          <p:cNvPr id="16" name="3white gradient"/>
          <p:cNvSpPr/>
          <p:nvPr/>
        </p:nvSpPr>
        <p:spPr>
          <a:xfrm>
            <a:off x="3589236" y="6279330"/>
            <a:ext cx="2469600" cy="16020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a:t>Duty </a:t>
            </a:r>
            <a:endParaRPr lang="en-IN" sz="2400" b="1" dirty="0" smtClean="0"/>
          </a:p>
          <a:p>
            <a:pPr lvl="0" algn="ctr"/>
            <a:r>
              <a:rPr lang="en-IN" sz="2400" b="1" dirty="0" smtClean="0"/>
              <a:t>Rosters</a:t>
            </a:r>
            <a:endParaRPr lang="en-IN" sz="2400" b="1" dirty="0"/>
          </a:p>
        </p:txBody>
      </p:sp>
      <p:sp>
        <p:nvSpPr>
          <p:cNvPr id="18" name="3white gradient"/>
          <p:cNvSpPr/>
          <p:nvPr/>
        </p:nvSpPr>
        <p:spPr>
          <a:xfrm>
            <a:off x="8845108" y="8049880"/>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a:t>POS </a:t>
            </a:r>
            <a:r>
              <a:rPr lang="en-IN" sz="2400" b="1" dirty="0" smtClean="0"/>
              <a:t>on </a:t>
            </a:r>
          </a:p>
          <a:p>
            <a:pPr lvl="0" algn="ctr"/>
            <a:r>
              <a:rPr lang="en-IN" sz="2400" b="1" dirty="0" smtClean="0"/>
              <a:t>Tabs</a:t>
            </a:r>
            <a:endParaRPr lang="en-IN" sz="2400" b="1" dirty="0"/>
          </a:p>
        </p:txBody>
      </p:sp>
      <p:sp>
        <p:nvSpPr>
          <p:cNvPr id="19" name="3white gradient"/>
          <p:cNvSpPr/>
          <p:nvPr/>
        </p:nvSpPr>
        <p:spPr>
          <a:xfrm>
            <a:off x="3559816" y="8068930"/>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a:t>Discount </a:t>
            </a:r>
            <a:r>
              <a:rPr lang="en-IN" sz="2400" b="1" dirty="0" smtClean="0"/>
              <a:t>Authorisation</a:t>
            </a:r>
            <a:endParaRPr lang="en-IN" sz="2400" b="1" dirty="0"/>
          </a:p>
        </p:txBody>
      </p:sp>
      <p:sp>
        <p:nvSpPr>
          <p:cNvPr id="20" name="3white gradient"/>
          <p:cNvSpPr/>
          <p:nvPr/>
        </p:nvSpPr>
        <p:spPr>
          <a:xfrm>
            <a:off x="6215852" y="8053500"/>
            <a:ext cx="2469600" cy="1602000"/>
          </a:xfrm>
          <a:prstGeom prst="rect">
            <a:avLst/>
          </a:prstGeom>
          <a:solidFill>
            <a:srgbClr val="F559CC"/>
          </a:solidFill>
          <a:ln w="3175">
            <a:solidFill>
              <a:schemeClr val="accent1"/>
            </a:solidFill>
          </a:ln>
          <a:effectLst/>
        </p:spPr>
        <p:txBody>
          <a:bodyPr vert="horz" wrap="square" lIns="137181" tIns="91456" rIns="137181" bIns="91456" rtlCol="0" anchor="t" anchorCtr="0">
            <a:noAutofit/>
          </a:bodyPr>
          <a:lstStyle/>
          <a:p>
            <a:pPr lvl="0" algn="ctr"/>
            <a:endParaRPr lang="en-IN" sz="2400" b="1" dirty="0" smtClean="0"/>
          </a:p>
          <a:p>
            <a:pPr lvl="0" algn="ctr"/>
            <a:r>
              <a:rPr lang="en-IN" sz="2400" b="1" dirty="0" smtClean="0"/>
              <a:t>Demand </a:t>
            </a:r>
            <a:r>
              <a:rPr lang="en-IN" sz="2400" b="1" dirty="0"/>
              <a:t>Planning</a:t>
            </a:r>
          </a:p>
        </p:txBody>
      </p:sp>
      <p:sp>
        <p:nvSpPr>
          <p:cNvPr id="21" name="3white gradient"/>
          <p:cNvSpPr/>
          <p:nvPr/>
        </p:nvSpPr>
        <p:spPr>
          <a:xfrm>
            <a:off x="6219226" y="6279330"/>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smtClean="0"/>
              <a:t>Loss </a:t>
            </a:r>
          </a:p>
          <a:p>
            <a:pPr lvl="0" algn="ctr"/>
            <a:r>
              <a:rPr lang="en-IN" sz="2400" b="1" dirty="0" smtClean="0"/>
              <a:t>Prevention</a:t>
            </a:r>
            <a:endParaRPr lang="en-IN" sz="2400" b="1" dirty="0"/>
          </a:p>
        </p:txBody>
      </p:sp>
      <p:sp>
        <p:nvSpPr>
          <p:cNvPr id="22" name="3white gradient"/>
          <p:cNvSpPr/>
          <p:nvPr/>
        </p:nvSpPr>
        <p:spPr>
          <a:xfrm>
            <a:off x="11466849" y="6263860"/>
            <a:ext cx="2469600" cy="1602000"/>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smtClean="0"/>
              <a:t>Staff Management</a:t>
            </a:r>
            <a:endParaRPr lang="en-IN" sz="2400" b="1" dirty="0"/>
          </a:p>
        </p:txBody>
      </p:sp>
      <p:sp>
        <p:nvSpPr>
          <p:cNvPr id="23" name="3white gradient"/>
          <p:cNvSpPr/>
          <p:nvPr/>
        </p:nvSpPr>
        <p:spPr>
          <a:xfrm>
            <a:off x="11475220" y="4473570"/>
            <a:ext cx="2469600" cy="16020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lvl="0" algn="ctr"/>
            <a:r>
              <a:rPr lang="en-IN" sz="2400" b="1" dirty="0" smtClean="0"/>
              <a:t>Inventory optimiser</a:t>
            </a:r>
            <a:endParaRPr lang="en-IN" sz="2400" b="1" dirty="0"/>
          </a:p>
        </p:txBody>
      </p:sp>
    </p:spTree>
    <p:extLst>
      <p:ext uri="{BB962C8B-B14F-4D97-AF65-F5344CB8AC3E}">
        <p14:creationId xmlns:p14="http://schemas.microsoft.com/office/powerpoint/2010/main" val="3104986719"/>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6727876" cy="685572"/>
          </a:xfrm>
        </p:spPr>
        <p:txBody>
          <a:bodyPr/>
          <a:lstStyle/>
          <a:p>
            <a:r>
              <a:rPr lang="en-US" sz="4950" dirty="0" smtClean="0"/>
              <a:t>Open To Buy (OTB) – CEM AX Retail Plus</a:t>
            </a:r>
            <a:endParaRPr lang="en-IN" sz="4950" dirty="0"/>
          </a:p>
        </p:txBody>
      </p:sp>
      <p:sp>
        <p:nvSpPr>
          <p:cNvPr id="3" name="3white gradient"/>
          <p:cNvSpPr/>
          <p:nvPr/>
        </p:nvSpPr>
        <p:spPr>
          <a:xfrm>
            <a:off x="8827896" y="3665373"/>
            <a:ext cx="6015600" cy="2113200"/>
          </a:xfrm>
          <a:prstGeom prst="rect">
            <a:avLst/>
          </a:prstGeom>
          <a:solidFill>
            <a:schemeClr val="accent6">
              <a:lumMod val="5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Assists </a:t>
            </a:r>
            <a:r>
              <a:rPr lang="en-US" sz="2400" b="1" dirty="0" smtClean="0"/>
              <a:t>on </a:t>
            </a:r>
            <a:r>
              <a:rPr lang="en-IN" sz="2400" b="1" dirty="0" smtClean="0"/>
              <a:t>how </a:t>
            </a:r>
            <a:r>
              <a:rPr lang="en-IN" sz="2400" b="1" dirty="0"/>
              <a:t>much to buy, and provides benchmarks </a:t>
            </a:r>
            <a:r>
              <a:rPr lang="en-IN" sz="2400" b="1" dirty="0" smtClean="0"/>
              <a:t>for </a:t>
            </a:r>
            <a:r>
              <a:rPr lang="en-IN" sz="2400" b="1" dirty="0"/>
              <a:t>evaluating </a:t>
            </a:r>
            <a:r>
              <a:rPr lang="en-IN" sz="2400" b="1" dirty="0" smtClean="0"/>
              <a:t>progress </a:t>
            </a:r>
            <a:r>
              <a:rPr lang="en-IN" sz="2400" b="1" dirty="0" smtClean="0"/>
              <a:t>and </a:t>
            </a:r>
            <a:r>
              <a:rPr lang="en-IN" sz="2400" b="1" dirty="0"/>
              <a:t>adjusting future </a:t>
            </a:r>
            <a:r>
              <a:rPr lang="en-IN" sz="2400" b="1" dirty="0" smtClean="0"/>
              <a:t>plans </a:t>
            </a:r>
            <a:r>
              <a:rPr lang="en-IN" sz="2400" b="1" dirty="0"/>
              <a:t/>
            </a:r>
            <a:br>
              <a:rPr lang="en-IN" sz="2400" b="1" dirty="0"/>
            </a:br>
            <a:endParaRPr lang="en-US" sz="2400" b="1" dirty="0" smtClean="0"/>
          </a:p>
        </p:txBody>
      </p:sp>
      <p:sp>
        <p:nvSpPr>
          <p:cNvPr id="4" name="3white gradient"/>
          <p:cNvSpPr/>
          <p:nvPr/>
        </p:nvSpPr>
        <p:spPr>
          <a:xfrm>
            <a:off x="8827896" y="5908961"/>
            <a:ext cx="6015600" cy="2113200"/>
          </a:xfrm>
          <a:prstGeom prst="rect">
            <a:avLst/>
          </a:prstGeom>
          <a:solidFill>
            <a:srgbClr val="FA6800"/>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Determines </a:t>
            </a:r>
            <a:r>
              <a:rPr lang="en-US" sz="2400" b="1" dirty="0" smtClean="0"/>
              <a:t>the availability </a:t>
            </a:r>
            <a:r>
              <a:rPr lang="en-US" sz="2400" b="1" dirty="0" smtClean="0"/>
              <a:t>of </a:t>
            </a:r>
            <a:r>
              <a:rPr lang="en-US" sz="2400" b="1" dirty="0" smtClean="0"/>
              <a:t>the inventory, </a:t>
            </a:r>
            <a:r>
              <a:rPr lang="en-US" sz="2400" b="1" dirty="0" smtClean="0"/>
              <a:t>through inventory </a:t>
            </a:r>
            <a:r>
              <a:rPr lang="en-US" sz="2400" b="1" dirty="0" smtClean="0"/>
              <a:t>on hand, in transit and outstanding orders</a:t>
            </a:r>
          </a:p>
        </p:txBody>
      </p:sp>
      <p:sp>
        <p:nvSpPr>
          <p:cNvPr id="5" name="3white gradient"/>
          <p:cNvSpPr/>
          <p:nvPr/>
        </p:nvSpPr>
        <p:spPr>
          <a:xfrm>
            <a:off x="2667000" y="3676650"/>
            <a:ext cx="6015954" cy="2114550"/>
          </a:xfrm>
          <a:prstGeom prst="rect">
            <a:avLst/>
          </a:prstGeom>
          <a:solidFill>
            <a:srgbClr val="FA6800"/>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Open </a:t>
            </a:r>
            <a:r>
              <a:rPr lang="en-IN" sz="2400" b="1" dirty="0" smtClean="0"/>
              <a:t>To Buy (OTB) is a financial </a:t>
            </a:r>
            <a:endParaRPr lang="en-IN" sz="2400" b="1" dirty="0" smtClean="0"/>
          </a:p>
          <a:p>
            <a:pPr algn="ctr"/>
            <a:r>
              <a:rPr lang="en-IN" sz="2400" b="1" dirty="0" smtClean="0"/>
              <a:t>budget </a:t>
            </a:r>
            <a:r>
              <a:rPr lang="en-IN" sz="2400" b="1" dirty="0"/>
              <a:t>for </a:t>
            </a:r>
            <a:r>
              <a:rPr lang="en-IN" sz="2400" b="1" dirty="0" smtClean="0"/>
              <a:t>retail </a:t>
            </a:r>
            <a:r>
              <a:rPr lang="en-IN" sz="2400" b="1" dirty="0" smtClean="0"/>
              <a:t>merchandise. It facilitates </a:t>
            </a:r>
            <a:r>
              <a:rPr lang="en-IN" sz="2400" b="1" dirty="0"/>
              <a:t>the </a:t>
            </a:r>
            <a:r>
              <a:rPr lang="en-IN" sz="2400" b="1" dirty="0" smtClean="0"/>
              <a:t>planning </a:t>
            </a:r>
            <a:r>
              <a:rPr lang="en-IN" sz="2400" b="1" dirty="0" smtClean="0"/>
              <a:t>of </a:t>
            </a:r>
            <a:r>
              <a:rPr lang="en-IN" sz="2400" b="1" dirty="0"/>
              <a:t>the </a:t>
            </a:r>
            <a:r>
              <a:rPr lang="en-IN" sz="2400" b="1" dirty="0" smtClean="0"/>
              <a:t>merchandise, </a:t>
            </a:r>
            <a:r>
              <a:rPr lang="en-IN" sz="2400" b="1" dirty="0" smtClean="0"/>
              <a:t>sales </a:t>
            </a:r>
            <a:r>
              <a:rPr lang="en-IN" sz="2400" b="1" dirty="0" smtClean="0"/>
              <a:t>and </a:t>
            </a:r>
            <a:r>
              <a:rPr lang="en-IN" sz="2400" b="1" dirty="0"/>
              <a:t>purchases</a:t>
            </a:r>
            <a:endParaRPr lang="en-US" sz="2400" b="1" dirty="0" smtClean="0"/>
          </a:p>
        </p:txBody>
      </p:sp>
      <p:sp>
        <p:nvSpPr>
          <p:cNvPr id="7" name="3white gradient"/>
          <p:cNvSpPr/>
          <p:nvPr/>
        </p:nvSpPr>
        <p:spPr>
          <a:xfrm>
            <a:off x="2667000" y="5924550"/>
            <a:ext cx="6015600" cy="2113200"/>
          </a:xfrm>
          <a:prstGeom prst="rect">
            <a:avLst/>
          </a:prstGeom>
          <a:solidFill>
            <a:schemeClr val="accent6">
              <a:lumMod val="5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IN" sz="2400" b="1" dirty="0" smtClean="0"/>
              <a:t> </a:t>
            </a:r>
            <a:r>
              <a:rPr lang="en-IN" sz="2400" b="1" dirty="0" smtClean="0"/>
              <a:t>Gives </a:t>
            </a:r>
            <a:r>
              <a:rPr lang="en-IN" sz="2400" b="1" dirty="0" smtClean="0"/>
              <a:t>a clear view on sales budget, export/import, clearing budgets, </a:t>
            </a:r>
            <a:endParaRPr lang="en-IN" sz="2400" b="1" dirty="0" smtClean="0"/>
          </a:p>
          <a:p>
            <a:pPr algn="ctr"/>
            <a:r>
              <a:rPr lang="en-IN" sz="2400" b="1" dirty="0" smtClean="0"/>
              <a:t>retail purchase </a:t>
            </a:r>
            <a:r>
              <a:rPr lang="en-IN" sz="2400" b="1" dirty="0" smtClean="0"/>
              <a:t>plan etc. </a:t>
            </a:r>
          </a:p>
        </p:txBody>
      </p:sp>
    </p:spTree>
    <p:extLst>
      <p:ext uri="{BB962C8B-B14F-4D97-AF65-F5344CB8AC3E}">
        <p14:creationId xmlns:p14="http://schemas.microsoft.com/office/powerpoint/2010/main" val="476936909"/>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9965329" cy="723899"/>
          </a:xfrm>
        </p:spPr>
        <p:txBody>
          <a:bodyPr/>
          <a:lstStyle/>
          <a:p>
            <a:r>
              <a:rPr lang="en-US" sz="4950" dirty="0" smtClean="0"/>
              <a:t>Barcode Printing – CEM AX Retail Plus</a:t>
            </a:r>
            <a:endParaRPr lang="en-IN" sz="4950" dirty="0"/>
          </a:p>
        </p:txBody>
      </p:sp>
      <p:sp>
        <p:nvSpPr>
          <p:cNvPr id="3" name="3white gradient"/>
          <p:cNvSpPr/>
          <p:nvPr/>
        </p:nvSpPr>
        <p:spPr>
          <a:xfrm>
            <a:off x="8696228" y="3562280"/>
            <a:ext cx="3985200" cy="23940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Items </a:t>
            </a:r>
            <a:r>
              <a:rPr lang="en-US" sz="2400" b="1" dirty="0"/>
              <a:t>can be analyzed name wise and barcode wise separately </a:t>
            </a:r>
          </a:p>
        </p:txBody>
      </p:sp>
      <p:sp>
        <p:nvSpPr>
          <p:cNvPr id="5" name="3white gradient"/>
          <p:cNvSpPr/>
          <p:nvPr/>
        </p:nvSpPr>
        <p:spPr>
          <a:xfrm>
            <a:off x="8697447" y="6122660"/>
            <a:ext cx="3983981" cy="2393720"/>
          </a:xfrm>
          <a:prstGeom prst="rect">
            <a:avLst/>
          </a:prstGeom>
          <a:solidFill>
            <a:srgbClr val="002060"/>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Creates </a:t>
            </a:r>
            <a:r>
              <a:rPr lang="en-US" sz="2400" b="1" dirty="0"/>
              <a:t>invoice using </a:t>
            </a:r>
          </a:p>
          <a:p>
            <a:pPr algn="ctr"/>
            <a:r>
              <a:rPr lang="en-US" sz="2400" b="1" dirty="0"/>
              <a:t>POS terminal</a:t>
            </a:r>
          </a:p>
        </p:txBody>
      </p:sp>
      <p:sp>
        <p:nvSpPr>
          <p:cNvPr id="7" name="3white gradient"/>
          <p:cNvSpPr/>
          <p:nvPr/>
        </p:nvSpPr>
        <p:spPr>
          <a:xfrm>
            <a:off x="4580116" y="6121290"/>
            <a:ext cx="3983981" cy="239372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Barcode </a:t>
            </a:r>
            <a:r>
              <a:rPr lang="en-US" sz="2400" b="1" dirty="0"/>
              <a:t>scanner will be integrated with POS </a:t>
            </a:r>
            <a:r>
              <a:rPr lang="en-US" sz="2400" b="1" dirty="0" smtClean="0"/>
              <a:t>terminal</a:t>
            </a:r>
            <a:endParaRPr lang="en-IN" sz="2400" b="1" dirty="0"/>
          </a:p>
        </p:txBody>
      </p:sp>
      <p:sp>
        <p:nvSpPr>
          <p:cNvPr id="8" name="3white gradient"/>
          <p:cNvSpPr/>
          <p:nvPr/>
        </p:nvSpPr>
        <p:spPr>
          <a:xfrm>
            <a:off x="4580115" y="3605800"/>
            <a:ext cx="3983981" cy="2393720"/>
          </a:xfrm>
          <a:prstGeom prst="rect">
            <a:avLst/>
          </a:prstGeom>
          <a:solidFill>
            <a:srgbClr val="002060"/>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Barcode </a:t>
            </a:r>
            <a:r>
              <a:rPr lang="en-US" sz="2400" b="1" dirty="0"/>
              <a:t>printing </a:t>
            </a:r>
            <a:endParaRPr lang="en-US" sz="2400" b="1" dirty="0" smtClean="0"/>
          </a:p>
          <a:p>
            <a:pPr algn="ctr"/>
            <a:r>
              <a:rPr lang="en-US" sz="2400" b="1" dirty="0" smtClean="0"/>
              <a:t>tracks the number </a:t>
            </a:r>
            <a:r>
              <a:rPr lang="en-US" sz="2400" b="1" dirty="0"/>
              <a:t>and code of </a:t>
            </a:r>
            <a:r>
              <a:rPr lang="en-US" sz="2400" b="1" dirty="0" smtClean="0"/>
              <a:t>an item  </a:t>
            </a:r>
            <a:endParaRPr lang="en-IN" sz="2400" b="1" dirty="0"/>
          </a:p>
        </p:txBody>
      </p:sp>
    </p:spTree>
    <p:extLst>
      <p:ext uri="{BB962C8B-B14F-4D97-AF65-F5344CB8AC3E}">
        <p14:creationId xmlns:p14="http://schemas.microsoft.com/office/powerpoint/2010/main" val="126415427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871" y="1371601"/>
            <a:ext cx="16727876" cy="704849"/>
          </a:xfrm>
        </p:spPr>
        <p:txBody>
          <a:bodyPr/>
          <a:lstStyle/>
          <a:p>
            <a:r>
              <a:rPr lang="en-US" sz="4950" dirty="0" smtClean="0"/>
              <a:t>Butchery/Bakery Process – CEM AX Retail Plus</a:t>
            </a:r>
            <a:endParaRPr lang="en-IN" sz="4950" dirty="0"/>
          </a:p>
        </p:txBody>
      </p:sp>
      <p:sp>
        <p:nvSpPr>
          <p:cNvPr id="4" name="3white gradient"/>
          <p:cNvSpPr/>
          <p:nvPr/>
        </p:nvSpPr>
        <p:spPr>
          <a:xfrm>
            <a:off x="4868610" y="2962065"/>
            <a:ext cx="4077818" cy="2893091"/>
          </a:xfrm>
          <a:prstGeom prst="rect">
            <a:avLst/>
          </a:prstGeom>
          <a:solidFill>
            <a:srgbClr val="7030A0"/>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Defines the </a:t>
            </a:r>
          </a:p>
          <a:p>
            <a:pPr algn="ctr"/>
            <a:r>
              <a:rPr lang="en-US" sz="2400" b="1" dirty="0" smtClean="0"/>
              <a:t>stocks used for the </a:t>
            </a:r>
          </a:p>
          <a:p>
            <a:pPr algn="ctr"/>
            <a:r>
              <a:rPr lang="en-US" sz="2400" b="1" dirty="0" smtClean="0"/>
              <a:t>process  </a:t>
            </a:r>
            <a:endParaRPr lang="en-IN" sz="2400" b="1" dirty="0" smtClean="0"/>
          </a:p>
        </p:txBody>
      </p:sp>
      <p:sp>
        <p:nvSpPr>
          <p:cNvPr id="5" name="3white gradient"/>
          <p:cNvSpPr/>
          <p:nvPr/>
        </p:nvSpPr>
        <p:spPr>
          <a:xfrm>
            <a:off x="9090909" y="5973120"/>
            <a:ext cx="4076430" cy="2892991"/>
          </a:xfrm>
          <a:prstGeom prst="rect">
            <a:avLst/>
          </a:prstGeom>
          <a:solidFill>
            <a:schemeClr val="accent6"/>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Finished </a:t>
            </a:r>
            <a:r>
              <a:rPr lang="en-IN" sz="2400" b="1" dirty="0"/>
              <a:t>goods </a:t>
            </a:r>
            <a:r>
              <a:rPr lang="en-IN" sz="2400" b="1" dirty="0" smtClean="0"/>
              <a:t>can be accounted </a:t>
            </a:r>
            <a:r>
              <a:rPr lang="en-IN" sz="2400" b="1" dirty="0"/>
              <a:t>by the system based on the defined </a:t>
            </a:r>
            <a:endParaRPr lang="en-IN" sz="2400" b="1" dirty="0" smtClean="0"/>
          </a:p>
          <a:p>
            <a:pPr algn="ctr"/>
            <a:r>
              <a:rPr lang="en-IN" sz="2400" b="1" dirty="0" smtClean="0"/>
              <a:t>BOM (Raw Materials)</a:t>
            </a:r>
          </a:p>
        </p:txBody>
      </p:sp>
      <p:sp>
        <p:nvSpPr>
          <p:cNvPr id="6" name="3white gradient"/>
          <p:cNvSpPr/>
          <p:nvPr/>
        </p:nvSpPr>
        <p:spPr>
          <a:xfrm>
            <a:off x="4872079" y="5973015"/>
            <a:ext cx="4077818" cy="2893091"/>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After declaring the </a:t>
            </a:r>
          </a:p>
          <a:p>
            <a:pPr algn="ctr"/>
            <a:r>
              <a:rPr lang="en-US" sz="2400" b="1" dirty="0" smtClean="0"/>
              <a:t>finished goods in the </a:t>
            </a:r>
          </a:p>
          <a:p>
            <a:pPr algn="ctr"/>
            <a:r>
              <a:rPr lang="en-US" sz="2400" b="1" dirty="0" smtClean="0"/>
              <a:t>system, it can be </a:t>
            </a:r>
          </a:p>
          <a:p>
            <a:pPr algn="ctr"/>
            <a:r>
              <a:rPr lang="en-US" sz="2400" b="1" dirty="0" smtClean="0"/>
              <a:t>transferred from </a:t>
            </a:r>
          </a:p>
          <a:p>
            <a:pPr algn="ctr"/>
            <a:r>
              <a:rPr lang="en-US" sz="2400" b="1" dirty="0" smtClean="0"/>
              <a:t>bakery to sales </a:t>
            </a:r>
            <a:endParaRPr lang="en-IN" sz="2400" b="1" dirty="0"/>
          </a:p>
        </p:txBody>
      </p:sp>
      <p:sp>
        <p:nvSpPr>
          <p:cNvPr id="7" name="3white gradient"/>
          <p:cNvSpPr/>
          <p:nvPr/>
        </p:nvSpPr>
        <p:spPr>
          <a:xfrm>
            <a:off x="9090979" y="2962065"/>
            <a:ext cx="4077818" cy="2893091"/>
          </a:xfrm>
          <a:prstGeom prst="rect">
            <a:avLst/>
          </a:prstGeom>
          <a:solidFill>
            <a:srgbClr val="C00000"/>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BOM can be </a:t>
            </a:r>
          </a:p>
          <a:p>
            <a:pPr algn="ctr"/>
            <a:r>
              <a:rPr lang="en-US" sz="2400" b="1" dirty="0" smtClean="0"/>
              <a:t>maintained for an </a:t>
            </a:r>
          </a:p>
          <a:p>
            <a:pPr algn="ctr"/>
            <a:r>
              <a:rPr lang="en-US" sz="2400" b="1" dirty="0" smtClean="0"/>
              <a:t>item which can be </a:t>
            </a:r>
          </a:p>
          <a:p>
            <a:pPr algn="ctr"/>
            <a:r>
              <a:rPr lang="en-US" sz="2400" b="1" dirty="0" smtClean="0"/>
              <a:t>sold at POS</a:t>
            </a:r>
          </a:p>
        </p:txBody>
      </p:sp>
    </p:spTree>
    <p:extLst>
      <p:ext uri="{BB962C8B-B14F-4D97-AF65-F5344CB8AC3E}">
        <p14:creationId xmlns:p14="http://schemas.microsoft.com/office/powerpoint/2010/main" val="65133742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871" y="1371601"/>
            <a:ext cx="9793879" cy="685572"/>
          </a:xfrm>
        </p:spPr>
        <p:txBody>
          <a:bodyPr/>
          <a:lstStyle/>
          <a:p>
            <a:r>
              <a:rPr lang="en-US" sz="4950" dirty="0" smtClean="0"/>
              <a:t>Customer Service – CEM AX Retail Plus</a:t>
            </a:r>
            <a:endParaRPr lang="en-IN" sz="4950" dirty="0"/>
          </a:p>
        </p:txBody>
      </p:sp>
      <p:sp>
        <p:nvSpPr>
          <p:cNvPr id="5" name="3white gradient"/>
          <p:cNvSpPr/>
          <p:nvPr/>
        </p:nvSpPr>
        <p:spPr>
          <a:xfrm>
            <a:off x="8343900" y="3516491"/>
            <a:ext cx="5562600" cy="2421818"/>
          </a:xfrm>
          <a:prstGeom prst="rect">
            <a:avLst/>
          </a:prstGeom>
          <a:solidFill>
            <a:schemeClr val="accent5">
              <a:lumMod val="60000"/>
              <a:lumOff val="4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Services </a:t>
            </a:r>
            <a:r>
              <a:rPr lang="en-US" sz="2400" b="1" dirty="0" smtClean="0"/>
              <a:t>such </a:t>
            </a:r>
            <a:r>
              <a:rPr lang="en-US" sz="2400" b="1" dirty="0" smtClean="0"/>
              <a:t>as </a:t>
            </a:r>
            <a:r>
              <a:rPr lang="en-IN" sz="2400" b="1" dirty="0" smtClean="0"/>
              <a:t>maintenance,</a:t>
            </a:r>
          </a:p>
          <a:p>
            <a:pPr algn="ctr"/>
            <a:r>
              <a:rPr lang="en-IN" sz="2400" b="1" dirty="0" smtClean="0"/>
              <a:t>repair </a:t>
            </a:r>
            <a:r>
              <a:rPr lang="en-IN" sz="2400" b="1" dirty="0"/>
              <a:t>services, </a:t>
            </a:r>
            <a:r>
              <a:rPr lang="en-IN" sz="2400" b="1" dirty="0" smtClean="0"/>
              <a:t>fitting </a:t>
            </a:r>
            <a:r>
              <a:rPr lang="en-IN" sz="2400" b="1" dirty="0"/>
              <a:t>and </a:t>
            </a:r>
            <a:endParaRPr lang="en-IN" sz="2400" b="1" dirty="0" smtClean="0"/>
          </a:p>
          <a:p>
            <a:pPr algn="ctr"/>
            <a:r>
              <a:rPr lang="en-IN" sz="2400" b="1" dirty="0" smtClean="0"/>
              <a:t>alignment originates from </a:t>
            </a:r>
            <a:r>
              <a:rPr lang="en-IN" sz="2400" b="1" dirty="0"/>
              <a:t>POS </a:t>
            </a:r>
            <a:r>
              <a:rPr lang="en-US" sz="2400" b="1" dirty="0" smtClean="0"/>
              <a:t> </a:t>
            </a:r>
            <a:endParaRPr lang="en-IN" sz="2400" b="1" dirty="0" smtClean="0"/>
          </a:p>
        </p:txBody>
      </p:sp>
      <p:sp>
        <p:nvSpPr>
          <p:cNvPr id="6" name="3white gradient"/>
          <p:cNvSpPr/>
          <p:nvPr/>
        </p:nvSpPr>
        <p:spPr>
          <a:xfrm>
            <a:off x="3518250" y="3523991"/>
            <a:ext cx="4711350" cy="2421818"/>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Services offered to customers will be created from POS </a:t>
            </a:r>
          </a:p>
          <a:p>
            <a:pPr algn="ctr"/>
            <a:r>
              <a:rPr lang="en-US" sz="2400" b="1" dirty="0" smtClean="0"/>
              <a:t>and further analyzed on completing the service</a:t>
            </a:r>
            <a:endParaRPr lang="en-IN" sz="2400" b="1" dirty="0" smtClean="0"/>
          </a:p>
        </p:txBody>
      </p:sp>
      <p:sp>
        <p:nvSpPr>
          <p:cNvPr id="7" name="3white gradient"/>
          <p:cNvSpPr/>
          <p:nvPr/>
        </p:nvSpPr>
        <p:spPr>
          <a:xfrm>
            <a:off x="7975950" y="6050141"/>
            <a:ext cx="5930550" cy="2421818"/>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Machine-wise</a:t>
            </a:r>
            <a:r>
              <a:rPr lang="en-IN" sz="2400" b="1" dirty="0"/>
              <a:t>, </a:t>
            </a:r>
            <a:r>
              <a:rPr lang="en-IN" sz="2400" b="1" dirty="0" smtClean="0"/>
              <a:t>technician-wise </a:t>
            </a:r>
          </a:p>
          <a:p>
            <a:pPr algn="ctr"/>
            <a:r>
              <a:rPr lang="en-IN" sz="2400" b="1" dirty="0" smtClean="0"/>
              <a:t>effort </a:t>
            </a:r>
            <a:r>
              <a:rPr lang="en-IN" sz="2400" b="1" dirty="0"/>
              <a:t>can </a:t>
            </a:r>
            <a:r>
              <a:rPr lang="en-IN" sz="2400" b="1" dirty="0" smtClean="0"/>
              <a:t>be </a:t>
            </a:r>
            <a:r>
              <a:rPr lang="en-IN" sz="2400" b="1" dirty="0"/>
              <a:t>tracked against </a:t>
            </a:r>
            <a:endParaRPr lang="en-IN" sz="2400" b="1" dirty="0" smtClean="0"/>
          </a:p>
          <a:p>
            <a:pPr algn="ctr"/>
            <a:r>
              <a:rPr lang="en-IN" sz="2400" b="1" dirty="0" smtClean="0"/>
              <a:t>workshop </a:t>
            </a:r>
            <a:r>
              <a:rPr lang="en-IN" sz="2400" b="1" dirty="0"/>
              <a:t>orders and the cost of the services can be achieved </a:t>
            </a:r>
            <a:endParaRPr lang="en-IN" sz="2400" b="1" dirty="0" smtClean="0"/>
          </a:p>
        </p:txBody>
      </p:sp>
      <p:sp>
        <p:nvSpPr>
          <p:cNvPr id="8" name="3white gradient"/>
          <p:cNvSpPr/>
          <p:nvPr/>
        </p:nvSpPr>
        <p:spPr>
          <a:xfrm>
            <a:off x="3518250" y="6050141"/>
            <a:ext cx="4349400" cy="2421818"/>
          </a:xfrm>
          <a:prstGeom prst="rect">
            <a:avLst/>
          </a:prstGeom>
          <a:solidFill>
            <a:schemeClr val="accent5">
              <a:lumMod val="60000"/>
              <a:lumOff val="4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Value of the service </a:t>
            </a:r>
          </a:p>
          <a:p>
            <a:pPr algn="ctr"/>
            <a:r>
              <a:rPr lang="en-US" sz="2400" b="1" dirty="0" smtClean="0"/>
              <a:t>offered to the customer against revenue </a:t>
            </a:r>
          </a:p>
          <a:p>
            <a:pPr algn="ctr"/>
            <a:r>
              <a:rPr lang="en-US" sz="2400" b="1" dirty="0" smtClean="0"/>
              <a:t>can be analyzed </a:t>
            </a:r>
            <a:endParaRPr lang="en-IN" sz="2400" b="1" dirty="0" smtClean="0"/>
          </a:p>
        </p:txBody>
      </p:sp>
    </p:spTree>
    <p:extLst>
      <p:ext uri="{BB962C8B-B14F-4D97-AF65-F5344CB8AC3E}">
        <p14:creationId xmlns:p14="http://schemas.microsoft.com/office/powerpoint/2010/main" val="2029739033"/>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871" y="1371601"/>
            <a:ext cx="11327817" cy="628649"/>
          </a:xfrm>
        </p:spPr>
        <p:txBody>
          <a:bodyPr/>
          <a:lstStyle/>
          <a:p>
            <a:r>
              <a:rPr lang="en-US" sz="4950" dirty="0" smtClean="0"/>
              <a:t>Inventory Optimizer – CEM AX Retail Plus</a:t>
            </a:r>
            <a:endParaRPr lang="en-IN" sz="4950" dirty="0"/>
          </a:p>
        </p:txBody>
      </p:sp>
      <p:sp>
        <p:nvSpPr>
          <p:cNvPr id="4" name="3white gradient"/>
          <p:cNvSpPr/>
          <p:nvPr/>
        </p:nvSpPr>
        <p:spPr>
          <a:xfrm>
            <a:off x="2885036" y="3572221"/>
            <a:ext cx="4091194" cy="2591984"/>
          </a:xfrm>
          <a:prstGeom prst="rect">
            <a:avLst/>
          </a:prstGeom>
          <a:solidFill>
            <a:srgbClr val="D2C624"/>
          </a:solidFill>
          <a:ln w="3175">
            <a:noFill/>
          </a:ln>
          <a:effectLst/>
        </p:spPr>
        <p:txBody>
          <a:bodyPr vert="horz" wrap="square" lIns="137181" tIns="91456" rIns="137181" bIns="91456" rtlCol="0" anchor="t" anchorCtr="0">
            <a:noAutofit/>
          </a:bodyPr>
          <a:lstStyle/>
          <a:p>
            <a:endParaRPr lang="en-IN" sz="2400" dirty="0" smtClean="0"/>
          </a:p>
          <a:p>
            <a:pPr algn="ctr"/>
            <a:r>
              <a:rPr lang="en-IN" sz="2400" b="1" dirty="0" smtClean="0"/>
              <a:t>Enables </a:t>
            </a:r>
            <a:r>
              <a:rPr lang="en-IN" sz="2400" b="1" dirty="0"/>
              <a:t>users to </a:t>
            </a:r>
            <a:endParaRPr lang="en-IN" sz="2400" b="1" dirty="0" smtClean="0"/>
          </a:p>
          <a:p>
            <a:pPr algn="ctr"/>
            <a:r>
              <a:rPr lang="en-IN" sz="2400" b="1" dirty="0" smtClean="0"/>
              <a:t>choose </a:t>
            </a:r>
            <a:r>
              <a:rPr lang="en-IN" sz="2400" b="1" dirty="0"/>
              <a:t>service </a:t>
            </a:r>
            <a:r>
              <a:rPr lang="en-IN" sz="2400" b="1" dirty="0" smtClean="0"/>
              <a:t>level </a:t>
            </a:r>
          </a:p>
          <a:p>
            <a:pPr algn="ctr"/>
            <a:r>
              <a:rPr lang="en-IN" sz="2400" b="1" dirty="0" smtClean="0"/>
              <a:t>for </a:t>
            </a:r>
            <a:r>
              <a:rPr lang="en-IN" sz="2400" b="1" dirty="0"/>
              <a:t>single items</a:t>
            </a:r>
            <a:r>
              <a:rPr lang="en-IN" sz="2400" b="1" dirty="0" smtClean="0"/>
              <a:t>, </a:t>
            </a:r>
            <a:r>
              <a:rPr lang="en-IN" sz="2400" b="1" dirty="0"/>
              <a:t>item groups </a:t>
            </a:r>
            <a:r>
              <a:rPr lang="en-IN" sz="2400" b="1" dirty="0" smtClean="0"/>
              <a:t>or the </a:t>
            </a:r>
            <a:r>
              <a:rPr lang="en-IN" sz="2400" b="1" dirty="0"/>
              <a:t>whole </a:t>
            </a:r>
            <a:r>
              <a:rPr lang="en-IN" sz="2400" b="1" dirty="0" smtClean="0"/>
              <a:t>organization</a:t>
            </a:r>
            <a:endParaRPr lang="en-IN" sz="2400" b="1" dirty="0"/>
          </a:p>
        </p:txBody>
      </p:sp>
      <p:sp>
        <p:nvSpPr>
          <p:cNvPr id="5" name="3white gradient"/>
          <p:cNvSpPr/>
          <p:nvPr/>
        </p:nvSpPr>
        <p:spPr>
          <a:xfrm>
            <a:off x="11294430" y="3572081"/>
            <a:ext cx="4089600" cy="2591135"/>
          </a:xfrm>
          <a:prstGeom prst="rect">
            <a:avLst/>
          </a:prstGeom>
          <a:solidFill>
            <a:schemeClr val="accent5">
              <a:lumMod val="75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a:t>D</a:t>
            </a:r>
            <a:r>
              <a:rPr lang="en-IN" sz="2400" b="1" dirty="0" smtClean="0"/>
              <a:t>efines </a:t>
            </a:r>
            <a:r>
              <a:rPr lang="en-IN" sz="2400" b="1" dirty="0"/>
              <a:t>the optimal </a:t>
            </a:r>
            <a:endParaRPr lang="en-IN" sz="2400" b="1" dirty="0" smtClean="0"/>
          </a:p>
          <a:p>
            <a:pPr algn="ctr"/>
            <a:r>
              <a:rPr lang="en-IN" sz="2400" b="1" dirty="0" smtClean="0"/>
              <a:t>safety </a:t>
            </a:r>
            <a:r>
              <a:rPr lang="en-IN" sz="2400" b="1" dirty="0"/>
              <a:t>stock </a:t>
            </a:r>
            <a:r>
              <a:rPr lang="en-IN" sz="2400" b="1" dirty="0" smtClean="0"/>
              <a:t>levels for every </a:t>
            </a:r>
            <a:r>
              <a:rPr lang="en-IN" sz="2400" b="1" dirty="0"/>
              <a:t>stock keeping </a:t>
            </a:r>
            <a:endParaRPr lang="en-IN" sz="2400" b="1" dirty="0"/>
          </a:p>
          <a:p>
            <a:pPr algn="ctr"/>
            <a:r>
              <a:rPr lang="en-IN" sz="2400" b="1" dirty="0" smtClean="0"/>
              <a:t>item </a:t>
            </a:r>
            <a:r>
              <a:rPr lang="en-IN" sz="2400" b="1" dirty="0" smtClean="0"/>
              <a:t>in </a:t>
            </a:r>
            <a:r>
              <a:rPr lang="en-IN" sz="2400" b="1" dirty="0"/>
              <a:t>every </a:t>
            </a:r>
            <a:r>
              <a:rPr lang="en-IN" sz="2400" b="1" dirty="0" smtClean="0"/>
              <a:t>location</a:t>
            </a:r>
            <a:endParaRPr lang="en-IN" sz="2400" b="1" dirty="0"/>
          </a:p>
        </p:txBody>
      </p:sp>
      <p:sp>
        <p:nvSpPr>
          <p:cNvPr id="6" name="3white gradient"/>
          <p:cNvSpPr/>
          <p:nvPr/>
        </p:nvSpPr>
        <p:spPr>
          <a:xfrm>
            <a:off x="7090530" y="3572081"/>
            <a:ext cx="4089600" cy="2591135"/>
          </a:xfrm>
          <a:prstGeom prst="rect">
            <a:avLst/>
          </a:prstGeom>
          <a:solidFill>
            <a:schemeClr val="accent2">
              <a:lumMod val="60000"/>
              <a:lumOff val="40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Helps </a:t>
            </a:r>
            <a:r>
              <a:rPr lang="en-IN" sz="2400" b="1" dirty="0"/>
              <a:t>managers to evaluate the </a:t>
            </a:r>
            <a:endParaRPr lang="en-IN" sz="2400" b="1" dirty="0" smtClean="0"/>
          </a:p>
          <a:p>
            <a:pPr algn="ctr"/>
            <a:r>
              <a:rPr lang="en-IN" sz="2400" b="1" dirty="0" smtClean="0"/>
              <a:t>performance </a:t>
            </a:r>
            <a:r>
              <a:rPr lang="en-IN" sz="2400" b="1" dirty="0"/>
              <a:t>of various factors in the </a:t>
            </a:r>
            <a:endParaRPr lang="en-IN" sz="2400" b="1" dirty="0" smtClean="0"/>
          </a:p>
          <a:p>
            <a:pPr algn="ctr"/>
            <a:r>
              <a:rPr lang="en-IN" sz="2400" b="1" dirty="0" smtClean="0"/>
              <a:t>inventory </a:t>
            </a:r>
            <a:r>
              <a:rPr lang="en-IN" sz="2400" b="1" dirty="0"/>
              <a:t>system</a:t>
            </a:r>
          </a:p>
        </p:txBody>
      </p:sp>
      <p:sp>
        <p:nvSpPr>
          <p:cNvPr id="9" name="3white gradient"/>
          <p:cNvSpPr/>
          <p:nvPr/>
        </p:nvSpPr>
        <p:spPr>
          <a:xfrm>
            <a:off x="9173430" y="6287643"/>
            <a:ext cx="6229650" cy="2145905"/>
          </a:xfrm>
          <a:prstGeom prst="rect">
            <a:avLst/>
          </a:prstGeom>
          <a:solidFill>
            <a:srgbClr val="FF6161"/>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Through order proposals, the </a:t>
            </a:r>
            <a:r>
              <a:rPr lang="en-IN" sz="2400" b="1" dirty="0"/>
              <a:t>system automatically shows historical sales, inventory levels and forecasts </a:t>
            </a:r>
            <a:endParaRPr lang="en-IN" sz="2400" b="1" dirty="0" smtClean="0"/>
          </a:p>
        </p:txBody>
      </p:sp>
      <p:sp>
        <p:nvSpPr>
          <p:cNvPr id="14" name="3white gradient"/>
          <p:cNvSpPr/>
          <p:nvPr/>
        </p:nvSpPr>
        <p:spPr>
          <a:xfrm>
            <a:off x="2885036" y="6288219"/>
            <a:ext cx="6174094" cy="2145905"/>
          </a:xfrm>
          <a:prstGeom prst="rect">
            <a:avLst/>
          </a:prstGeom>
          <a:solidFill>
            <a:srgbClr val="92D050"/>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US" sz="2400" b="1" dirty="0" smtClean="0"/>
              <a:t>Lets users gather reports on</a:t>
            </a:r>
            <a:r>
              <a:rPr lang="en-IN" sz="2400" b="1" dirty="0" smtClean="0"/>
              <a:t> potential </a:t>
            </a:r>
            <a:r>
              <a:rPr lang="en-IN" sz="2400" b="1" dirty="0"/>
              <a:t>stock-outs, late deliveries, high forecasting errors </a:t>
            </a:r>
            <a:r>
              <a:rPr lang="en-IN" sz="2400" b="1" dirty="0" smtClean="0"/>
              <a:t>and slow </a:t>
            </a:r>
            <a:r>
              <a:rPr lang="en-IN" sz="2400" b="1" dirty="0"/>
              <a:t>movers</a:t>
            </a:r>
            <a:r>
              <a:rPr lang="en-US" sz="2400" b="1" dirty="0" smtClean="0"/>
              <a:t> </a:t>
            </a:r>
            <a:endParaRPr lang="en-IN" sz="2400" b="1" dirty="0"/>
          </a:p>
        </p:txBody>
      </p:sp>
    </p:spTree>
    <p:extLst>
      <p:ext uri="{BB962C8B-B14F-4D97-AF65-F5344CB8AC3E}">
        <p14:creationId xmlns:p14="http://schemas.microsoft.com/office/powerpoint/2010/main" val="3194811812"/>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871" y="1371601"/>
            <a:ext cx="13299079" cy="685572"/>
          </a:xfrm>
        </p:spPr>
        <p:txBody>
          <a:bodyPr/>
          <a:lstStyle/>
          <a:p>
            <a:r>
              <a:rPr lang="en-US" sz="4950" dirty="0" smtClean="0"/>
              <a:t>Staff Management – CEM AX Retail Plus</a:t>
            </a:r>
            <a:endParaRPr lang="en-IN" sz="4950" dirty="0"/>
          </a:p>
        </p:txBody>
      </p:sp>
      <p:sp>
        <p:nvSpPr>
          <p:cNvPr id="4" name="3white gradient"/>
          <p:cNvSpPr/>
          <p:nvPr/>
        </p:nvSpPr>
        <p:spPr>
          <a:xfrm>
            <a:off x="4319293" y="2988259"/>
            <a:ext cx="4166182" cy="3014182"/>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IN" sz="2400" b="1" dirty="0" smtClean="0"/>
          </a:p>
          <a:p>
            <a:pPr algn="ctr"/>
            <a:endParaRPr lang="en-IN" sz="2400" b="1" dirty="0" smtClean="0"/>
          </a:p>
          <a:p>
            <a:pPr algn="ctr"/>
            <a:r>
              <a:rPr lang="en-IN" sz="2400" b="1" dirty="0" smtClean="0"/>
              <a:t>Staff </a:t>
            </a:r>
            <a:r>
              <a:rPr lang="en-IN" sz="2400" b="1" dirty="0"/>
              <a:t>can be </a:t>
            </a:r>
            <a:r>
              <a:rPr lang="en-IN" sz="2400" b="1" dirty="0" smtClean="0"/>
              <a:t>recruited</a:t>
            </a:r>
            <a:endParaRPr lang="en-IN" sz="2400" b="1" dirty="0" smtClean="0"/>
          </a:p>
          <a:p>
            <a:pPr algn="ctr"/>
            <a:r>
              <a:rPr lang="en-IN" sz="2400" b="1" dirty="0" smtClean="0"/>
              <a:t>globally </a:t>
            </a:r>
            <a:r>
              <a:rPr lang="en-IN" sz="2400" b="1" dirty="0"/>
              <a:t>from the </a:t>
            </a:r>
            <a:endParaRPr lang="en-IN" sz="2400" b="1" dirty="0" smtClean="0"/>
          </a:p>
          <a:p>
            <a:pPr algn="ctr"/>
            <a:r>
              <a:rPr lang="en-IN" sz="2400" b="1" dirty="0" smtClean="0"/>
              <a:t>Head Office and can be assigned to the </a:t>
            </a:r>
          </a:p>
          <a:p>
            <a:pPr algn="ctr"/>
            <a:r>
              <a:rPr lang="en-IN" sz="2400" b="1" dirty="0" smtClean="0"/>
              <a:t>respective stores</a:t>
            </a:r>
          </a:p>
        </p:txBody>
      </p:sp>
      <p:sp>
        <p:nvSpPr>
          <p:cNvPr id="6" name="3white gradient"/>
          <p:cNvSpPr/>
          <p:nvPr/>
        </p:nvSpPr>
        <p:spPr>
          <a:xfrm>
            <a:off x="8640576" y="6131468"/>
            <a:ext cx="4167469" cy="3013364"/>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IN" sz="2400" b="1" dirty="0" smtClean="0"/>
          </a:p>
          <a:p>
            <a:pPr algn="ctr"/>
            <a:endParaRPr lang="en-IN" sz="2400" b="1" dirty="0" smtClean="0"/>
          </a:p>
          <a:p>
            <a:pPr algn="ctr"/>
            <a:r>
              <a:rPr lang="en-IN" sz="2400" b="1" dirty="0" smtClean="0"/>
              <a:t>Roles </a:t>
            </a:r>
            <a:r>
              <a:rPr lang="en-IN" sz="2400" b="1" dirty="0"/>
              <a:t>and </a:t>
            </a:r>
            <a:endParaRPr lang="en-IN" sz="2400" b="1" dirty="0" smtClean="0"/>
          </a:p>
          <a:p>
            <a:pPr algn="ctr"/>
            <a:r>
              <a:rPr lang="en-IN" sz="2400" b="1" dirty="0" smtClean="0"/>
              <a:t>Responsibilities </a:t>
            </a:r>
          </a:p>
          <a:p>
            <a:pPr algn="ctr"/>
            <a:r>
              <a:rPr lang="en-IN" sz="2400" b="1" dirty="0" smtClean="0"/>
              <a:t>can </a:t>
            </a:r>
            <a:r>
              <a:rPr lang="en-IN" sz="2400" b="1" dirty="0"/>
              <a:t>be defined to the </a:t>
            </a:r>
            <a:endParaRPr lang="en-IN" sz="2400" b="1" dirty="0" smtClean="0"/>
          </a:p>
          <a:p>
            <a:pPr algn="ctr"/>
            <a:r>
              <a:rPr lang="en-IN" sz="2400" b="1" dirty="0" smtClean="0"/>
              <a:t>staff </a:t>
            </a:r>
            <a:r>
              <a:rPr lang="en-IN" sz="2400" b="1" dirty="0"/>
              <a:t>through </a:t>
            </a:r>
            <a:r>
              <a:rPr lang="en-IN" sz="2400" b="1" dirty="0" smtClean="0"/>
              <a:t>POS</a:t>
            </a:r>
          </a:p>
        </p:txBody>
      </p:sp>
      <p:sp>
        <p:nvSpPr>
          <p:cNvPr id="8" name="3white gradient"/>
          <p:cNvSpPr/>
          <p:nvPr/>
        </p:nvSpPr>
        <p:spPr>
          <a:xfrm>
            <a:off x="8632111" y="2989159"/>
            <a:ext cx="4166182" cy="3014182"/>
          </a:xfrm>
          <a:prstGeom prst="rect">
            <a:avLst/>
          </a:prstGeom>
          <a:solidFill>
            <a:srgbClr val="D2C624"/>
          </a:solidFill>
          <a:ln w="3175">
            <a:noFill/>
          </a:ln>
          <a:effectLst/>
        </p:spPr>
        <p:txBody>
          <a:bodyPr vert="horz" wrap="square" lIns="137181" tIns="91456" rIns="137181" bIns="91456" rtlCol="0" anchor="t" anchorCtr="0">
            <a:noAutofit/>
          </a:bodyPr>
          <a:lstStyle/>
          <a:p>
            <a:pPr algn="ctr"/>
            <a:endParaRPr lang="en-IN" sz="2400" b="1" dirty="0" smtClean="0"/>
          </a:p>
          <a:p>
            <a:pPr algn="ctr"/>
            <a:endParaRPr lang="en-IN" sz="2400" b="1" dirty="0" smtClean="0"/>
          </a:p>
          <a:p>
            <a:pPr algn="ctr"/>
            <a:r>
              <a:rPr lang="en-IN" sz="2400" b="1" dirty="0" smtClean="0"/>
              <a:t>Effectively </a:t>
            </a:r>
            <a:r>
              <a:rPr lang="en-IN" sz="2400" b="1" dirty="0"/>
              <a:t>manage </a:t>
            </a:r>
            <a:endParaRPr lang="en-IN" sz="2400" b="1" dirty="0" smtClean="0"/>
          </a:p>
          <a:p>
            <a:pPr algn="ctr"/>
            <a:r>
              <a:rPr lang="en-IN" sz="2400" b="1" dirty="0" smtClean="0"/>
              <a:t>staff’s </a:t>
            </a:r>
            <a:r>
              <a:rPr lang="en-IN" sz="2400" b="1" dirty="0" smtClean="0"/>
              <a:t>labor </a:t>
            </a:r>
            <a:r>
              <a:rPr lang="en-IN" sz="2400" b="1" dirty="0"/>
              <a:t>costs, </a:t>
            </a:r>
            <a:r>
              <a:rPr lang="en-IN" sz="2400" b="1" dirty="0" smtClean="0"/>
              <a:t>productivity</a:t>
            </a:r>
            <a:r>
              <a:rPr lang="en-IN" sz="2400" b="1" dirty="0"/>
              <a:t>, and </a:t>
            </a:r>
            <a:endParaRPr lang="en-IN" sz="2400" b="1" dirty="0" smtClean="0"/>
          </a:p>
          <a:p>
            <a:pPr algn="ctr"/>
            <a:r>
              <a:rPr lang="en-IN" sz="2400" b="1" dirty="0" smtClean="0"/>
              <a:t>minimize </a:t>
            </a:r>
            <a:r>
              <a:rPr lang="en-IN" sz="2400" b="1" dirty="0" smtClean="0"/>
              <a:t>compliance </a:t>
            </a:r>
            <a:r>
              <a:rPr lang="en-IN" sz="2400" b="1" dirty="0" smtClean="0"/>
              <a:t>risk</a:t>
            </a:r>
          </a:p>
        </p:txBody>
      </p:sp>
      <p:sp>
        <p:nvSpPr>
          <p:cNvPr id="7" name="3white gradient"/>
          <p:cNvSpPr/>
          <p:nvPr/>
        </p:nvSpPr>
        <p:spPr>
          <a:xfrm>
            <a:off x="4338343" y="6131509"/>
            <a:ext cx="4166182" cy="3014182"/>
          </a:xfrm>
          <a:prstGeom prst="rect">
            <a:avLst/>
          </a:prstGeom>
          <a:solidFill>
            <a:srgbClr val="D2C624"/>
          </a:solidFill>
          <a:ln w="3175">
            <a:noFill/>
          </a:ln>
          <a:effectLst/>
        </p:spPr>
        <p:txBody>
          <a:bodyPr vert="horz" wrap="square" lIns="137181" tIns="91456" rIns="137181" bIns="91456" rtlCol="0" anchor="t" anchorCtr="0">
            <a:noAutofit/>
          </a:bodyPr>
          <a:lstStyle/>
          <a:p>
            <a:pPr algn="ctr"/>
            <a:endParaRPr lang="en-IN" sz="2400" b="1" dirty="0" smtClean="0"/>
          </a:p>
          <a:p>
            <a:pPr algn="ctr"/>
            <a:endParaRPr lang="en-IN" sz="2400" b="1" dirty="0" smtClean="0"/>
          </a:p>
          <a:p>
            <a:pPr algn="ctr"/>
            <a:r>
              <a:rPr lang="en-IN" sz="2400" b="1" dirty="0"/>
              <a:t>Duty Roster helps retailer to track employees work </a:t>
            </a:r>
            <a:r>
              <a:rPr lang="en-IN" sz="2400" b="1" dirty="0" smtClean="0"/>
              <a:t>shift schedules </a:t>
            </a:r>
            <a:r>
              <a:rPr lang="en-IN" sz="2400" b="1" dirty="0"/>
              <a:t>and </a:t>
            </a:r>
            <a:r>
              <a:rPr lang="en-IN" sz="2400" b="1" dirty="0" smtClean="0"/>
              <a:t>smoothen </a:t>
            </a:r>
            <a:r>
              <a:rPr lang="en-IN" sz="2400" b="1" dirty="0"/>
              <a:t>the </a:t>
            </a:r>
            <a:endParaRPr lang="en-IN" sz="2400" b="1" dirty="0" smtClean="0"/>
          </a:p>
          <a:p>
            <a:pPr algn="ctr"/>
            <a:r>
              <a:rPr lang="en-IN" sz="2400" b="1" dirty="0" smtClean="0"/>
              <a:t>operations </a:t>
            </a:r>
            <a:r>
              <a:rPr lang="en-IN" sz="2400" b="1" dirty="0"/>
              <a:t>of a store</a:t>
            </a:r>
          </a:p>
        </p:txBody>
      </p:sp>
    </p:spTree>
    <p:extLst>
      <p:ext uri="{BB962C8B-B14F-4D97-AF65-F5344CB8AC3E}">
        <p14:creationId xmlns:p14="http://schemas.microsoft.com/office/powerpoint/2010/main" val="275832338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871" y="1371601"/>
            <a:ext cx="12308479" cy="747897"/>
          </a:xfrm>
        </p:spPr>
        <p:txBody>
          <a:bodyPr/>
          <a:lstStyle/>
          <a:p>
            <a:r>
              <a:rPr lang="en-IN" sz="5400" dirty="0" smtClean="0"/>
              <a:t>Delivery Route Planning </a:t>
            </a:r>
            <a:r>
              <a:rPr lang="en-US" sz="4950" dirty="0" smtClean="0"/>
              <a:t>– CEM AX Retail Plus</a:t>
            </a:r>
            <a:endParaRPr lang="en-IN" sz="4950" dirty="0"/>
          </a:p>
        </p:txBody>
      </p:sp>
      <p:sp>
        <p:nvSpPr>
          <p:cNvPr id="5" name="3white gradient"/>
          <p:cNvSpPr/>
          <p:nvPr/>
        </p:nvSpPr>
        <p:spPr>
          <a:xfrm>
            <a:off x="2600694" y="2876177"/>
            <a:ext cx="4543200" cy="2973600"/>
          </a:xfrm>
          <a:prstGeom prst="rect">
            <a:avLst/>
          </a:prstGeom>
          <a:solidFill>
            <a:schemeClr val="accent6">
              <a:lumMod val="75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Takes same </a:t>
            </a:r>
            <a:r>
              <a:rPr lang="en-IN" sz="2400" b="1" dirty="0"/>
              <a:t>day orders </a:t>
            </a:r>
            <a:endParaRPr lang="en-IN" sz="2400" b="1" dirty="0" smtClean="0"/>
          </a:p>
          <a:p>
            <a:pPr algn="ctr"/>
            <a:r>
              <a:rPr lang="en-IN" sz="2400" b="1" dirty="0" smtClean="0"/>
              <a:t>and </a:t>
            </a:r>
            <a:r>
              <a:rPr lang="en-IN" sz="2400" b="1" dirty="0"/>
              <a:t>dynamically assigns </a:t>
            </a:r>
            <a:endParaRPr lang="en-IN" sz="2400" b="1" dirty="0" smtClean="0"/>
          </a:p>
          <a:p>
            <a:pPr algn="ctr"/>
            <a:r>
              <a:rPr lang="en-IN" sz="2400" b="1" dirty="0" smtClean="0"/>
              <a:t>them </a:t>
            </a:r>
            <a:r>
              <a:rPr lang="en-IN" sz="2400" b="1" dirty="0"/>
              <a:t>to existing or </a:t>
            </a:r>
            <a:endParaRPr lang="en-IN" sz="2400" b="1" dirty="0" smtClean="0"/>
          </a:p>
          <a:p>
            <a:pPr algn="ctr"/>
            <a:r>
              <a:rPr lang="en-IN" sz="2400" b="1" dirty="0" smtClean="0"/>
              <a:t>new </a:t>
            </a:r>
            <a:r>
              <a:rPr lang="en-IN" sz="2400" b="1" dirty="0"/>
              <a:t>routes to </a:t>
            </a:r>
            <a:r>
              <a:rPr lang="en-IN" sz="2400" b="1" dirty="0" smtClean="0"/>
              <a:t>meet customer</a:t>
            </a:r>
            <a:r>
              <a:rPr lang="en-IN" sz="2400" b="1" dirty="0"/>
              <a:t> time-frames </a:t>
            </a:r>
            <a:endParaRPr lang="en-IN" sz="2400" b="1" dirty="0" smtClean="0"/>
          </a:p>
          <a:p>
            <a:pPr algn="ctr"/>
            <a:r>
              <a:rPr lang="en-IN" sz="2400" b="1" dirty="0" smtClean="0"/>
              <a:t>while </a:t>
            </a:r>
            <a:r>
              <a:rPr lang="en-IN" sz="2400" b="1" dirty="0"/>
              <a:t>minimizing costs</a:t>
            </a:r>
            <a:endParaRPr lang="en-IN" sz="2400" b="1" dirty="0" smtClean="0"/>
          </a:p>
        </p:txBody>
      </p:sp>
      <p:sp>
        <p:nvSpPr>
          <p:cNvPr id="6" name="3white gradient"/>
          <p:cNvSpPr/>
          <p:nvPr/>
        </p:nvSpPr>
        <p:spPr>
          <a:xfrm>
            <a:off x="2605344" y="5974632"/>
            <a:ext cx="8310306" cy="2559768"/>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a:t>A</a:t>
            </a:r>
            <a:r>
              <a:rPr lang="en-IN" sz="2400" b="1" dirty="0" smtClean="0"/>
              <a:t>fter </a:t>
            </a:r>
            <a:r>
              <a:rPr lang="en-IN" sz="2400" b="1" dirty="0"/>
              <a:t>the delivery appointment </a:t>
            </a:r>
            <a:r>
              <a:rPr lang="en-IN" sz="2400" b="1" dirty="0" smtClean="0"/>
              <a:t>time is </a:t>
            </a:r>
            <a:r>
              <a:rPr lang="en-IN" sz="2400" b="1" dirty="0" smtClean="0"/>
              <a:t>taken, </a:t>
            </a:r>
            <a:r>
              <a:rPr lang="en-IN" sz="2400" b="1" dirty="0" smtClean="0"/>
              <a:t>it allows</a:t>
            </a:r>
            <a:r>
              <a:rPr lang="en-IN" sz="2400" b="1" dirty="0"/>
              <a:t> </a:t>
            </a:r>
            <a:r>
              <a:rPr lang="en-IN" sz="2400" b="1" dirty="0" smtClean="0"/>
              <a:t>planners/warehouse/store </a:t>
            </a:r>
            <a:r>
              <a:rPr lang="en-IN" sz="2400" b="1" dirty="0"/>
              <a:t>operations </a:t>
            </a:r>
            <a:r>
              <a:rPr lang="en-IN" sz="2400" b="1" dirty="0" smtClean="0"/>
              <a:t>to understand </a:t>
            </a:r>
            <a:r>
              <a:rPr lang="en-IN" sz="2400" b="1" dirty="0"/>
              <a:t>how routes </a:t>
            </a:r>
            <a:r>
              <a:rPr lang="en-IN" sz="2400" b="1" dirty="0" smtClean="0"/>
              <a:t>are </a:t>
            </a:r>
            <a:r>
              <a:rPr lang="en-IN" sz="2400" b="1" dirty="0" smtClean="0"/>
              <a:t>being </a:t>
            </a:r>
            <a:r>
              <a:rPr lang="en-IN" sz="2400" b="1" dirty="0"/>
              <a:t>built </a:t>
            </a:r>
            <a:r>
              <a:rPr lang="en-IN" sz="2400" b="1" dirty="0" smtClean="0"/>
              <a:t>for </a:t>
            </a:r>
            <a:r>
              <a:rPr lang="en-IN" sz="2400" b="1" dirty="0" smtClean="0"/>
              <a:t>the </a:t>
            </a:r>
            <a:r>
              <a:rPr lang="en-IN" sz="2400" b="1" dirty="0"/>
              <a:t>picking cycle to begin </a:t>
            </a:r>
            <a:r>
              <a:rPr lang="en-IN" sz="2400" b="1" dirty="0" smtClean="0"/>
              <a:t>earlier</a:t>
            </a:r>
          </a:p>
        </p:txBody>
      </p:sp>
      <p:sp>
        <p:nvSpPr>
          <p:cNvPr id="7" name="3white gradient"/>
          <p:cNvSpPr/>
          <p:nvPr/>
        </p:nvSpPr>
        <p:spPr>
          <a:xfrm>
            <a:off x="11024731" y="2895586"/>
            <a:ext cx="4543200" cy="2973600"/>
          </a:xfrm>
          <a:prstGeom prst="rect">
            <a:avLst/>
          </a:prstGeom>
          <a:solidFill>
            <a:srgbClr val="F559CC"/>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Continuous tracking on the </a:t>
            </a:r>
            <a:r>
              <a:rPr lang="en-IN" sz="2400" b="1" dirty="0"/>
              <a:t>best routes </a:t>
            </a:r>
            <a:r>
              <a:rPr lang="en-IN" sz="2400" b="1" dirty="0" smtClean="0"/>
              <a:t>to </a:t>
            </a:r>
            <a:r>
              <a:rPr lang="en-IN" sz="2400" b="1" dirty="0"/>
              <a:t>minimize costs, </a:t>
            </a:r>
            <a:r>
              <a:rPr lang="en-IN" sz="2400" b="1" dirty="0" smtClean="0"/>
              <a:t>right </a:t>
            </a:r>
            <a:r>
              <a:rPr lang="en-IN" sz="2400" b="1" dirty="0"/>
              <a:t>up to the time </a:t>
            </a:r>
            <a:endParaRPr lang="en-IN" sz="2400" b="1" dirty="0" smtClean="0"/>
          </a:p>
          <a:p>
            <a:pPr algn="ctr"/>
            <a:r>
              <a:rPr lang="en-IN" sz="2400" b="1" dirty="0" smtClean="0"/>
              <a:t>the </a:t>
            </a:r>
            <a:r>
              <a:rPr lang="en-IN" sz="2400" b="1" dirty="0" smtClean="0"/>
              <a:t>trucks </a:t>
            </a:r>
            <a:r>
              <a:rPr lang="en-IN" sz="2400" b="1" dirty="0"/>
              <a:t>are released </a:t>
            </a:r>
            <a:endParaRPr lang="en-IN" sz="2400" b="1" dirty="0" smtClean="0"/>
          </a:p>
          <a:p>
            <a:pPr algn="ctr"/>
            <a:r>
              <a:rPr lang="en-IN" sz="2400" b="1" dirty="0" smtClean="0"/>
              <a:t>for </a:t>
            </a:r>
            <a:r>
              <a:rPr lang="en-IN" sz="2400" b="1" dirty="0"/>
              <a:t>delivery</a:t>
            </a:r>
            <a:endParaRPr lang="en-IN" sz="2400" b="1" dirty="0" smtClean="0"/>
          </a:p>
        </p:txBody>
      </p:sp>
      <p:sp>
        <p:nvSpPr>
          <p:cNvPr id="8" name="3white gradient"/>
          <p:cNvSpPr/>
          <p:nvPr/>
        </p:nvSpPr>
        <p:spPr>
          <a:xfrm>
            <a:off x="11029950" y="5974633"/>
            <a:ext cx="4543200" cy="2559768"/>
          </a:xfrm>
          <a:prstGeom prst="rect">
            <a:avLst/>
          </a:prstGeom>
          <a:solidFill>
            <a:schemeClr val="accent1">
              <a:lumMod val="75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Maps the route, delivery </a:t>
            </a:r>
          </a:p>
          <a:p>
            <a:pPr algn="ctr"/>
            <a:r>
              <a:rPr lang="en-US" sz="2400" b="1" dirty="0" smtClean="0"/>
              <a:t>time for customers, and </a:t>
            </a:r>
          </a:p>
          <a:p>
            <a:pPr algn="ctr"/>
            <a:r>
              <a:rPr lang="en-US" sz="2400" b="1" dirty="0" smtClean="0"/>
              <a:t>gives you an alert if the scheduled delivery fails</a:t>
            </a:r>
            <a:endParaRPr lang="en-IN" sz="2400" b="1" dirty="0" smtClean="0"/>
          </a:p>
        </p:txBody>
      </p:sp>
      <p:sp>
        <p:nvSpPr>
          <p:cNvPr id="9" name="3white gradient"/>
          <p:cNvSpPr/>
          <p:nvPr/>
        </p:nvSpPr>
        <p:spPr>
          <a:xfrm>
            <a:off x="7229868" y="2876536"/>
            <a:ext cx="3685782" cy="2973600"/>
          </a:xfrm>
          <a:prstGeom prst="rect">
            <a:avLst/>
          </a:prstGeom>
          <a:solidFill>
            <a:srgbClr val="00B0F0"/>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Optimizes </a:t>
            </a:r>
            <a:r>
              <a:rPr lang="en-US" sz="2400" b="1" dirty="0" smtClean="0"/>
              <a:t>the </a:t>
            </a:r>
            <a:endParaRPr lang="en-US" sz="2400" b="1" dirty="0" smtClean="0"/>
          </a:p>
          <a:p>
            <a:pPr algn="ctr"/>
            <a:r>
              <a:rPr lang="en-US" sz="2400" b="1" dirty="0" smtClean="0"/>
              <a:t>routes </a:t>
            </a:r>
            <a:r>
              <a:rPr lang="en-US" sz="2400" b="1" dirty="0" smtClean="0"/>
              <a:t>by </a:t>
            </a:r>
          </a:p>
          <a:p>
            <a:pPr algn="ctr"/>
            <a:r>
              <a:rPr lang="en-US" sz="2400" b="1" dirty="0" smtClean="0"/>
              <a:t>time and </a:t>
            </a:r>
            <a:r>
              <a:rPr lang="en-US" sz="2400" b="1" dirty="0" smtClean="0"/>
              <a:t>distance</a:t>
            </a:r>
            <a:endParaRPr lang="en-IN" sz="2400" b="1" dirty="0" smtClean="0"/>
          </a:p>
        </p:txBody>
      </p:sp>
    </p:spTree>
    <p:extLst>
      <p:ext uri="{BB962C8B-B14F-4D97-AF65-F5344CB8AC3E}">
        <p14:creationId xmlns:p14="http://schemas.microsoft.com/office/powerpoint/2010/main" val="137285650"/>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78871" y="1371601"/>
            <a:ext cx="16727876" cy="747897"/>
          </a:xfrm>
          <a:prstGeom prst="rect">
            <a:avLst/>
          </a:prstGeom>
        </p:spPr>
        <p:txBody>
          <a:bodyPr vert="horz" wrap="square" lIns="0" tIns="0" rIns="0" bIns="0" rtlCol="0" anchor="t">
            <a:spAutoFit/>
          </a:bodyPr>
          <a:lstStyle>
            <a:lvl1pPr algn="l" defTabSz="1371727" rtl="0" eaLnBrk="1" latinLnBrk="0" hangingPunct="1">
              <a:lnSpc>
                <a:spcPct val="90000"/>
              </a:lnSpc>
              <a:spcBef>
                <a:spcPct val="0"/>
              </a:spcBef>
              <a:buNone/>
              <a:defRPr lang="en-US" sz="81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en-IN" sz="4950" dirty="0" smtClean="0"/>
              <a:t>POS On Mobile Device – </a:t>
            </a:r>
            <a:r>
              <a:rPr lang="en-IN" sz="5400" dirty="0" smtClean="0"/>
              <a:t>CEM AX Retail Plus</a:t>
            </a:r>
            <a:endParaRPr lang="en-IN" sz="4950" dirty="0"/>
          </a:p>
        </p:txBody>
      </p:sp>
      <p:sp>
        <p:nvSpPr>
          <p:cNvPr id="4" name="3white gradient"/>
          <p:cNvSpPr/>
          <p:nvPr/>
        </p:nvSpPr>
        <p:spPr>
          <a:xfrm>
            <a:off x="5800104" y="3238500"/>
            <a:ext cx="6378030" cy="2685600"/>
          </a:xfrm>
          <a:prstGeom prst="rect">
            <a:avLst/>
          </a:prstGeom>
          <a:solidFill>
            <a:schemeClr val="accent6"/>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Helps customers </a:t>
            </a:r>
            <a:r>
              <a:rPr lang="en-IN" sz="2400" b="1" dirty="0" smtClean="0"/>
              <a:t>enjoy </a:t>
            </a:r>
            <a:r>
              <a:rPr lang="en-IN" sz="2400" b="1" dirty="0"/>
              <a:t>a simple, cost-effective mobile payment </a:t>
            </a:r>
            <a:r>
              <a:rPr lang="en-IN" sz="2400" b="1" dirty="0" smtClean="0"/>
              <a:t>solution, gives </a:t>
            </a:r>
            <a:r>
              <a:rPr lang="en-US" sz="2400" b="1" dirty="0"/>
              <a:t>best POS system experience and increases </a:t>
            </a:r>
            <a:r>
              <a:rPr lang="en-US" sz="2400" b="1" dirty="0" smtClean="0"/>
              <a:t>operation </a:t>
            </a:r>
            <a:r>
              <a:rPr lang="en-US" sz="2400" b="1" dirty="0"/>
              <a:t>performance </a:t>
            </a:r>
            <a:endParaRPr lang="en-IN" sz="2400" b="1" dirty="0" smtClean="0"/>
          </a:p>
        </p:txBody>
      </p:sp>
      <p:sp>
        <p:nvSpPr>
          <p:cNvPr id="5" name="3white gradient"/>
          <p:cNvSpPr/>
          <p:nvPr/>
        </p:nvSpPr>
        <p:spPr>
          <a:xfrm>
            <a:off x="1966329" y="3238500"/>
            <a:ext cx="3726360" cy="2685600"/>
          </a:xfrm>
          <a:prstGeom prst="rect">
            <a:avLst/>
          </a:prstGeom>
          <a:solidFill>
            <a:schemeClr val="accent5">
              <a:lumMod val="75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POS on a </a:t>
            </a:r>
            <a:r>
              <a:rPr lang="en-IN" sz="2400" b="1" dirty="0"/>
              <a:t>mobile </a:t>
            </a:r>
            <a:endParaRPr lang="en-IN" sz="2400" b="1" dirty="0" smtClean="0"/>
          </a:p>
          <a:p>
            <a:pPr algn="ctr"/>
            <a:r>
              <a:rPr lang="en-IN" sz="2400" b="1" dirty="0" smtClean="0"/>
              <a:t>device allows </a:t>
            </a:r>
            <a:r>
              <a:rPr lang="en-IN" sz="2400" b="1" dirty="0"/>
              <a:t>you to service customers </a:t>
            </a:r>
            <a:r>
              <a:rPr lang="en-IN" sz="2400" b="1" dirty="0" smtClean="0"/>
              <a:t>anywhere, </a:t>
            </a:r>
            <a:r>
              <a:rPr lang="en-IN" sz="2400" b="1" dirty="0"/>
              <a:t>at any </a:t>
            </a:r>
            <a:r>
              <a:rPr lang="en-IN" sz="2400" b="1" dirty="0" smtClean="0"/>
              <a:t>time </a:t>
            </a:r>
          </a:p>
        </p:txBody>
      </p:sp>
      <p:sp>
        <p:nvSpPr>
          <p:cNvPr id="7" name="3white gradient"/>
          <p:cNvSpPr/>
          <p:nvPr/>
        </p:nvSpPr>
        <p:spPr>
          <a:xfrm>
            <a:off x="8451774" y="6028650"/>
            <a:ext cx="3726360" cy="2685600"/>
          </a:xfrm>
          <a:prstGeom prst="rect">
            <a:avLst/>
          </a:prstGeom>
          <a:solidFill>
            <a:srgbClr val="FFC000"/>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Enables store </a:t>
            </a:r>
            <a:r>
              <a:rPr lang="en-IN" sz="2400" b="1" dirty="0"/>
              <a:t>managers to spend more time on the sales floor, improving productivity and profitability</a:t>
            </a:r>
            <a:endParaRPr lang="en-IN" sz="2400" b="1" dirty="0" smtClean="0"/>
          </a:p>
        </p:txBody>
      </p:sp>
      <p:sp>
        <p:nvSpPr>
          <p:cNvPr id="8" name="3white gradient"/>
          <p:cNvSpPr/>
          <p:nvPr/>
        </p:nvSpPr>
        <p:spPr>
          <a:xfrm>
            <a:off x="12292854" y="6020250"/>
            <a:ext cx="3726360" cy="2685600"/>
          </a:xfrm>
          <a:prstGeom prst="rect">
            <a:avLst/>
          </a:prstGeom>
          <a:solidFill>
            <a:schemeClr val="accent5">
              <a:lumMod val="75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IN" sz="2400" b="1" dirty="0" smtClean="0"/>
              <a:t>Conducts sales transactions, secure payments and print customer receipts</a:t>
            </a:r>
          </a:p>
        </p:txBody>
      </p:sp>
      <p:sp>
        <p:nvSpPr>
          <p:cNvPr id="9" name="3white gradient"/>
          <p:cNvSpPr/>
          <p:nvPr/>
        </p:nvSpPr>
        <p:spPr>
          <a:xfrm>
            <a:off x="1935063" y="6020250"/>
            <a:ext cx="6411600" cy="2685600"/>
          </a:xfrm>
          <a:prstGeom prst="rect">
            <a:avLst/>
          </a:prstGeom>
          <a:solidFill>
            <a:schemeClr val="accent5">
              <a:lumMod val="75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Store </a:t>
            </a:r>
            <a:r>
              <a:rPr lang="en-IN" sz="2400" b="1" dirty="0"/>
              <a:t>employees can review customer information, perform item </a:t>
            </a:r>
            <a:r>
              <a:rPr lang="en-IN" sz="2400" b="1" dirty="0" smtClean="0"/>
              <a:t>look-ups, and determine </a:t>
            </a:r>
            <a:r>
              <a:rPr lang="en-IN" sz="2400" b="1" dirty="0"/>
              <a:t>quantity on </a:t>
            </a:r>
            <a:r>
              <a:rPr lang="en-IN" sz="2400" b="1" dirty="0" smtClean="0"/>
              <a:t>hand, out </a:t>
            </a:r>
            <a:r>
              <a:rPr lang="en-IN" sz="2400" b="1" dirty="0"/>
              <a:t>of stock items in order to </a:t>
            </a:r>
            <a:r>
              <a:rPr lang="en-IN" sz="2400" b="1" dirty="0" smtClean="0"/>
              <a:t>save-the-sale</a:t>
            </a:r>
            <a:endParaRPr lang="en-US" sz="2400" b="1" dirty="0" smtClean="0"/>
          </a:p>
        </p:txBody>
      </p:sp>
      <p:sp>
        <p:nvSpPr>
          <p:cNvPr id="10" name="3white gradient"/>
          <p:cNvSpPr/>
          <p:nvPr/>
        </p:nvSpPr>
        <p:spPr>
          <a:xfrm>
            <a:off x="12289134" y="3238500"/>
            <a:ext cx="3726360" cy="2685600"/>
          </a:xfrm>
          <a:prstGeom prst="rect">
            <a:avLst/>
          </a:prstGeom>
          <a:solidFill>
            <a:schemeClr val="accent5">
              <a:lumMod val="75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a:t>S</a:t>
            </a:r>
            <a:r>
              <a:rPr lang="en-IN" sz="2400" b="1" dirty="0" smtClean="0"/>
              <a:t>horten </a:t>
            </a:r>
            <a:r>
              <a:rPr lang="en-IN" sz="2400" b="1" dirty="0"/>
              <a:t>the </a:t>
            </a:r>
            <a:r>
              <a:rPr lang="en-IN" sz="2400" b="1" dirty="0" smtClean="0"/>
              <a:t>lines and better </a:t>
            </a:r>
            <a:r>
              <a:rPr lang="en-IN" sz="2400" b="1" dirty="0"/>
              <a:t>serve your customers during busy shopping periods</a:t>
            </a:r>
            <a:endParaRPr lang="en-IN" sz="2400" b="1" dirty="0" smtClean="0"/>
          </a:p>
        </p:txBody>
      </p:sp>
    </p:spTree>
    <p:extLst>
      <p:ext uri="{BB962C8B-B14F-4D97-AF65-F5344CB8AC3E}">
        <p14:creationId xmlns:p14="http://schemas.microsoft.com/office/powerpoint/2010/main" val="2692632655"/>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78871" y="1371601"/>
            <a:ext cx="16727876" cy="685572"/>
          </a:xfrm>
        </p:spPr>
        <p:txBody>
          <a:bodyPr/>
          <a:lstStyle/>
          <a:p>
            <a:r>
              <a:rPr lang="en-US" sz="4950" dirty="0"/>
              <a:t>About </a:t>
            </a:r>
            <a:r>
              <a:rPr lang="en-US" sz="4950" dirty="0" smtClean="0"/>
              <a:t>Us</a:t>
            </a:r>
            <a:endParaRPr lang="en-IN" sz="4950" dirty="0"/>
          </a:p>
        </p:txBody>
      </p:sp>
      <p:sp>
        <p:nvSpPr>
          <p:cNvPr id="6" name="2white gradient"/>
          <p:cNvSpPr/>
          <p:nvPr/>
        </p:nvSpPr>
        <p:spPr>
          <a:xfrm>
            <a:off x="7583653" y="3248099"/>
            <a:ext cx="3240000" cy="2520000"/>
          </a:xfrm>
          <a:prstGeom prst="rect">
            <a:avLst/>
          </a:prstGeom>
          <a:solidFill>
            <a:srgbClr val="FF8C00"/>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12 offices </a:t>
            </a:r>
            <a:r>
              <a:rPr lang="en-GB" b="1" dirty="0">
                <a:latin typeface="Segoe UI" pitchFamily="34" charset="0"/>
                <a:ea typeface="Segoe UI" pitchFamily="34" charset="0"/>
                <a:cs typeface="Segoe UI" pitchFamily="34" charset="0"/>
              </a:rPr>
              <a:t>in 8 International L</a:t>
            </a:r>
            <a:r>
              <a:rPr lang="en-GB" b="1" dirty="0" smtClean="0">
                <a:latin typeface="Segoe UI" pitchFamily="34" charset="0"/>
                <a:ea typeface="Segoe UI" pitchFamily="34" charset="0"/>
                <a:cs typeface="Segoe UI" pitchFamily="34" charset="0"/>
              </a:rPr>
              <a:t>ocations</a:t>
            </a:r>
            <a:endParaRPr lang="en-GB" b="1" dirty="0">
              <a:latin typeface="Segoe UI" pitchFamily="34" charset="0"/>
              <a:ea typeface="Segoe UI" pitchFamily="34" charset="0"/>
              <a:cs typeface="Segoe UI" pitchFamily="34" charset="0"/>
            </a:endParaRPr>
          </a:p>
        </p:txBody>
      </p:sp>
      <p:sp>
        <p:nvSpPr>
          <p:cNvPr id="7" name="white gradient"/>
          <p:cNvSpPr/>
          <p:nvPr/>
        </p:nvSpPr>
        <p:spPr>
          <a:xfrm>
            <a:off x="11026085" y="5979601"/>
            <a:ext cx="3240000" cy="2520000"/>
          </a:xfrm>
          <a:prstGeom prst="rect">
            <a:avLst/>
          </a:prstGeom>
          <a:solidFill>
            <a:srgbClr val="FF0000"/>
          </a:solidFill>
          <a:ln w="3175">
            <a:noFill/>
          </a:ln>
          <a:effectLst/>
        </p:spPr>
        <p:txBody>
          <a:bodyPr vert="horz" wrap="square" lIns="137181" tIns="91456" rIns="137181" bIns="91456" rtlCol="0" anchor="ctr" anchorCtr="0">
            <a:noAutofit/>
          </a:bodyPr>
          <a:lstStyle/>
          <a:p>
            <a:pPr algn="ctr"/>
            <a:r>
              <a:rPr lang="en-US" b="1" dirty="0" smtClean="0">
                <a:latin typeface="Segoe UI" pitchFamily="34" charset="0"/>
                <a:ea typeface="Segoe UI" pitchFamily="34" charset="0"/>
                <a:cs typeface="Segoe UI" pitchFamily="34" charset="0"/>
              </a:rPr>
              <a:t>Services to</a:t>
            </a:r>
          </a:p>
          <a:p>
            <a:pPr algn="ctr"/>
            <a:r>
              <a:rPr lang="en-US" b="1" dirty="0" smtClean="0">
                <a:latin typeface="Segoe UI" pitchFamily="34" charset="0"/>
                <a:ea typeface="Segoe UI" pitchFamily="34" charset="0"/>
                <a:cs typeface="Segoe UI" pitchFamily="34" charset="0"/>
              </a:rPr>
              <a:t>1.Channel </a:t>
            </a:r>
          </a:p>
          <a:p>
            <a:pPr algn="ctr"/>
            <a:r>
              <a:rPr lang="en-US" b="1" dirty="0" smtClean="0">
                <a:latin typeface="Segoe UI" pitchFamily="34" charset="0"/>
                <a:ea typeface="Segoe UI" pitchFamily="34" charset="0"/>
                <a:cs typeface="Segoe UI" pitchFamily="34" charset="0"/>
              </a:rPr>
              <a:t>  2.End users</a:t>
            </a:r>
            <a:endParaRPr lang="en-US" b="1" dirty="0">
              <a:latin typeface="Segoe UI" pitchFamily="34" charset="0"/>
              <a:ea typeface="Segoe UI" pitchFamily="34" charset="0"/>
              <a:cs typeface="Segoe UI" pitchFamily="34" charset="0"/>
            </a:endParaRPr>
          </a:p>
        </p:txBody>
      </p:sp>
      <p:sp>
        <p:nvSpPr>
          <p:cNvPr id="8" name="3white gradient"/>
          <p:cNvSpPr/>
          <p:nvPr/>
        </p:nvSpPr>
        <p:spPr>
          <a:xfrm>
            <a:off x="10979733" y="3272161"/>
            <a:ext cx="3240000" cy="2520000"/>
          </a:xfrm>
          <a:prstGeom prst="rect">
            <a:avLst/>
          </a:prstGeom>
          <a:solidFill>
            <a:srgbClr val="1BA1E2"/>
          </a:solidFill>
          <a:ln w="3175">
            <a:noFill/>
          </a:ln>
          <a:effectLst/>
        </p:spPr>
        <p:txBody>
          <a:bodyPr vert="horz" wrap="square" lIns="137181" tIns="91456" rIns="137181" bIns="91456" rtlCol="0" anchor="ctr" anchorCtr="0">
            <a:noAutofit/>
          </a:bodyPr>
          <a:lstStyle/>
          <a:p>
            <a:pPr algn="ctr"/>
            <a:r>
              <a:rPr lang="en-GB" b="1" dirty="0">
                <a:ea typeface="Segoe UI" pitchFamily="34" charset="0"/>
                <a:cs typeface="Segoe UI" pitchFamily="34" charset="0"/>
              </a:rPr>
              <a:t>ISO 9001-2008 </a:t>
            </a:r>
            <a:r>
              <a:rPr lang="en-GB" b="1" dirty="0" smtClean="0">
                <a:ea typeface="Segoe UI" pitchFamily="34" charset="0"/>
                <a:cs typeface="Segoe UI" pitchFamily="34" charset="0"/>
              </a:rPr>
              <a:t>Certification</a:t>
            </a:r>
            <a:endParaRPr lang="en-GB" b="1" dirty="0">
              <a:ea typeface="Segoe UI" pitchFamily="34" charset="0"/>
              <a:cs typeface="Segoe UI" pitchFamily="34" charset="0"/>
            </a:endParaRPr>
          </a:p>
        </p:txBody>
      </p:sp>
      <p:sp>
        <p:nvSpPr>
          <p:cNvPr id="9" name="4white gradient"/>
          <p:cNvSpPr/>
          <p:nvPr/>
        </p:nvSpPr>
        <p:spPr>
          <a:xfrm>
            <a:off x="7615504" y="5979601"/>
            <a:ext cx="3240000" cy="2520000"/>
          </a:xfrm>
          <a:prstGeom prst="rect">
            <a:avLst/>
          </a:prstGeom>
          <a:solidFill>
            <a:srgbClr val="002050"/>
          </a:solidFill>
          <a:ln w="3175">
            <a:noFill/>
          </a:ln>
          <a:effectLst/>
        </p:spPr>
        <p:txBody>
          <a:bodyPr vert="horz" wrap="square" lIns="137181" tIns="91456" rIns="137181" bIns="91456" rtlCol="0" anchor="ctr" anchorCtr="0">
            <a:noAutofit/>
          </a:bodyPr>
          <a:lstStyle/>
          <a:p>
            <a:pPr algn="ctr"/>
            <a:r>
              <a:rPr lang="en-GB" b="1" dirty="0">
                <a:latin typeface="Segoe UI" pitchFamily="34" charset="0"/>
                <a:ea typeface="Segoe UI" pitchFamily="34" charset="0"/>
                <a:cs typeface="Segoe UI" pitchFamily="34" charset="0"/>
              </a:rPr>
              <a:t>Development Centre in India</a:t>
            </a:r>
          </a:p>
        </p:txBody>
      </p:sp>
      <p:sp>
        <p:nvSpPr>
          <p:cNvPr id="10" name="1white gradient"/>
          <p:cNvSpPr/>
          <p:nvPr/>
        </p:nvSpPr>
        <p:spPr>
          <a:xfrm>
            <a:off x="4173072" y="3246754"/>
            <a:ext cx="3240000" cy="2520000"/>
          </a:xfrm>
          <a:prstGeom prst="rect">
            <a:avLst/>
          </a:prstGeom>
          <a:solidFill>
            <a:srgbClr val="7BBE1C"/>
          </a:solidFill>
          <a:ln w="3175">
            <a:noFill/>
          </a:ln>
          <a:effectLst/>
        </p:spPr>
        <p:txBody>
          <a:bodyPr vert="horz" wrap="square" lIns="137181" tIns="91456" rIns="137181" bIns="91456" rtlCol="0" anchor="ctr" anchorCtr="0">
            <a:noAutofit/>
          </a:bodyPr>
          <a:lstStyle/>
          <a:p>
            <a:pPr algn="ctr"/>
            <a:r>
              <a:rPr lang="en-GB" b="1" dirty="0">
                <a:latin typeface="Segoe UI" pitchFamily="34" charset="0"/>
                <a:ea typeface="Segoe UI" pitchFamily="34" charset="0"/>
                <a:cs typeface="Segoe UI" pitchFamily="34" charset="0"/>
              </a:rPr>
              <a:t>97.7% Customer </a:t>
            </a:r>
            <a:r>
              <a:rPr lang="en-GB" b="1" dirty="0" smtClean="0">
                <a:latin typeface="Segoe UI" pitchFamily="34" charset="0"/>
                <a:ea typeface="Segoe UI" pitchFamily="34" charset="0"/>
                <a:cs typeface="Segoe UI" pitchFamily="34" charset="0"/>
              </a:rPr>
              <a:t>Satisfaction</a:t>
            </a:r>
            <a:endParaRPr lang="en-GB" b="1" dirty="0">
              <a:latin typeface="Segoe UI" pitchFamily="34" charset="0"/>
              <a:ea typeface="Segoe UI" pitchFamily="34" charset="0"/>
              <a:cs typeface="Segoe UI" pitchFamily="34" charset="0"/>
            </a:endParaRPr>
          </a:p>
        </p:txBody>
      </p:sp>
      <p:sp>
        <p:nvSpPr>
          <p:cNvPr id="11" name="1white gradient"/>
          <p:cNvSpPr/>
          <p:nvPr/>
        </p:nvSpPr>
        <p:spPr>
          <a:xfrm>
            <a:off x="783987" y="3246754"/>
            <a:ext cx="3240000" cy="2520000"/>
          </a:xfrm>
          <a:prstGeom prst="rect">
            <a:avLst/>
          </a:prstGeom>
          <a:solidFill>
            <a:srgbClr val="002050"/>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Established in 2003</a:t>
            </a:r>
            <a:endParaRPr lang="en-GB" b="1" dirty="0">
              <a:latin typeface="Segoe UI" pitchFamily="34" charset="0"/>
              <a:ea typeface="Segoe UI" pitchFamily="34" charset="0"/>
              <a:cs typeface="Segoe UI" pitchFamily="34" charset="0"/>
            </a:endParaRPr>
          </a:p>
        </p:txBody>
      </p:sp>
      <p:sp>
        <p:nvSpPr>
          <p:cNvPr id="12" name="4white gradient"/>
          <p:cNvSpPr/>
          <p:nvPr/>
        </p:nvSpPr>
        <p:spPr>
          <a:xfrm>
            <a:off x="4226419" y="5979601"/>
            <a:ext cx="3240000" cy="2520000"/>
          </a:xfrm>
          <a:prstGeom prst="rect">
            <a:avLst/>
          </a:prstGeom>
          <a:solidFill>
            <a:srgbClr val="1BA1E2"/>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Good CSR &amp; Value </a:t>
            </a:r>
            <a:r>
              <a:rPr lang="en-GB" b="1" dirty="0">
                <a:latin typeface="Segoe UI" pitchFamily="34" charset="0"/>
                <a:ea typeface="Segoe UI" pitchFamily="34" charset="0"/>
                <a:cs typeface="Segoe UI" pitchFamily="34" charset="0"/>
              </a:rPr>
              <a:t>S</a:t>
            </a:r>
            <a:r>
              <a:rPr lang="en-GB" b="1" dirty="0" smtClean="0">
                <a:latin typeface="Segoe UI" pitchFamily="34" charset="0"/>
                <a:ea typeface="Segoe UI" pitchFamily="34" charset="0"/>
                <a:cs typeface="Segoe UI" pitchFamily="34" charset="0"/>
              </a:rPr>
              <a:t>ystem</a:t>
            </a:r>
            <a:endParaRPr lang="en-GB" b="1" dirty="0">
              <a:latin typeface="Segoe UI" pitchFamily="34" charset="0"/>
              <a:ea typeface="Segoe UI" pitchFamily="34" charset="0"/>
              <a:cs typeface="Segoe UI" pitchFamily="34" charset="0"/>
            </a:endParaRPr>
          </a:p>
        </p:txBody>
      </p:sp>
      <p:sp>
        <p:nvSpPr>
          <p:cNvPr id="13" name="4white gradient"/>
          <p:cNvSpPr/>
          <p:nvPr/>
        </p:nvSpPr>
        <p:spPr>
          <a:xfrm>
            <a:off x="819074" y="5958200"/>
            <a:ext cx="3240000" cy="2520000"/>
          </a:xfrm>
          <a:prstGeom prst="rect">
            <a:avLst/>
          </a:prstGeom>
          <a:solidFill>
            <a:srgbClr val="FF5310"/>
          </a:solidFill>
          <a:ln w="3175">
            <a:noFill/>
          </a:ln>
          <a:effectLst/>
        </p:spPr>
        <p:txBody>
          <a:bodyPr vert="horz" wrap="square" lIns="137181" tIns="91456" rIns="137181" bIns="91456" rtlCol="0" anchor="ctr" anchorCtr="0">
            <a:noAutofit/>
          </a:bodyPr>
          <a:lstStyle/>
          <a:p>
            <a:pPr algn="ctr"/>
            <a:endParaRPr lang="en-GB" b="1" dirty="0" smtClean="0">
              <a:latin typeface="Segoe UI" pitchFamily="34" charset="0"/>
              <a:ea typeface="Segoe UI" pitchFamily="34" charset="0"/>
              <a:cs typeface="Segoe UI" pitchFamily="34" charset="0"/>
            </a:endParaRPr>
          </a:p>
          <a:p>
            <a:pPr algn="ctr"/>
            <a:r>
              <a:rPr lang="en-GB" b="1" dirty="0" smtClean="0">
                <a:latin typeface="Segoe UI" pitchFamily="34" charset="0"/>
                <a:ea typeface="Segoe UI" pitchFamily="34" charset="0"/>
                <a:cs typeface="Segoe UI" pitchFamily="34" charset="0"/>
              </a:rPr>
              <a:t>265 Customers in 19 Industries</a:t>
            </a:r>
          </a:p>
          <a:p>
            <a:pPr algn="ctr"/>
            <a:endParaRPr lang="en-GB" b="1" dirty="0">
              <a:latin typeface="Segoe UI" pitchFamily="34" charset="0"/>
              <a:ea typeface="Segoe UI" pitchFamily="34" charset="0"/>
              <a:cs typeface="Segoe UI" pitchFamily="34" charset="0"/>
            </a:endParaRPr>
          </a:p>
        </p:txBody>
      </p:sp>
      <p:sp>
        <p:nvSpPr>
          <p:cNvPr id="14" name="3white gradient"/>
          <p:cNvSpPr/>
          <p:nvPr/>
        </p:nvSpPr>
        <p:spPr>
          <a:xfrm>
            <a:off x="14409942" y="3272161"/>
            <a:ext cx="3240000" cy="2520000"/>
          </a:xfrm>
          <a:prstGeom prst="rect">
            <a:avLst/>
          </a:prstGeom>
          <a:solidFill>
            <a:srgbClr val="7FBA00"/>
          </a:solidFill>
          <a:ln w="3175">
            <a:noFill/>
          </a:ln>
          <a:effectLst/>
        </p:spPr>
        <p:txBody>
          <a:bodyPr vert="horz" wrap="square" lIns="137181" tIns="91456" rIns="137181" bIns="91456" rtlCol="0" anchor="ctr" anchorCtr="0">
            <a:noAutofit/>
          </a:bodyPr>
          <a:lstStyle/>
          <a:p>
            <a:pPr algn="ctr"/>
            <a:r>
              <a:rPr lang="en-GB" b="1" dirty="0" smtClean="0">
                <a:latin typeface="Segoe UI" pitchFamily="34" charset="0"/>
                <a:ea typeface="Segoe UI" pitchFamily="34" charset="0"/>
                <a:cs typeface="Segoe UI" pitchFamily="34" charset="0"/>
              </a:rPr>
              <a:t>Only regional company with CfMD Certification </a:t>
            </a:r>
            <a:endParaRPr lang="en-GB" b="1" dirty="0">
              <a:latin typeface="Segoe UI" pitchFamily="34" charset="0"/>
              <a:ea typeface="Segoe UI" pitchFamily="34" charset="0"/>
              <a:cs typeface="Segoe UI" pitchFamily="34" charset="0"/>
            </a:endParaRPr>
          </a:p>
        </p:txBody>
      </p:sp>
      <p:sp>
        <p:nvSpPr>
          <p:cNvPr id="15" name="white gradient">
            <a:hlinkClick r:id="" action="ppaction://noaction"/>
          </p:cNvPr>
          <p:cNvSpPr/>
          <p:nvPr/>
        </p:nvSpPr>
        <p:spPr>
          <a:xfrm>
            <a:off x="14409942" y="5979601"/>
            <a:ext cx="3240000" cy="2518054"/>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w="3175">
            <a:noFill/>
          </a:ln>
          <a:effectLst/>
        </p:spPr>
        <p:txBody>
          <a:bodyPr vert="horz" wrap="square" lIns="137181" tIns="91456" rIns="137181" bIns="91456" rtlCol="0" anchor="ctr" anchorCtr="0">
            <a:noAutofit/>
          </a:bodyPr>
          <a:lstStyle/>
          <a:p>
            <a:pPr algn="ctr"/>
            <a:endParaRPr lang="en-US" sz="79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7377751"/>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0879729" cy="747897"/>
          </a:xfrm>
        </p:spPr>
        <p:txBody>
          <a:bodyPr/>
          <a:lstStyle/>
          <a:p>
            <a:pPr lvl="0"/>
            <a:r>
              <a:rPr lang="en-IN" sz="5400" b="1" dirty="0"/>
              <a:t>Demand </a:t>
            </a:r>
            <a:r>
              <a:rPr lang="en-IN" sz="5400" b="1" dirty="0" smtClean="0"/>
              <a:t>Planning – CEM AX Retail Plus</a:t>
            </a:r>
            <a:endParaRPr lang="en-IN" sz="5400" b="1" dirty="0"/>
          </a:p>
        </p:txBody>
      </p:sp>
      <p:sp>
        <p:nvSpPr>
          <p:cNvPr id="5" name="3white gradient"/>
          <p:cNvSpPr/>
          <p:nvPr/>
        </p:nvSpPr>
        <p:spPr>
          <a:xfrm>
            <a:off x="3061830" y="5341293"/>
            <a:ext cx="3929520" cy="2441455"/>
          </a:xfrm>
          <a:prstGeom prst="rect">
            <a:avLst/>
          </a:prstGeom>
          <a:solidFill>
            <a:schemeClr val="accent4">
              <a:lumMod val="75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Generates </a:t>
            </a:r>
            <a:r>
              <a:rPr lang="en-IN" sz="2400" b="1" dirty="0"/>
              <a:t>demand plans based on preferred </a:t>
            </a:r>
            <a:endParaRPr lang="en-IN" sz="2400" b="1" dirty="0" smtClean="0"/>
          </a:p>
          <a:p>
            <a:pPr algn="ctr"/>
            <a:r>
              <a:rPr lang="en-IN" sz="2400" b="1" dirty="0" smtClean="0"/>
              <a:t>stock </a:t>
            </a:r>
            <a:r>
              <a:rPr lang="en-IN" sz="2400" b="1" dirty="0"/>
              <a:t>levels set on a </a:t>
            </a:r>
            <a:r>
              <a:rPr lang="en-IN" sz="2400" b="1" dirty="0" smtClean="0"/>
              <a:t>company</a:t>
            </a:r>
            <a:endParaRPr lang="en-IN" sz="2400" b="1" dirty="0" smtClean="0"/>
          </a:p>
        </p:txBody>
      </p:sp>
      <p:sp>
        <p:nvSpPr>
          <p:cNvPr id="6" name="3white gradient"/>
          <p:cNvSpPr/>
          <p:nvPr/>
        </p:nvSpPr>
        <p:spPr>
          <a:xfrm>
            <a:off x="11126399" y="5330916"/>
            <a:ext cx="3931200" cy="2441455"/>
          </a:xfrm>
          <a:prstGeom prst="rect">
            <a:avLst/>
          </a:prstGeom>
          <a:solidFill>
            <a:schemeClr val="accent4">
              <a:lumMod val="75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a:t>Streamline and accelerate supply-side processes </a:t>
            </a:r>
            <a:r>
              <a:rPr lang="en-IN" sz="2400" b="1" dirty="0" smtClean="0"/>
              <a:t>with automated purchase/work orders</a:t>
            </a:r>
            <a:endParaRPr lang="en-IN" sz="2400" b="1" dirty="0"/>
          </a:p>
        </p:txBody>
      </p:sp>
      <p:sp>
        <p:nvSpPr>
          <p:cNvPr id="8" name="3white gradient"/>
          <p:cNvSpPr/>
          <p:nvPr/>
        </p:nvSpPr>
        <p:spPr>
          <a:xfrm>
            <a:off x="7098300" y="5341293"/>
            <a:ext cx="3931200" cy="2441455"/>
          </a:xfrm>
          <a:prstGeom prst="rect">
            <a:avLst/>
          </a:prstGeom>
          <a:solidFill>
            <a:srgbClr val="00B0F0"/>
          </a:solidFill>
          <a:ln w="3175">
            <a:noFill/>
          </a:ln>
          <a:effectLst/>
        </p:spPr>
        <p:txBody>
          <a:bodyPr vert="horz" wrap="square" lIns="137181" tIns="91456" rIns="137181" bIns="91456" rtlCol="0" anchor="t" anchorCtr="0">
            <a:noAutofit/>
          </a:bodyPr>
          <a:lstStyle/>
          <a:p>
            <a:endParaRPr lang="en-IN" sz="2400" b="1" dirty="0" smtClean="0"/>
          </a:p>
          <a:p>
            <a:pPr algn="ctr"/>
            <a:r>
              <a:rPr lang="en-IN" sz="2400" b="1" dirty="0" smtClean="0"/>
              <a:t>Delivers </a:t>
            </a:r>
            <a:r>
              <a:rPr lang="en-IN" sz="2400" b="1" dirty="0"/>
              <a:t>visibility </a:t>
            </a:r>
            <a:r>
              <a:rPr lang="en-IN" sz="2400" b="1" dirty="0" smtClean="0"/>
              <a:t>into </a:t>
            </a:r>
          </a:p>
          <a:p>
            <a:pPr algn="ctr"/>
            <a:r>
              <a:rPr lang="en-IN" sz="2400" b="1" dirty="0" smtClean="0"/>
              <a:t>the </a:t>
            </a:r>
            <a:r>
              <a:rPr lang="en-IN" sz="2400" b="1" dirty="0"/>
              <a:t>gross requirement inquiry directly from the supply plan</a:t>
            </a:r>
            <a:endParaRPr lang="en-IN" sz="2400" b="1" dirty="0" smtClean="0"/>
          </a:p>
        </p:txBody>
      </p:sp>
      <p:sp>
        <p:nvSpPr>
          <p:cNvPr id="9" name="3white gradient"/>
          <p:cNvSpPr/>
          <p:nvPr/>
        </p:nvSpPr>
        <p:spPr>
          <a:xfrm>
            <a:off x="3064799" y="3398349"/>
            <a:ext cx="11992799" cy="1834302"/>
          </a:xfrm>
          <a:prstGeom prst="rect">
            <a:avLst/>
          </a:prstGeom>
          <a:solidFill>
            <a:srgbClr val="00B0F0"/>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Allows purchasing </a:t>
            </a:r>
            <a:r>
              <a:rPr lang="en-IN" sz="2400" b="1" dirty="0"/>
              <a:t>and </a:t>
            </a:r>
            <a:r>
              <a:rPr lang="en-IN" sz="2400" b="1" dirty="0" smtClean="0"/>
              <a:t>inventory departments </a:t>
            </a:r>
            <a:r>
              <a:rPr lang="en-IN" sz="2400" b="1" dirty="0" smtClean="0"/>
              <a:t>calculate demands </a:t>
            </a:r>
            <a:r>
              <a:rPr lang="en-IN" sz="2400" b="1" dirty="0"/>
              <a:t>based on historical data, sales forecasts, average trends and </a:t>
            </a:r>
            <a:r>
              <a:rPr lang="en-IN" sz="2400" b="1" dirty="0" smtClean="0"/>
              <a:t>seasonal fluctuations</a:t>
            </a:r>
            <a:endParaRPr lang="en-IN" sz="2400" b="1" dirty="0" smtClean="0"/>
          </a:p>
        </p:txBody>
      </p:sp>
    </p:spTree>
    <p:extLst>
      <p:ext uri="{BB962C8B-B14F-4D97-AF65-F5344CB8AC3E}">
        <p14:creationId xmlns:p14="http://schemas.microsoft.com/office/powerpoint/2010/main" val="3975108828"/>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71" y="1371601"/>
            <a:ext cx="12327529" cy="747897"/>
          </a:xfrm>
        </p:spPr>
        <p:txBody>
          <a:bodyPr/>
          <a:lstStyle/>
          <a:p>
            <a:pPr lvl="0"/>
            <a:r>
              <a:rPr lang="en-IN" sz="5400" b="1" dirty="0"/>
              <a:t>Discount </a:t>
            </a:r>
            <a:r>
              <a:rPr lang="en-IN" sz="5400" b="1" dirty="0" smtClean="0"/>
              <a:t>Authorisation – CEM AX Retail Plus</a:t>
            </a:r>
            <a:endParaRPr lang="en-IN" sz="5400" b="1" dirty="0"/>
          </a:p>
        </p:txBody>
      </p:sp>
      <p:sp>
        <p:nvSpPr>
          <p:cNvPr id="3" name="3white gradient"/>
          <p:cNvSpPr/>
          <p:nvPr/>
        </p:nvSpPr>
        <p:spPr>
          <a:xfrm>
            <a:off x="2621286" y="4095397"/>
            <a:ext cx="4098996" cy="3220155"/>
          </a:xfrm>
          <a:prstGeom prst="rect">
            <a:avLst/>
          </a:prstGeom>
          <a:solidFill>
            <a:srgbClr val="7030A0"/>
          </a:solidFill>
          <a:ln w="3175">
            <a:noFill/>
          </a:ln>
          <a:effectLst/>
        </p:spPr>
        <p:txBody>
          <a:bodyPr vert="horz" wrap="square" lIns="137181" tIns="91456" rIns="137181" bIns="91456" rtlCol="0" anchor="t" anchorCtr="0">
            <a:noAutofit/>
          </a:bodyPr>
          <a:lstStyle/>
          <a:p>
            <a:pPr algn="ctr"/>
            <a:endParaRPr lang="en-IN" sz="2400" b="1" dirty="0" smtClean="0"/>
          </a:p>
          <a:p>
            <a:pPr algn="ctr"/>
            <a:endParaRPr lang="en-IN" sz="2400" b="1" dirty="0" smtClean="0"/>
          </a:p>
          <a:p>
            <a:pPr algn="ctr"/>
            <a:r>
              <a:rPr lang="en-IN" sz="2400" b="1" dirty="0" smtClean="0"/>
              <a:t>Instant </a:t>
            </a:r>
            <a:r>
              <a:rPr lang="en-IN" sz="2400" b="1" dirty="0"/>
              <a:t>pricing </a:t>
            </a:r>
            <a:endParaRPr lang="en-IN" sz="2400" b="1" dirty="0" smtClean="0"/>
          </a:p>
          <a:p>
            <a:pPr algn="ctr"/>
            <a:r>
              <a:rPr lang="en-IN" sz="2400" b="1" dirty="0" smtClean="0"/>
              <a:t>requests </a:t>
            </a:r>
            <a:r>
              <a:rPr lang="en-IN" sz="2400" b="1" dirty="0"/>
              <a:t>can be </a:t>
            </a:r>
            <a:endParaRPr lang="en-IN" sz="2400" b="1" dirty="0" smtClean="0"/>
          </a:p>
          <a:p>
            <a:pPr algn="ctr"/>
            <a:r>
              <a:rPr lang="en-IN" sz="2400" b="1" dirty="0" smtClean="0"/>
              <a:t>generated </a:t>
            </a:r>
            <a:r>
              <a:rPr lang="en-IN" sz="2400" b="1" dirty="0"/>
              <a:t>from retail stores </a:t>
            </a:r>
            <a:endParaRPr lang="en-IN" sz="2400" b="1" dirty="0" smtClean="0"/>
          </a:p>
        </p:txBody>
      </p:sp>
      <p:sp>
        <p:nvSpPr>
          <p:cNvPr id="5" name="3white gradient"/>
          <p:cNvSpPr/>
          <p:nvPr/>
        </p:nvSpPr>
        <p:spPr>
          <a:xfrm>
            <a:off x="11058786" y="4095398"/>
            <a:ext cx="4098996" cy="3220155"/>
          </a:xfrm>
          <a:prstGeom prst="rect">
            <a:avLst/>
          </a:prstGeom>
          <a:solidFill>
            <a:srgbClr val="7030A0"/>
          </a:solidFill>
          <a:ln w="3175">
            <a:noFill/>
          </a:ln>
          <a:effectLst/>
        </p:spPr>
        <p:txBody>
          <a:bodyPr vert="horz" wrap="square" lIns="137181" tIns="91456" rIns="137181" bIns="91456" rtlCol="0" anchor="t" anchorCtr="0">
            <a:noAutofit/>
          </a:bodyPr>
          <a:lstStyle/>
          <a:p>
            <a:pPr algn="ctr"/>
            <a:endParaRPr lang="en-IN" sz="2400" b="1" dirty="0" smtClean="0"/>
          </a:p>
          <a:p>
            <a:pPr algn="ctr"/>
            <a:endParaRPr lang="en-IN" sz="2400" b="1" dirty="0" smtClean="0"/>
          </a:p>
          <a:p>
            <a:pPr algn="ctr"/>
            <a:r>
              <a:rPr lang="en-IN" sz="2400" b="1" dirty="0" smtClean="0"/>
              <a:t>Approval </a:t>
            </a:r>
            <a:r>
              <a:rPr lang="en-IN" sz="2400" b="1" dirty="0"/>
              <a:t>mechanism </a:t>
            </a:r>
            <a:endParaRPr lang="en-IN" sz="2400" b="1" dirty="0" smtClean="0"/>
          </a:p>
          <a:p>
            <a:pPr algn="ctr"/>
            <a:r>
              <a:rPr lang="en-IN" sz="2400" b="1" dirty="0" smtClean="0"/>
              <a:t>can </a:t>
            </a:r>
            <a:r>
              <a:rPr lang="en-IN" sz="2400" b="1" dirty="0"/>
              <a:t>be configured for pricing requests </a:t>
            </a:r>
            <a:endParaRPr lang="en-IN" sz="2400" b="1" dirty="0" smtClean="0"/>
          </a:p>
        </p:txBody>
      </p:sp>
      <p:sp>
        <p:nvSpPr>
          <p:cNvPr id="8" name="3white gradient"/>
          <p:cNvSpPr/>
          <p:nvPr/>
        </p:nvSpPr>
        <p:spPr>
          <a:xfrm>
            <a:off x="6844254" y="4115496"/>
            <a:ext cx="4098996" cy="3218958"/>
          </a:xfrm>
          <a:prstGeom prst="rect">
            <a:avLst/>
          </a:prstGeom>
          <a:solidFill>
            <a:srgbClr val="FA6800"/>
          </a:solidFill>
          <a:ln w="3175">
            <a:noFill/>
          </a:ln>
          <a:effectLst/>
        </p:spPr>
        <p:txBody>
          <a:bodyPr vert="horz" wrap="square" lIns="137181" tIns="91456" rIns="137181" bIns="91456" rtlCol="0" anchor="t" anchorCtr="0">
            <a:noAutofit/>
          </a:bodyPr>
          <a:lstStyle/>
          <a:p>
            <a:endParaRPr lang="en-US" sz="2400" b="1" dirty="0"/>
          </a:p>
          <a:p>
            <a:pPr algn="ctr"/>
            <a:endParaRPr lang="en-IN" sz="2400" b="1" dirty="0" smtClean="0"/>
          </a:p>
          <a:p>
            <a:pPr algn="ctr"/>
            <a:r>
              <a:rPr lang="en-IN" sz="2400" b="1" dirty="0" smtClean="0"/>
              <a:t>Approved </a:t>
            </a:r>
            <a:r>
              <a:rPr lang="en-IN" sz="2400" b="1" dirty="0"/>
              <a:t>prices </a:t>
            </a:r>
            <a:endParaRPr lang="en-IN" sz="2400" b="1" dirty="0" smtClean="0"/>
          </a:p>
          <a:p>
            <a:pPr algn="ctr"/>
            <a:r>
              <a:rPr lang="en-IN" sz="2400" b="1" dirty="0" smtClean="0"/>
              <a:t>will </a:t>
            </a:r>
            <a:r>
              <a:rPr lang="en-IN" sz="2400" b="1" dirty="0"/>
              <a:t>flow to the POS </a:t>
            </a:r>
            <a:endParaRPr lang="en-IN" sz="2400" b="1" dirty="0" smtClean="0"/>
          </a:p>
          <a:p>
            <a:pPr algn="ctr"/>
            <a:r>
              <a:rPr lang="en-IN" sz="2400" b="1" dirty="0" smtClean="0"/>
              <a:t>for that particular transaction</a:t>
            </a:r>
          </a:p>
        </p:txBody>
      </p:sp>
    </p:spTree>
    <p:extLst>
      <p:ext uri="{BB962C8B-B14F-4D97-AF65-F5344CB8AC3E}">
        <p14:creationId xmlns:p14="http://schemas.microsoft.com/office/powerpoint/2010/main" val="15694140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8784463" cy="685572"/>
          </a:xfrm>
        </p:spPr>
        <p:txBody>
          <a:bodyPr/>
          <a:lstStyle/>
          <a:p>
            <a:r>
              <a:rPr lang="en-US" sz="4950" dirty="0" smtClean="0"/>
              <a:t>Duty Rosters – CEM AX Retail Plus</a:t>
            </a:r>
            <a:endParaRPr lang="en-IN" sz="4950" dirty="0"/>
          </a:p>
        </p:txBody>
      </p:sp>
      <p:sp>
        <p:nvSpPr>
          <p:cNvPr id="4" name="3white gradient"/>
          <p:cNvSpPr/>
          <p:nvPr/>
        </p:nvSpPr>
        <p:spPr>
          <a:xfrm>
            <a:off x="3356334" y="3157423"/>
            <a:ext cx="3675600" cy="2977200"/>
          </a:xfrm>
          <a:prstGeom prst="rect">
            <a:avLst/>
          </a:prstGeom>
          <a:solidFill>
            <a:schemeClr val="tx2">
              <a:lumMod val="50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Helps retailer to track employees’ work </a:t>
            </a:r>
            <a:endParaRPr lang="en-IN" sz="2400" b="1" dirty="0" smtClean="0"/>
          </a:p>
          <a:p>
            <a:pPr algn="ctr"/>
            <a:r>
              <a:rPr lang="en-IN" sz="2400" b="1" dirty="0" smtClean="0"/>
              <a:t>shift schedules </a:t>
            </a:r>
            <a:r>
              <a:rPr lang="en-IN" sz="2400" b="1" dirty="0" smtClean="0"/>
              <a:t>and smoothen </a:t>
            </a:r>
            <a:r>
              <a:rPr lang="en-IN" sz="2400" b="1" dirty="0"/>
              <a:t>the operations of a store</a:t>
            </a:r>
            <a:endParaRPr lang="en-IN" sz="2400" b="1" dirty="0" smtClean="0"/>
          </a:p>
        </p:txBody>
      </p:sp>
      <p:sp>
        <p:nvSpPr>
          <p:cNvPr id="5" name="3white gradient"/>
          <p:cNvSpPr/>
          <p:nvPr/>
        </p:nvSpPr>
        <p:spPr>
          <a:xfrm>
            <a:off x="3356334" y="6234224"/>
            <a:ext cx="5568708" cy="2204925"/>
          </a:xfrm>
          <a:prstGeom prst="rect">
            <a:avLst/>
          </a:prstGeom>
          <a:solidFill>
            <a:schemeClr val="tx2">
              <a:lumMod val="50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Tracks </a:t>
            </a:r>
            <a:r>
              <a:rPr lang="en-IN" sz="2400" b="1" dirty="0"/>
              <a:t>staff strength, shifts of employees for a specific period, </a:t>
            </a:r>
            <a:r>
              <a:rPr lang="en-IN" sz="2400" b="1" dirty="0" smtClean="0"/>
              <a:t>(weekly/monthly) and checks the break time of each employee</a:t>
            </a:r>
          </a:p>
        </p:txBody>
      </p:sp>
      <p:sp>
        <p:nvSpPr>
          <p:cNvPr id="6" name="3white gradient"/>
          <p:cNvSpPr/>
          <p:nvPr/>
        </p:nvSpPr>
        <p:spPr>
          <a:xfrm>
            <a:off x="7143984" y="3157424"/>
            <a:ext cx="3676416" cy="2976675"/>
          </a:xfrm>
          <a:prstGeom prst="rect">
            <a:avLst/>
          </a:prstGeom>
          <a:solidFill>
            <a:schemeClr val="accent5">
              <a:lumMod val="75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Manages </a:t>
            </a:r>
            <a:r>
              <a:rPr lang="en-US" sz="2400" b="1" dirty="0" smtClean="0"/>
              <a:t>the store operations during  day/night </a:t>
            </a:r>
            <a:r>
              <a:rPr lang="en-US" sz="2400" b="1" dirty="0" smtClean="0"/>
              <a:t>shifts</a:t>
            </a:r>
            <a:endParaRPr lang="en-IN" sz="2400" b="1" dirty="0" smtClean="0"/>
          </a:p>
        </p:txBody>
      </p:sp>
      <p:sp>
        <p:nvSpPr>
          <p:cNvPr id="7" name="3white gradient"/>
          <p:cNvSpPr/>
          <p:nvPr/>
        </p:nvSpPr>
        <p:spPr>
          <a:xfrm>
            <a:off x="9039342" y="6234224"/>
            <a:ext cx="5551908" cy="2204925"/>
          </a:xfrm>
          <a:prstGeom prst="rect">
            <a:avLst/>
          </a:prstGeom>
          <a:solidFill>
            <a:srgbClr val="C00000"/>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Helps </a:t>
            </a:r>
            <a:r>
              <a:rPr lang="en-IN" sz="2400" b="1" dirty="0"/>
              <a:t>the </a:t>
            </a:r>
            <a:r>
              <a:rPr lang="en-IN" sz="2400" b="1" dirty="0" smtClean="0"/>
              <a:t>Department/floor </a:t>
            </a:r>
            <a:r>
              <a:rPr lang="en-IN" sz="2400" b="1" dirty="0"/>
              <a:t>manager </a:t>
            </a:r>
            <a:r>
              <a:rPr lang="en-IN" sz="2400" b="1" dirty="0" smtClean="0"/>
              <a:t>to </a:t>
            </a:r>
            <a:r>
              <a:rPr lang="en-IN" sz="2400" b="1" dirty="0"/>
              <a:t>view the entire store </a:t>
            </a:r>
            <a:r>
              <a:rPr lang="en-IN" sz="2400" b="1" dirty="0" smtClean="0"/>
              <a:t>activity, department/section </a:t>
            </a:r>
            <a:r>
              <a:rPr lang="en-IN" sz="2400" b="1" dirty="0"/>
              <a:t>wise</a:t>
            </a:r>
            <a:endParaRPr lang="en-IN" sz="2400" b="1" dirty="0" smtClean="0"/>
          </a:p>
        </p:txBody>
      </p:sp>
      <p:sp>
        <p:nvSpPr>
          <p:cNvPr id="8" name="3white gradient"/>
          <p:cNvSpPr/>
          <p:nvPr/>
        </p:nvSpPr>
        <p:spPr>
          <a:xfrm>
            <a:off x="10915650" y="3159600"/>
            <a:ext cx="3675600" cy="2977200"/>
          </a:xfrm>
          <a:prstGeom prst="rect">
            <a:avLst/>
          </a:prstGeom>
          <a:solidFill>
            <a:schemeClr val="tx2">
              <a:lumMod val="50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As an informative </a:t>
            </a:r>
            <a:endParaRPr lang="en-IN" sz="2400" b="1" dirty="0" smtClean="0"/>
          </a:p>
          <a:p>
            <a:pPr algn="ctr"/>
            <a:r>
              <a:rPr lang="en-IN" sz="2400" b="1" dirty="0" smtClean="0"/>
              <a:t>tool</a:t>
            </a:r>
            <a:r>
              <a:rPr lang="en-IN" sz="2400" b="1" dirty="0" smtClean="0"/>
              <a:t>, </a:t>
            </a:r>
            <a:r>
              <a:rPr lang="en-IN" sz="2400" b="1" dirty="0" smtClean="0"/>
              <a:t>assists </a:t>
            </a:r>
            <a:r>
              <a:rPr lang="en-IN" sz="2400" b="1" dirty="0" smtClean="0"/>
              <a:t>HR in </a:t>
            </a:r>
          </a:p>
          <a:p>
            <a:pPr algn="ctr"/>
            <a:r>
              <a:rPr lang="en-IN" sz="2400" b="1" dirty="0" smtClean="0"/>
              <a:t>keeping a track of employees during the audit process</a:t>
            </a:r>
          </a:p>
        </p:txBody>
      </p:sp>
    </p:spTree>
    <p:extLst>
      <p:ext uri="{BB962C8B-B14F-4D97-AF65-F5344CB8AC3E}">
        <p14:creationId xmlns:p14="http://schemas.microsoft.com/office/powerpoint/2010/main" val="1835784419"/>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8871" y="1371601"/>
            <a:ext cx="15432679" cy="895349"/>
          </a:xfrm>
        </p:spPr>
        <p:txBody>
          <a:bodyPr/>
          <a:lstStyle/>
          <a:p>
            <a:pPr lvl="0"/>
            <a:r>
              <a:rPr lang="en-IN" sz="5400" b="1" dirty="0"/>
              <a:t>Inventory Transfer </a:t>
            </a:r>
            <a:r>
              <a:rPr lang="en-IN" sz="5400" b="1" dirty="0" smtClean="0"/>
              <a:t>Approvals – CEM AX Retail Plus</a:t>
            </a:r>
            <a:endParaRPr lang="en-IN" sz="5400" b="1" dirty="0"/>
          </a:p>
        </p:txBody>
      </p:sp>
      <p:sp>
        <p:nvSpPr>
          <p:cNvPr id="4" name="3white gradient"/>
          <p:cNvSpPr/>
          <p:nvPr/>
        </p:nvSpPr>
        <p:spPr>
          <a:xfrm>
            <a:off x="3916764" y="2767050"/>
            <a:ext cx="4015440" cy="3247200"/>
          </a:xfrm>
          <a:prstGeom prst="rect">
            <a:avLst/>
          </a:prstGeom>
          <a:solidFill>
            <a:schemeClr val="accent3">
              <a:lumMod val="5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Stock transfers </a:t>
            </a:r>
          </a:p>
          <a:p>
            <a:pPr algn="ctr"/>
            <a:r>
              <a:rPr lang="en-US" sz="2400" b="1" dirty="0" smtClean="0"/>
              <a:t>between each </a:t>
            </a:r>
            <a:r>
              <a:rPr lang="en-US" sz="2400" b="1" dirty="0" smtClean="0"/>
              <a:t>of the locations </a:t>
            </a:r>
            <a:r>
              <a:rPr lang="en-US" sz="2400" b="1" dirty="0" smtClean="0"/>
              <a:t>can be</a:t>
            </a:r>
          </a:p>
          <a:p>
            <a:pPr algn="ctr"/>
            <a:r>
              <a:rPr lang="en-US" sz="2400" b="1" dirty="0" smtClean="0"/>
              <a:t> tracked </a:t>
            </a:r>
            <a:endParaRPr lang="en-IN" sz="2400" b="1" dirty="0" smtClean="0"/>
          </a:p>
        </p:txBody>
      </p:sp>
      <p:sp>
        <p:nvSpPr>
          <p:cNvPr id="5" name="3white gradient"/>
          <p:cNvSpPr/>
          <p:nvPr/>
        </p:nvSpPr>
        <p:spPr>
          <a:xfrm>
            <a:off x="8062464" y="2767050"/>
            <a:ext cx="4015440" cy="3247200"/>
          </a:xfrm>
          <a:prstGeom prst="rect">
            <a:avLst/>
          </a:prstGeom>
          <a:solidFill>
            <a:schemeClr val="accent5">
              <a:lumMod val="5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Approval mechanism</a:t>
            </a:r>
          </a:p>
          <a:p>
            <a:pPr algn="ctr"/>
            <a:r>
              <a:rPr lang="en-US" sz="2400" b="1" dirty="0" smtClean="0"/>
              <a:t> can be configured</a:t>
            </a:r>
          </a:p>
          <a:p>
            <a:pPr algn="ctr"/>
            <a:r>
              <a:rPr lang="en-US" sz="2400" b="1" dirty="0" smtClean="0"/>
              <a:t> for stock transfers</a:t>
            </a:r>
            <a:endParaRPr lang="en-IN" sz="2400" b="1" dirty="0" smtClean="0"/>
          </a:p>
        </p:txBody>
      </p:sp>
      <p:sp>
        <p:nvSpPr>
          <p:cNvPr id="6" name="3white gradient"/>
          <p:cNvSpPr/>
          <p:nvPr/>
        </p:nvSpPr>
        <p:spPr>
          <a:xfrm>
            <a:off x="8062464" y="6138900"/>
            <a:ext cx="4015440" cy="3247200"/>
          </a:xfrm>
          <a:prstGeom prst="rect">
            <a:avLst/>
          </a:prstGeom>
          <a:solidFill>
            <a:schemeClr val="accent3">
              <a:lumMod val="50000"/>
            </a:schemeClr>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Stock Transfer </a:t>
            </a:r>
            <a:r>
              <a:rPr lang="en-IN" sz="2400" b="1" dirty="0"/>
              <a:t>Order, </a:t>
            </a:r>
            <a:r>
              <a:rPr lang="en-IN" sz="2400" b="1" dirty="0" smtClean="0"/>
              <a:t>delivery </a:t>
            </a:r>
            <a:r>
              <a:rPr lang="en-IN" sz="2400" b="1" dirty="0"/>
              <a:t>document will be created in the </a:t>
            </a:r>
            <a:r>
              <a:rPr lang="en-IN" sz="2400" b="1" dirty="0" smtClean="0"/>
              <a:t>supplying </a:t>
            </a:r>
            <a:r>
              <a:rPr lang="en-IN" sz="2400" b="1" dirty="0" smtClean="0"/>
              <a:t>Plant </a:t>
            </a:r>
            <a:r>
              <a:rPr lang="en-IN" sz="2400" b="1" dirty="0"/>
              <a:t>in order to supply goods to the </a:t>
            </a:r>
            <a:r>
              <a:rPr lang="en-IN" sz="2400" b="1" dirty="0" smtClean="0"/>
              <a:t>requesting location</a:t>
            </a:r>
          </a:p>
        </p:txBody>
      </p:sp>
      <p:sp>
        <p:nvSpPr>
          <p:cNvPr id="7" name="3white gradient"/>
          <p:cNvSpPr/>
          <p:nvPr/>
        </p:nvSpPr>
        <p:spPr>
          <a:xfrm>
            <a:off x="3916764" y="6138900"/>
            <a:ext cx="4015440" cy="3247200"/>
          </a:xfrm>
          <a:prstGeom prst="rect">
            <a:avLst/>
          </a:prstGeom>
          <a:solidFill>
            <a:schemeClr val="accent5">
              <a:lumMod val="50000"/>
            </a:schemeClr>
          </a:solidFill>
          <a:ln w="3175">
            <a:noFill/>
          </a:ln>
          <a:effectLst/>
        </p:spPr>
        <p:txBody>
          <a:bodyPr vert="horz" wrap="square" lIns="137181" tIns="91456" rIns="137181" bIns="91456" rtlCol="0" anchor="t" anchorCtr="0">
            <a:noAutofit/>
          </a:bodyPr>
          <a:lstStyle/>
          <a:p>
            <a:pPr algn="ctr"/>
            <a:endParaRPr lang="en-IN" sz="2400" dirty="0" smtClean="0"/>
          </a:p>
          <a:p>
            <a:pPr algn="ctr"/>
            <a:endParaRPr lang="en-IN" sz="2400" b="1" dirty="0" smtClean="0"/>
          </a:p>
          <a:p>
            <a:pPr algn="ctr"/>
            <a:r>
              <a:rPr lang="en-IN" sz="2400" b="1" dirty="0" smtClean="0"/>
              <a:t>Overview of </a:t>
            </a:r>
          </a:p>
          <a:p>
            <a:pPr algn="ctr"/>
            <a:r>
              <a:rPr lang="en-IN" sz="2400" b="1" dirty="0" smtClean="0"/>
              <a:t>stock transfer </a:t>
            </a:r>
          </a:p>
          <a:p>
            <a:pPr algn="ctr"/>
            <a:r>
              <a:rPr lang="en-IN" sz="2400" b="1" dirty="0" smtClean="0"/>
              <a:t>approvals can be analysed</a:t>
            </a:r>
          </a:p>
        </p:txBody>
      </p:sp>
    </p:spTree>
    <p:extLst>
      <p:ext uri="{BB962C8B-B14F-4D97-AF65-F5344CB8AC3E}">
        <p14:creationId xmlns:p14="http://schemas.microsoft.com/office/powerpoint/2010/main" val="4056164377"/>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10974979" cy="747897"/>
          </a:xfrm>
        </p:spPr>
        <p:txBody>
          <a:bodyPr/>
          <a:lstStyle/>
          <a:p>
            <a:pPr lvl="0"/>
            <a:r>
              <a:rPr lang="en-IN" sz="5400" b="1" dirty="0"/>
              <a:t>Footprint </a:t>
            </a:r>
            <a:r>
              <a:rPr lang="en-IN" sz="5400" b="1" dirty="0" smtClean="0"/>
              <a:t>Analysis – CEM AX Retail Plus</a:t>
            </a:r>
            <a:endParaRPr lang="en-IN" sz="5400" b="1" dirty="0"/>
          </a:p>
        </p:txBody>
      </p:sp>
      <p:sp>
        <p:nvSpPr>
          <p:cNvPr id="3" name="3white gradient"/>
          <p:cNvSpPr/>
          <p:nvPr/>
        </p:nvSpPr>
        <p:spPr>
          <a:xfrm>
            <a:off x="8140596" y="3051194"/>
            <a:ext cx="4395600" cy="2894400"/>
          </a:xfrm>
          <a:prstGeom prst="rect">
            <a:avLst/>
          </a:prstGeom>
          <a:solidFill>
            <a:schemeClr val="tx2">
              <a:lumMod val="5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Enables to take report </a:t>
            </a:r>
          </a:p>
          <a:p>
            <a:pPr algn="ctr"/>
            <a:r>
              <a:rPr lang="en-US" sz="2400" b="1" dirty="0"/>
              <a:t>o</a:t>
            </a:r>
            <a:r>
              <a:rPr lang="en-US" sz="2400" b="1" dirty="0" smtClean="0"/>
              <a:t>n the </a:t>
            </a:r>
            <a:r>
              <a:rPr lang="en-US" sz="2400" b="1" dirty="0" smtClean="0"/>
              <a:t>customers who </a:t>
            </a:r>
          </a:p>
          <a:p>
            <a:pPr algn="ctr"/>
            <a:r>
              <a:rPr lang="en-US" sz="2400" b="1" dirty="0" smtClean="0"/>
              <a:t>raise invoice </a:t>
            </a:r>
          </a:p>
          <a:p>
            <a:pPr algn="ctr"/>
            <a:r>
              <a:rPr lang="en-US" sz="2400" b="1" dirty="0" smtClean="0"/>
              <a:t>against the visitors </a:t>
            </a:r>
            <a:endParaRPr lang="en-IN" sz="2400" b="1" dirty="0" smtClean="0"/>
          </a:p>
        </p:txBody>
      </p:sp>
      <p:sp>
        <p:nvSpPr>
          <p:cNvPr id="4" name="3white gradient"/>
          <p:cNvSpPr/>
          <p:nvPr/>
        </p:nvSpPr>
        <p:spPr>
          <a:xfrm>
            <a:off x="3608725" y="3070244"/>
            <a:ext cx="4395600" cy="2894400"/>
          </a:xfrm>
          <a:prstGeom prst="rect">
            <a:avLst/>
          </a:prstGeom>
          <a:solidFill>
            <a:srgbClr val="FF6161"/>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Footprint analysis/people counter is used </a:t>
            </a:r>
            <a:r>
              <a:rPr lang="en-IN" sz="2400" b="1" dirty="0"/>
              <a:t>at the </a:t>
            </a:r>
            <a:endParaRPr lang="en-IN" sz="2400" b="1" dirty="0" smtClean="0"/>
          </a:p>
          <a:p>
            <a:pPr algn="ctr"/>
            <a:r>
              <a:rPr lang="en-IN" sz="2400" b="1" dirty="0" smtClean="0"/>
              <a:t>entrance </a:t>
            </a:r>
            <a:r>
              <a:rPr lang="en-IN" sz="2400" b="1" dirty="0"/>
              <a:t>of a building </a:t>
            </a:r>
            <a:r>
              <a:rPr lang="en-IN" sz="2400" b="1" dirty="0" smtClean="0"/>
              <a:t>to record the </a:t>
            </a:r>
            <a:r>
              <a:rPr lang="en-IN" sz="2400" b="1" dirty="0"/>
              <a:t>total </a:t>
            </a:r>
            <a:endParaRPr lang="en-IN" sz="2400" b="1" dirty="0" smtClean="0"/>
          </a:p>
          <a:p>
            <a:pPr algn="ctr"/>
            <a:r>
              <a:rPr lang="en-IN" sz="2400" b="1" dirty="0" smtClean="0"/>
              <a:t>number </a:t>
            </a:r>
            <a:r>
              <a:rPr lang="en-IN" sz="2400" b="1" dirty="0"/>
              <a:t>of </a:t>
            </a:r>
            <a:r>
              <a:rPr lang="en-IN" sz="2400" b="1" dirty="0" smtClean="0"/>
              <a:t>visitors</a:t>
            </a:r>
          </a:p>
        </p:txBody>
      </p:sp>
      <p:sp>
        <p:nvSpPr>
          <p:cNvPr id="5" name="3white gradient"/>
          <p:cNvSpPr/>
          <p:nvPr/>
        </p:nvSpPr>
        <p:spPr>
          <a:xfrm>
            <a:off x="8137675" y="6059894"/>
            <a:ext cx="4395600" cy="2894400"/>
          </a:xfrm>
          <a:prstGeom prst="rect">
            <a:avLst/>
          </a:prstGeom>
          <a:solidFill>
            <a:srgbClr val="FF6161"/>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Assists retailers in </a:t>
            </a:r>
          </a:p>
          <a:p>
            <a:pPr algn="ctr"/>
            <a:r>
              <a:rPr lang="en-US" sz="2400" b="1" dirty="0" smtClean="0"/>
              <a:t>tracking the less/more traffic hours and accordingly allocate </a:t>
            </a:r>
          </a:p>
          <a:p>
            <a:pPr algn="ctr"/>
            <a:r>
              <a:rPr lang="en-US" sz="2400" b="1" dirty="0" smtClean="0"/>
              <a:t>staffs </a:t>
            </a:r>
            <a:r>
              <a:rPr lang="en-US" sz="2400" b="1" dirty="0"/>
              <a:t>at </a:t>
            </a:r>
            <a:r>
              <a:rPr lang="en-US" sz="2400" b="1" dirty="0" smtClean="0"/>
              <a:t>work </a:t>
            </a:r>
            <a:endParaRPr lang="en-IN" sz="2400" b="1" dirty="0" smtClean="0"/>
          </a:p>
        </p:txBody>
      </p:sp>
      <p:sp>
        <p:nvSpPr>
          <p:cNvPr id="6" name="3white gradient"/>
          <p:cNvSpPr/>
          <p:nvPr/>
        </p:nvSpPr>
        <p:spPr>
          <a:xfrm>
            <a:off x="3589675" y="6079544"/>
            <a:ext cx="4395600" cy="2894400"/>
          </a:xfrm>
          <a:prstGeom prst="rect">
            <a:avLst/>
          </a:prstGeom>
          <a:solidFill>
            <a:schemeClr val="tx2">
              <a:lumMod val="5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It </a:t>
            </a:r>
            <a:r>
              <a:rPr lang="en-US" sz="2400" b="1" dirty="0"/>
              <a:t>is </a:t>
            </a:r>
            <a:r>
              <a:rPr lang="en-US" sz="2400" b="1" dirty="0" smtClean="0"/>
              <a:t>used </a:t>
            </a:r>
            <a:r>
              <a:rPr lang="en-US" sz="2400" b="1" dirty="0"/>
              <a:t>for </a:t>
            </a:r>
            <a:endParaRPr lang="en-US" sz="2400" b="1" dirty="0" smtClean="0"/>
          </a:p>
          <a:p>
            <a:pPr algn="ctr"/>
            <a:r>
              <a:rPr lang="en-US" sz="2400" b="1" dirty="0" smtClean="0"/>
              <a:t>queue </a:t>
            </a:r>
            <a:r>
              <a:rPr lang="en-US" sz="2400" b="1" dirty="0"/>
              <a:t>management </a:t>
            </a:r>
            <a:endParaRPr lang="en-US" sz="2400" b="1" dirty="0" smtClean="0"/>
          </a:p>
          <a:p>
            <a:pPr algn="ctr"/>
            <a:r>
              <a:rPr lang="en-US" sz="2400" b="1" dirty="0" smtClean="0"/>
              <a:t>and </a:t>
            </a:r>
            <a:endParaRPr lang="en-US" sz="2400" b="1" dirty="0"/>
          </a:p>
          <a:p>
            <a:pPr algn="ctr"/>
            <a:r>
              <a:rPr lang="en-US" sz="2400" b="1" dirty="0"/>
              <a:t>customer tracking </a:t>
            </a:r>
            <a:endParaRPr lang="en-IN" sz="2400" b="1" dirty="0"/>
          </a:p>
        </p:txBody>
      </p:sp>
    </p:spTree>
    <p:extLst>
      <p:ext uri="{BB962C8B-B14F-4D97-AF65-F5344CB8AC3E}">
        <p14:creationId xmlns:p14="http://schemas.microsoft.com/office/powerpoint/2010/main" val="230456076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00099" y="1371601"/>
            <a:ext cx="16706647" cy="838199"/>
          </a:xfrm>
        </p:spPr>
        <p:txBody>
          <a:bodyPr/>
          <a:lstStyle/>
          <a:p>
            <a:pPr lvl="0"/>
            <a:r>
              <a:rPr lang="en-IN" sz="5400" b="1" dirty="0"/>
              <a:t>Receipt wise </a:t>
            </a:r>
            <a:r>
              <a:rPr lang="en-IN" sz="5400" b="1" dirty="0" smtClean="0"/>
              <a:t>Profitability – CEM AX Retail Plus</a:t>
            </a:r>
            <a:r>
              <a:rPr lang="en-IN" sz="5400" b="1" dirty="0"/>
              <a:t/>
            </a:r>
            <a:br>
              <a:rPr lang="en-IN" sz="5400" b="1" dirty="0"/>
            </a:br>
            <a:endParaRPr lang="en-IN" sz="4950" dirty="0"/>
          </a:p>
        </p:txBody>
      </p:sp>
      <p:sp>
        <p:nvSpPr>
          <p:cNvPr id="5" name="3white gradient"/>
          <p:cNvSpPr/>
          <p:nvPr/>
        </p:nvSpPr>
        <p:spPr>
          <a:xfrm>
            <a:off x="2917890" y="3766268"/>
            <a:ext cx="3829868" cy="2787008"/>
          </a:xfrm>
          <a:prstGeom prst="rect">
            <a:avLst/>
          </a:prstGeom>
          <a:solidFill>
            <a:srgbClr val="002060"/>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Profitability can be tracked receipt wise, store wise, POS wise</a:t>
            </a:r>
            <a:endParaRPr lang="en-IN" sz="2400" b="1" dirty="0" smtClean="0"/>
          </a:p>
        </p:txBody>
      </p:sp>
      <p:sp>
        <p:nvSpPr>
          <p:cNvPr id="9" name="3white gradient"/>
          <p:cNvSpPr/>
          <p:nvPr/>
        </p:nvSpPr>
        <p:spPr>
          <a:xfrm>
            <a:off x="6873780" y="3766268"/>
            <a:ext cx="3875110" cy="2787008"/>
          </a:xfrm>
          <a:prstGeom prst="rect">
            <a:avLst/>
          </a:prstGeom>
          <a:solidFill>
            <a:srgbClr val="D2C624"/>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Item wise profit </a:t>
            </a:r>
          </a:p>
          <a:p>
            <a:pPr algn="ctr"/>
            <a:r>
              <a:rPr lang="en-US" sz="2400" b="1" dirty="0" smtClean="0"/>
              <a:t>and loss are </a:t>
            </a:r>
          </a:p>
          <a:p>
            <a:pPr algn="ctr"/>
            <a:r>
              <a:rPr lang="en-US" sz="2400" b="1" dirty="0" smtClean="0"/>
              <a:t>analyzed </a:t>
            </a:r>
            <a:endParaRPr lang="en-IN" sz="2400" b="1" dirty="0" smtClean="0"/>
          </a:p>
        </p:txBody>
      </p:sp>
      <p:sp>
        <p:nvSpPr>
          <p:cNvPr id="6" name="3white gradient"/>
          <p:cNvSpPr/>
          <p:nvPr/>
        </p:nvSpPr>
        <p:spPr>
          <a:xfrm>
            <a:off x="10855230" y="3747218"/>
            <a:ext cx="3875110" cy="2787008"/>
          </a:xfrm>
          <a:prstGeom prst="rect">
            <a:avLst/>
          </a:prstGeom>
          <a:solidFill>
            <a:srgbClr val="002060"/>
          </a:solidFill>
          <a:ln w="3175">
            <a:noFill/>
          </a:ln>
          <a:effectLst/>
        </p:spPr>
        <p:txBody>
          <a:bodyPr vert="horz" wrap="square" lIns="137181" tIns="91456" rIns="137181" bIns="91456" rtlCol="0" anchor="t" anchorCtr="0">
            <a:noAutofit/>
          </a:bodyPr>
          <a:lstStyle/>
          <a:p>
            <a:pPr algn="ctr"/>
            <a:endParaRPr lang="en-US" sz="2400" b="1" dirty="0" smtClean="0"/>
          </a:p>
          <a:p>
            <a:pPr algn="ctr"/>
            <a:endParaRPr lang="en-US" sz="2400" b="1" dirty="0" smtClean="0"/>
          </a:p>
          <a:p>
            <a:pPr algn="ctr"/>
            <a:r>
              <a:rPr lang="en-US" sz="2400" b="1" dirty="0" smtClean="0"/>
              <a:t>Average ticket value </a:t>
            </a:r>
          </a:p>
          <a:p>
            <a:pPr algn="ctr"/>
            <a:r>
              <a:rPr lang="en-US" sz="2400" b="1" dirty="0" smtClean="0"/>
              <a:t>and profitability ratio can be analyzed</a:t>
            </a:r>
            <a:endParaRPr lang="en-IN" sz="2400" b="1" dirty="0" smtClean="0"/>
          </a:p>
        </p:txBody>
      </p:sp>
    </p:spTree>
    <p:extLst>
      <p:ext uri="{BB962C8B-B14F-4D97-AF65-F5344CB8AC3E}">
        <p14:creationId xmlns:p14="http://schemas.microsoft.com/office/powerpoint/2010/main" val="3432759113"/>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71" y="1371601"/>
            <a:ext cx="8354804" cy="685572"/>
          </a:xfrm>
        </p:spPr>
        <p:txBody>
          <a:bodyPr/>
          <a:lstStyle/>
          <a:p>
            <a:r>
              <a:rPr lang="en-US" sz="4950" dirty="0" smtClean="0"/>
              <a:t>RFID Card – CEM AX Retail Plus </a:t>
            </a:r>
            <a:endParaRPr lang="en-IN" sz="4950" dirty="0"/>
          </a:p>
        </p:txBody>
      </p:sp>
      <p:sp>
        <p:nvSpPr>
          <p:cNvPr id="3" name="3white gradient"/>
          <p:cNvSpPr/>
          <p:nvPr/>
        </p:nvSpPr>
        <p:spPr>
          <a:xfrm>
            <a:off x="2225200" y="3288459"/>
            <a:ext cx="4539600" cy="2475415"/>
          </a:xfrm>
          <a:prstGeom prst="rect">
            <a:avLst/>
          </a:prstGeom>
          <a:solidFill>
            <a:schemeClr val="accent6">
              <a:lumMod val="75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Helps retailer track the </a:t>
            </a:r>
          </a:p>
          <a:p>
            <a:pPr algn="ctr"/>
            <a:r>
              <a:rPr lang="en-US" sz="2400" b="1" dirty="0" smtClean="0"/>
              <a:t>loyal customer and tag </a:t>
            </a:r>
          </a:p>
          <a:p>
            <a:pPr algn="ctr"/>
            <a:r>
              <a:rPr lang="en-US" sz="2400" b="1" dirty="0" smtClean="0"/>
              <a:t>those who walk-in </a:t>
            </a:r>
          </a:p>
          <a:p>
            <a:pPr algn="ctr"/>
            <a:r>
              <a:rPr lang="en-US" sz="2400" b="1" dirty="0" smtClean="0"/>
              <a:t>regularly to the store </a:t>
            </a:r>
            <a:endParaRPr lang="en-IN" sz="2400" b="1" dirty="0" smtClean="0"/>
          </a:p>
        </p:txBody>
      </p:sp>
      <p:sp>
        <p:nvSpPr>
          <p:cNvPr id="4" name="3white gradient"/>
          <p:cNvSpPr/>
          <p:nvPr/>
        </p:nvSpPr>
        <p:spPr>
          <a:xfrm>
            <a:off x="2225201" y="5895334"/>
            <a:ext cx="6908474" cy="2250377"/>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Optimizes customer route through </a:t>
            </a:r>
          </a:p>
          <a:p>
            <a:pPr algn="ctr"/>
            <a:r>
              <a:rPr lang="en-US" sz="2400" b="1" dirty="0" smtClean="0"/>
              <a:t>online shopping and at store</a:t>
            </a:r>
            <a:r>
              <a:rPr lang="en-US" sz="2400" b="1" dirty="0"/>
              <a:t> </a:t>
            </a:r>
            <a:r>
              <a:rPr lang="en-US" sz="2400" b="1" dirty="0" smtClean="0"/>
              <a:t>by</a:t>
            </a:r>
          </a:p>
          <a:p>
            <a:pPr algn="ctr"/>
            <a:r>
              <a:rPr lang="en-US" sz="2400" b="1" dirty="0" smtClean="0"/>
              <a:t>providing details on offer or </a:t>
            </a:r>
          </a:p>
          <a:p>
            <a:pPr algn="ctr"/>
            <a:r>
              <a:rPr lang="en-US" sz="2400" b="1" dirty="0" smtClean="0"/>
              <a:t>availability of the product</a:t>
            </a:r>
            <a:endParaRPr lang="en-IN" sz="2400" b="1" dirty="0" smtClean="0"/>
          </a:p>
        </p:txBody>
      </p:sp>
      <p:sp>
        <p:nvSpPr>
          <p:cNvPr id="5" name="3white gradient"/>
          <p:cNvSpPr/>
          <p:nvPr/>
        </p:nvSpPr>
        <p:spPr>
          <a:xfrm>
            <a:off x="11551598" y="3288459"/>
            <a:ext cx="4539600" cy="2475415"/>
          </a:xfrm>
          <a:prstGeom prst="rect">
            <a:avLst/>
          </a:prstGeom>
          <a:solidFill>
            <a:schemeClr val="accent6">
              <a:lumMod val="75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Consumers receive accrue </a:t>
            </a:r>
            <a:endParaRPr lang="en-IN" sz="2400" b="1" dirty="0"/>
          </a:p>
          <a:p>
            <a:pPr algn="ctr"/>
            <a:r>
              <a:rPr lang="en-US" sz="2400" b="1" dirty="0" smtClean="0"/>
              <a:t>loyalty benefits, updates on new product launch, promotions etc.</a:t>
            </a:r>
            <a:endParaRPr lang="en-IN" sz="2400" b="1" dirty="0" smtClean="0"/>
          </a:p>
        </p:txBody>
      </p:sp>
      <p:sp>
        <p:nvSpPr>
          <p:cNvPr id="6" name="3white gradient"/>
          <p:cNvSpPr/>
          <p:nvPr/>
        </p:nvSpPr>
        <p:spPr>
          <a:xfrm>
            <a:off x="9234796" y="5899695"/>
            <a:ext cx="6861600" cy="2246430"/>
          </a:xfrm>
          <a:prstGeom prst="rect">
            <a:avLst/>
          </a:prstGeom>
          <a:solidFill>
            <a:schemeClr val="accent6">
              <a:lumMod val="75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Helps Line manager walk to </a:t>
            </a:r>
          </a:p>
          <a:p>
            <a:pPr algn="ctr"/>
            <a:r>
              <a:rPr lang="en-US" sz="2400" b="1" dirty="0" smtClean="0"/>
              <a:t>the specific segment where </a:t>
            </a:r>
          </a:p>
          <a:p>
            <a:pPr algn="ctr"/>
            <a:r>
              <a:rPr lang="en-US" sz="2400" b="1" dirty="0" smtClean="0"/>
              <a:t>a consumer belongs</a:t>
            </a:r>
            <a:endParaRPr lang="en-IN" sz="2400" b="1" dirty="0"/>
          </a:p>
        </p:txBody>
      </p:sp>
      <p:sp>
        <p:nvSpPr>
          <p:cNvPr id="7" name="3white gradient"/>
          <p:cNvSpPr/>
          <p:nvPr/>
        </p:nvSpPr>
        <p:spPr>
          <a:xfrm>
            <a:off x="6882925" y="3288459"/>
            <a:ext cx="4539600" cy="2475415"/>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US" sz="2400" b="1" dirty="0" smtClean="0"/>
              <a:t>Acquires the consumer personal details, which is linked into system and </a:t>
            </a:r>
          </a:p>
          <a:p>
            <a:pPr algn="ctr"/>
            <a:r>
              <a:rPr lang="en-US" sz="2400" b="1" dirty="0" smtClean="0"/>
              <a:t>shows the consumer purchase history  </a:t>
            </a:r>
            <a:endParaRPr lang="en-IN" sz="2400" b="1" dirty="0" smtClean="0"/>
          </a:p>
        </p:txBody>
      </p:sp>
    </p:spTree>
    <p:extLst>
      <p:ext uri="{BB962C8B-B14F-4D97-AF65-F5344CB8AC3E}">
        <p14:creationId xmlns:p14="http://schemas.microsoft.com/office/powerpoint/2010/main" val="3143411328"/>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428751"/>
            <a:ext cx="10667999" cy="914399"/>
          </a:xfrm>
        </p:spPr>
        <p:txBody>
          <a:bodyPr/>
          <a:lstStyle/>
          <a:p>
            <a:r>
              <a:rPr lang="en-US" sz="4950" dirty="0" smtClean="0"/>
              <a:t>Loss Prevention – CEM AX Retail Plus </a:t>
            </a:r>
            <a:endParaRPr lang="en-IN" sz="4950" dirty="0"/>
          </a:p>
        </p:txBody>
      </p:sp>
      <p:sp>
        <p:nvSpPr>
          <p:cNvPr id="4" name="3white gradient"/>
          <p:cNvSpPr/>
          <p:nvPr/>
        </p:nvSpPr>
        <p:spPr>
          <a:xfrm>
            <a:off x="11542350" y="5681337"/>
            <a:ext cx="4309200" cy="2397600"/>
          </a:xfrm>
          <a:prstGeom prst="rect">
            <a:avLst/>
          </a:prstGeom>
          <a:solidFill>
            <a:schemeClr val="accent1">
              <a:lumMod val="60000"/>
              <a:lumOff val="4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View incidents that are automatically collected </a:t>
            </a:r>
          </a:p>
          <a:p>
            <a:pPr algn="ctr"/>
            <a:r>
              <a:rPr lang="en-US" sz="2400" b="1" dirty="0" smtClean="0"/>
              <a:t>and organized  according to different level of severity </a:t>
            </a:r>
            <a:endParaRPr lang="en-IN" sz="2400" b="1" dirty="0" smtClean="0"/>
          </a:p>
        </p:txBody>
      </p:sp>
      <p:sp>
        <p:nvSpPr>
          <p:cNvPr id="5" name="3white gradient"/>
          <p:cNvSpPr/>
          <p:nvPr/>
        </p:nvSpPr>
        <p:spPr>
          <a:xfrm>
            <a:off x="7162800" y="5681337"/>
            <a:ext cx="4309200" cy="2397600"/>
          </a:xfrm>
          <a:prstGeom prst="rect">
            <a:avLst/>
          </a:prstGeom>
          <a:solidFill>
            <a:schemeClr val="accent5"/>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IN" sz="2400" b="1" dirty="0" smtClean="0"/>
              <a:t>Allows analysts </a:t>
            </a:r>
            <a:r>
              <a:rPr lang="en-IN" sz="2400" b="1" dirty="0"/>
              <a:t>to identify more incidents, prioritize the worst </a:t>
            </a:r>
            <a:r>
              <a:rPr lang="en-IN" sz="2400" b="1" dirty="0" smtClean="0"/>
              <a:t>cases through flexible reporting</a:t>
            </a:r>
          </a:p>
        </p:txBody>
      </p:sp>
      <p:sp>
        <p:nvSpPr>
          <p:cNvPr id="6" name="3white gradient"/>
          <p:cNvSpPr/>
          <p:nvPr/>
        </p:nvSpPr>
        <p:spPr>
          <a:xfrm>
            <a:off x="2784484" y="3158054"/>
            <a:ext cx="6473816" cy="2397476"/>
          </a:xfrm>
          <a:prstGeom prst="rect">
            <a:avLst/>
          </a:prstGeom>
          <a:solidFill>
            <a:schemeClr val="accent5"/>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Prevents unintentional and intentional </a:t>
            </a:r>
          </a:p>
          <a:p>
            <a:pPr algn="ctr"/>
            <a:r>
              <a:rPr lang="en-US" sz="2400" b="1" dirty="0" smtClean="0"/>
              <a:t>loss in the store, analyzes transactional data from the retail system and </a:t>
            </a:r>
          </a:p>
          <a:p>
            <a:pPr algn="ctr"/>
            <a:r>
              <a:rPr lang="en-US" sz="2400" b="1" dirty="0" smtClean="0"/>
              <a:t>identifies abnormal trends in data  </a:t>
            </a:r>
            <a:endParaRPr lang="en-IN" sz="2400" b="1" dirty="0" smtClean="0"/>
          </a:p>
        </p:txBody>
      </p:sp>
      <p:sp>
        <p:nvSpPr>
          <p:cNvPr id="7" name="3white gradient"/>
          <p:cNvSpPr/>
          <p:nvPr/>
        </p:nvSpPr>
        <p:spPr>
          <a:xfrm>
            <a:off x="9372600" y="3139004"/>
            <a:ext cx="6472800" cy="2397600"/>
          </a:xfrm>
          <a:prstGeom prst="rect">
            <a:avLst/>
          </a:prstGeom>
          <a:solidFill>
            <a:schemeClr val="accent1">
              <a:lumMod val="60000"/>
              <a:lumOff val="4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Multiple investigation tools like graphs, reports, adhoc queries can be </a:t>
            </a:r>
          </a:p>
          <a:p>
            <a:pPr algn="ctr"/>
            <a:r>
              <a:rPr lang="en-US" sz="2400" b="1" dirty="0" smtClean="0"/>
              <a:t>integrated to video </a:t>
            </a:r>
            <a:r>
              <a:rPr lang="en-US" sz="2400" b="1" dirty="0"/>
              <a:t>surveillance </a:t>
            </a:r>
            <a:r>
              <a:rPr lang="en-US" sz="2400" b="1" dirty="0" smtClean="0"/>
              <a:t>to </a:t>
            </a:r>
          </a:p>
          <a:p>
            <a:pPr algn="ctr"/>
            <a:r>
              <a:rPr lang="en-US" sz="2400" b="1" dirty="0" smtClean="0"/>
              <a:t>find </a:t>
            </a:r>
            <a:r>
              <a:rPr lang="en-US" sz="2400" b="1" dirty="0"/>
              <a:t>incidents </a:t>
            </a:r>
            <a:endParaRPr lang="en-IN" sz="2400" b="1" dirty="0" smtClean="0"/>
          </a:p>
        </p:txBody>
      </p:sp>
      <p:sp>
        <p:nvSpPr>
          <p:cNvPr id="8" name="3white gradient"/>
          <p:cNvSpPr/>
          <p:nvPr/>
        </p:nvSpPr>
        <p:spPr>
          <a:xfrm>
            <a:off x="2765434" y="5672057"/>
            <a:ext cx="4309200" cy="2398016"/>
          </a:xfrm>
          <a:prstGeom prst="rect">
            <a:avLst/>
          </a:prstGeom>
          <a:solidFill>
            <a:schemeClr val="accent1">
              <a:lumMod val="60000"/>
              <a:lumOff val="40000"/>
            </a:schemeClr>
          </a:solidFill>
          <a:ln w="3175">
            <a:noFill/>
          </a:ln>
          <a:effectLst/>
        </p:spPr>
        <p:txBody>
          <a:bodyPr vert="horz" wrap="square" lIns="137181" tIns="91456" rIns="137181" bIns="91456" rtlCol="0" anchor="t" anchorCtr="0">
            <a:noAutofit/>
          </a:bodyPr>
          <a:lstStyle/>
          <a:p>
            <a:pPr algn="ctr"/>
            <a:endParaRPr lang="en-US" sz="2400" b="1" dirty="0" smtClean="0"/>
          </a:p>
          <a:p>
            <a:pPr algn="ctr"/>
            <a:r>
              <a:rPr lang="en-US" sz="2400" b="1" dirty="0" smtClean="0"/>
              <a:t>Identifies unauthorized accounts and invalid returns through </a:t>
            </a:r>
          </a:p>
          <a:p>
            <a:pPr algn="ctr"/>
            <a:r>
              <a:rPr lang="en-US" sz="2400" b="1" dirty="0" smtClean="0"/>
              <a:t>POS systems</a:t>
            </a:r>
            <a:endParaRPr lang="en-IN" sz="2400" b="1" dirty="0" smtClean="0"/>
          </a:p>
        </p:txBody>
      </p:sp>
    </p:spTree>
    <p:extLst>
      <p:ext uri="{BB962C8B-B14F-4D97-AF65-F5344CB8AC3E}">
        <p14:creationId xmlns:p14="http://schemas.microsoft.com/office/powerpoint/2010/main" val="1151406436"/>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97722" y="2712051"/>
            <a:ext cx="4923954" cy="6288966"/>
            <a:chOff x="906111" y="1104900"/>
            <a:chExt cx="2293568" cy="3604898"/>
          </a:xfrm>
        </p:grpSpPr>
        <p:sp>
          <p:nvSpPr>
            <p:cNvPr id="4" name="white gradient"/>
            <p:cNvSpPr/>
            <p:nvPr/>
          </p:nvSpPr>
          <p:spPr>
            <a:xfrm>
              <a:off x="906111" y="1104900"/>
              <a:ext cx="2291722" cy="601832"/>
            </a:xfrm>
            <a:prstGeom prst="rect">
              <a:avLst/>
            </a:prstGeom>
            <a:solidFill>
              <a:schemeClr val="accent5"/>
            </a:solidFill>
            <a:ln w="3175" cap="rnd">
              <a:noFill/>
              <a:headEnd type="none" w="lg" len="med"/>
              <a:tailEnd type="oval" w="med" len="me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099" tIns="68550" rIns="137099" bIns="68550" numCol="1" spcCol="0" rtlCol="0" fromWordArt="0" anchor="ctr" anchorCtr="0" forceAA="0" compatLnSpc="1">
              <a:prstTxWarp prst="textNoShape">
                <a:avLst/>
              </a:prstTxWarp>
              <a:noAutofit/>
            </a:bodyPr>
            <a:lstStyle/>
            <a:p>
              <a:pPr algn="ctr" defTabSz="1220094"/>
              <a:r>
                <a:rPr lang="en-IN" sz="2800" dirty="0">
                  <a:gradFill>
                    <a:gsLst>
                      <a:gs pos="0">
                        <a:srgbClr val="FFFFFF"/>
                      </a:gs>
                      <a:gs pos="100000">
                        <a:srgbClr val="FFFFFF"/>
                      </a:gs>
                    </a:gsLst>
                    <a:lin ang="16200000" scaled="0"/>
                  </a:gradFill>
                  <a:latin typeface="Segoe UI" pitchFamily="34" charset="0"/>
                  <a:ea typeface="Segoe UI" pitchFamily="34" charset="0"/>
                  <a:cs typeface="Segoe UI" pitchFamily="34" charset="0"/>
                </a:rPr>
                <a:t> Over millions hours of Dynamics experience</a:t>
              </a:r>
            </a:p>
          </p:txBody>
        </p:sp>
        <p:sp>
          <p:nvSpPr>
            <p:cNvPr id="5" name="Content Placeholder 4"/>
            <p:cNvSpPr txBox="1">
              <a:spLocks/>
            </p:cNvSpPr>
            <p:nvPr/>
          </p:nvSpPr>
          <p:spPr>
            <a:xfrm>
              <a:off x="906111" y="3642940"/>
              <a:ext cx="2291722" cy="1066858"/>
            </a:xfrm>
            <a:prstGeom prst="rect">
              <a:avLst/>
            </a:prstGeom>
            <a:solidFill>
              <a:schemeClr val="accent5"/>
            </a:solidFill>
          </p:spPr>
          <p:txBody>
            <a:bodyPr anchor="ctr"/>
            <a:lstStyle>
              <a:lvl1pPr marL="231775" indent="-231775" algn="l" defTabSz="914400" rtl="0" eaLnBrk="1" latinLnBrk="0" hangingPunct="1">
                <a:spcBef>
                  <a:spcPct val="20000"/>
                </a:spcBef>
                <a:buClr>
                  <a:srgbClr val="397FBB"/>
                </a:buClr>
                <a:buSzPct val="105000"/>
                <a:buFontTx/>
                <a:buBlip>
                  <a:blip r:embed="rId2"/>
                </a:buBlip>
                <a:defRPr sz="1800" kern="1200">
                  <a:solidFill>
                    <a:srgbClr val="397FBB"/>
                  </a:solidFill>
                  <a:latin typeface="Verdana" pitchFamily="34" charset="0"/>
                  <a:ea typeface="Verdana" pitchFamily="34" charset="0"/>
                  <a:cs typeface="Verdana" pitchFamily="34" charset="0"/>
                </a:defRPr>
              </a:lvl1pPr>
              <a:lvl2pPr marL="457200" indent="-230188" algn="l" defTabSz="914400" rtl="0" eaLnBrk="1" latinLnBrk="0" hangingPunct="1">
                <a:spcBef>
                  <a:spcPct val="20000"/>
                </a:spcBef>
                <a:buClr>
                  <a:srgbClr val="F1AB3C"/>
                </a:buClr>
                <a:buFont typeface="Arial" pitchFamily="34" charset="0"/>
                <a:buChar char="–"/>
                <a:defRPr sz="1600" kern="1200">
                  <a:solidFill>
                    <a:srgbClr val="626161"/>
                  </a:solidFill>
                  <a:latin typeface="Verdana" pitchFamily="34" charset="0"/>
                  <a:ea typeface="Verdana" pitchFamily="34" charset="0"/>
                  <a:cs typeface="Verdana" pitchFamily="34" charset="0"/>
                </a:defRPr>
              </a:lvl2pPr>
              <a:lvl3pPr marL="795338" indent="-228600" algn="l" defTabSz="914400" rtl="0" eaLnBrk="1" latinLnBrk="0" hangingPunct="1">
                <a:spcBef>
                  <a:spcPct val="20000"/>
                </a:spcBef>
                <a:buClr>
                  <a:srgbClr val="F1AB3C"/>
                </a:buClr>
                <a:buFont typeface="Arial" pitchFamily="34" charset="0"/>
                <a:buChar char="•"/>
                <a:defRPr sz="1400" kern="1200">
                  <a:solidFill>
                    <a:srgbClr val="626161"/>
                  </a:solidFill>
                  <a:latin typeface="Verdana" pitchFamily="34" charset="0"/>
                  <a:ea typeface="Verdana" pitchFamily="34" charset="0"/>
                  <a:cs typeface="Verdana" pitchFamily="34" charset="0"/>
                </a:defRPr>
              </a:lvl3pPr>
              <a:lvl4pPr marL="1143000"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4pPr>
              <a:lvl5pPr marL="1484313"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IN" sz="2800" dirty="0" smtClean="0">
                  <a:gradFill>
                    <a:gsLst>
                      <a:gs pos="0">
                        <a:srgbClr val="FFFFFF"/>
                      </a:gs>
                      <a:gs pos="100000">
                        <a:srgbClr val="FFFFFF"/>
                      </a:gs>
                    </a:gsLst>
                    <a:lin ang="16200000" scaled="0"/>
                  </a:gradFill>
                  <a:latin typeface="Segoe UI"/>
                  <a:ea typeface="Segoe UI" pitchFamily="34" charset="0"/>
                  <a:cs typeface="Segoe UI" pitchFamily="34" charset="0"/>
                </a:rPr>
                <a:t>Onsite </a:t>
              </a:r>
              <a:r>
                <a:rPr lang="en-IN" sz="2800" dirty="0">
                  <a:gradFill>
                    <a:gsLst>
                      <a:gs pos="0">
                        <a:srgbClr val="FFFFFF"/>
                      </a:gs>
                      <a:gs pos="100000">
                        <a:srgbClr val="FFFFFF"/>
                      </a:gs>
                    </a:gsLst>
                    <a:lin ang="16200000" scaled="0"/>
                  </a:gradFill>
                  <a:latin typeface="Segoe UI"/>
                  <a:ea typeface="Segoe UI" pitchFamily="34" charset="0"/>
                  <a:cs typeface="Segoe UI" pitchFamily="34" charset="0"/>
                </a:rPr>
                <a:t>/ </a:t>
              </a:r>
              <a:r>
                <a:rPr lang="en-IN" sz="2800" dirty="0" smtClean="0">
                  <a:gradFill>
                    <a:gsLst>
                      <a:gs pos="0">
                        <a:srgbClr val="FFFFFF"/>
                      </a:gs>
                      <a:gs pos="100000">
                        <a:srgbClr val="FFFFFF"/>
                      </a:gs>
                    </a:gsLst>
                    <a:lin ang="16200000" scaled="0"/>
                  </a:gradFill>
                  <a:latin typeface="Segoe UI"/>
                  <a:ea typeface="Segoe UI" pitchFamily="34" charset="0"/>
                  <a:cs typeface="Segoe UI" pitchFamily="34" charset="0"/>
                </a:rPr>
                <a:t>Offshore experience</a:t>
              </a:r>
              <a:endParaRPr lang="en-IN" sz="2800" dirty="0">
                <a:gradFill>
                  <a:gsLst>
                    <a:gs pos="0">
                      <a:srgbClr val="FFFFFF"/>
                    </a:gs>
                    <a:gs pos="100000">
                      <a:srgbClr val="FFFFFF"/>
                    </a:gs>
                  </a:gsLst>
                  <a:lin ang="16200000" scaled="0"/>
                </a:gradFill>
                <a:latin typeface="Segoe UI"/>
                <a:ea typeface="Segoe UI" pitchFamily="34" charset="0"/>
                <a:cs typeface="Segoe UI" pitchFamily="34" charset="0"/>
              </a:endParaRP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906111" y="1706732"/>
              <a:ext cx="2293568" cy="193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6681473" y="2711893"/>
            <a:ext cx="4907706" cy="6289122"/>
            <a:chOff x="3352800" y="1104900"/>
            <a:chExt cx="2286000" cy="3604988"/>
          </a:xfrm>
        </p:grpSpPr>
        <p:sp>
          <p:nvSpPr>
            <p:cNvPr id="8" name="white gradient"/>
            <p:cNvSpPr/>
            <p:nvPr/>
          </p:nvSpPr>
          <p:spPr>
            <a:xfrm>
              <a:off x="3352800" y="1104900"/>
              <a:ext cx="2286000" cy="603504"/>
            </a:xfrm>
            <a:prstGeom prst="rect">
              <a:avLst/>
            </a:prstGeom>
            <a:solidFill>
              <a:schemeClr val="accent1">
                <a:lumMod val="75000"/>
              </a:schemeClr>
            </a:solidFill>
            <a:ln w="3175" cap="rnd">
              <a:noFill/>
              <a:headEnd type="none" w="lg" len="med"/>
              <a:tailEnd type="oval" w="med" len="me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099" tIns="68550" rIns="137099" bIns="68550" numCol="1" spcCol="0" rtlCol="0" fromWordArt="0" anchor="ctr" anchorCtr="0" forceAA="0" compatLnSpc="1">
              <a:prstTxWarp prst="textNoShape">
                <a:avLst/>
              </a:prstTxWarp>
              <a:noAutofit/>
            </a:bodyPr>
            <a:lstStyle/>
            <a:p>
              <a:pPr algn="ctr" defTabSz="1220094"/>
              <a:r>
                <a:rPr lang="en-IN" sz="2800" dirty="0">
                  <a:gradFill>
                    <a:gsLst>
                      <a:gs pos="0">
                        <a:srgbClr val="FFFFFF"/>
                      </a:gs>
                      <a:gs pos="100000">
                        <a:srgbClr val="FFFFFF"/>
                      </a:gs>
                    </a:gsLst>
                    <a:lin ang="16200000" scaled="0"/>
                  </a:gradFill>
                  <a:latin typeface="Segoe UI" pitchFamily="34" charset="0"/>
                  <a:ea typeface="Segoe UI" pitchFamily="34" charset="0"/>
                  <a:cs typeface="Segoe UI" pitchFamily="34" charset="0"/>
                </a:rPr>
                <a:t> Committed to ‘Timely &amp; Quality’ delivery</a:t>
              </a:r>
            </a:p>
          </p:txBody>
        </p:sp>
        <p:sp>
          <p:nvSpPr>
            <p:cNvPr id="9" name="Content Placeholder 4"/>
            <p:cNvSpPr txBox="1">
              <a:spLocks/>
            </p:cNvSpPr>
            <p:nvPr/>
          </p:nvSpPr>
          <p:spPr>
            <a:xfrm>
              <a:off x="3352800" y="3632940"/>
              <a:ext cx="2285195" cy="1076948"/>
            </a:xfrm>
            <a:prstGeom prst="rect">
              <a:avLst/>
            </a:prstGeom>
            <a:solidFill>
              <a:schemeClr val="accent1">
                <a:lumMod val="75000"/>
              </a:schemeClr>
            </a:solidFill>
          </p:spPr>
          <p:txBody>
            <a:bodyPr lIns="68580" tIns="0" rIns="68580" bIns="0" anchor="ctr"/>
            <a:lstStyle>
              <a:lvl1pPr marL="231775" indent="-231775" algn="l" defTabSz="914400" rtl="0" eaLnBrk="1" latinLnBrk="0" hangingPunct="1">
                <a:spcBef>
                  <a:spcPct val="20000"/>
                </a:spcBef>
                <a:buClr>
                  <a:srgbClr val="397FBB"/>
                </a:buClr>
                <a:buSzPct val="105000"/>
                <a:buFontTx/>
                <a:buBlip>
                  <a:blip r:embed="rId2"/>
                </a:buBlip>
                <a:defRPr sz="1800" kern="1200">
                  <a:solidFill>
                    <a:srgbClr val="397FBB"/>
                  </a:solidFill>
                  <a:latin typeface="Verdana" pitchFamily="34" charset="0"/>
                  <a:ea typeface="Verdana" pitchFamily="34" charset="0"/>
                  <a:cs typeface="Verdana" pitchFamily="34" charset="0"/>
                </a:defRPr>
              </a:lvl1pPr>
              <a:lvl2pPr marL="457200" indent="-230188" algn="l" defTabSz="914400" rtl="0" eaLnBrk="1" latinLnBrk="0" hangingPunct="1">
                <a:spcBef>
                  <a:spcPct val="20000"/>
                </a:spcBef>
                <a:buClr>
                  <a:srgbClr val="F1AB3C"/>
                </a:buClr>
                <a:buFont typeface="Arial" pitchFamily="34" charset="0"/>
                <a:buChar char="–"/>
                <a:defRPr sz="1600" kern="1200">
                  <a:solidFill>
                    <a:srgbClr val="626161"/>
                  </a:solidFill>
                  <a:latin typeface="Verdana" pitchFamily="34" charset="0"/>
                  <a:ea typeface="Verdana" pitchFamily="34" charset="0"/>
                  <a:cs typeface="Verdana" pitchFamily="34" charset="0"/>
                </a:defRPr>
              </a:lvl2pPr>
              <a:lvl3pPr marL="795338" indent="-228600" algn="l" defTabSz="914400" rtl="0" eaLnBrk="1" latinLnBrk="0" hangingPunct="1">
                <a:spcBef>
                  <a:spcPct val="20000"/>
                </a:spcBef>
                <a:buClr>
                  <a:srgbClr val="F1AB3C"/>
                </a:buClr>
                <a:buFont typeface="Arial" pitchFamily="34" charset="0"/>
                <a:buChar char="•"/>
                <a:defRPr sz="1400" kern="1200">
                  <a:solidFill>
                    <a:srgbClr val="626161"/>
                  </a:solidFill>
                  <a:latin typeface="Verdana" pitchFamily="34" charset="0"/>
                  <a:ea typeface="Verdana" pitchFamily="34" charset="0"/>
                  <a:cs typeface="Verdana" pitchFamily="34" charset="0"/>
                </a:defRPr>
              </a:lvl3pPr>
              <a:lvl4pPr marL="1143000"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4pPr>
              <a:lvl5pPr marL="1484313" indent="-228600" algn="l" defTabSz="914400" rtl="0" eaLnBrk="1" latinLnBrk="0" hangingPunct="1">
                <a:spcBef>
                  <a:spcPct val="20000"/>
                </a:spcBef>
                <a:buClr>
                  <a:srgbClr val="F1AB3C"/>
                </a:buClr>
                <a:buFont typeface="Arial" pitchFamily="34" charset="0"/>
                <a:buChar char="»"/>
                <a:defRPr sz="1200" kern="1200">
                  <a:solidFill>
                    <a:srgbClr val="62616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IN" sz="2800" spc="-30" dirty="0">
                  <a:gradFill>
                    <a:gsLst>
                      <a:gs pos="0">
                        <a:srgbClr val="FFFFFF"/>
                      </a:gs>
                      <a:gs pos="100000">
                        <a:srgbClr val="FFFFFF"/>
                      </a:gs>
                    </a:gsLst>
                    <a:lin ang="16200000" scaled="0"/>
                  </a:gradFill>
                  <a:latin typeface="Segoe UI"/>
                  <a:ea typeface="Segoe UI" pitchFamily="34" charset="0"/>
                  <a:cs typeface="Segoe UI" pitchFamily="34" charset="0"/>
                </a:rPr>
                <a:t> Incentivized for FTR (First time Right)</a:t>
              </a:r>
            </a:p>
          </p:txBody>
        </p:sp>
        <p:pic>
          <p:nvPicPr>
            <p:cNvPr id="10" name="Picture 3"/>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3352800" y="1708497"/>
              <a:ext cx="2286000" cy="192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Group 10"/>
          <p:cNvGrpSpPr/>
          <p:nvPr/>
        </p:nvGrpSpPr>
        <p:grpSpPr>
          <a:xfrm>
            <a:off x="11744146" y="2712051"/>
            <a:ext cx="4905983" cy="6288966"/>
            <a:chOff x="5789028" y="1104900"/>
            <a:chExt cx="2285197" cy="3604898"/>
          </a:xfrm>
        </p:grpSpPr>
        <p:grpSp>
          <p:nvGrpSpPr>
            <p:cNvPr id="12" name="Group 11"/>
            <p:cNvGrpSpPr/>
            <p:nvPr/>
          </p:nvGrpSpPr>
          <p:grpSpPr>
            <a:xfrm>
              <a:off x="5789028" y="1104900"/>
              <a:ext cx="2285197" cy="3604898"/>
              <a:chOff x="5791200" y="1104900"/>
              <a:chExt cx="2285197" cy="3604898"/>
            </a:xfrm>
          </p:grpSpPr>
          <p:sp>
            <p:nvSpPr>
              <p:cNvPr id="14" name="white gradient"/>
              <p:cNvSpPr/>
              <p:nvPr/>
            </p:nvSpPr>
            <p:spPr>
              <a:xfrm>
                <a:off x="5791200" y="1104900"/>
                <a:ext cx="2285197" cy="603504"/>
              </a:xfrm>
              <a:prstGeom prst="rect">
                <a:avLst/>
              </a:prstGeom>
              <a:solidFill>
                <a:schemeClr val="accent4"/>
              </a:solidFill>
              <a:ln w="3175" cap="rnd">
                <a:noFill/>
                <a:headEnd type="none" w="lg" len="med"/>
                <a:tailEnd type="oval" w="med" len="me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37099" tIns="68550" rIns="137099" bIns="68550" numCol="1" spcCol="0" rtlCol="0" fromWordArt="0" anchor="ctr" anchorCtr="0" forceAA="0" compatLnSpc="1">
                <a:prstTxWarp prst="textNoShape">
                  <a:avLst/>
                </a:prstTxWarp>
                <a:noAutofit/>
              </a:bodyPr>
              <a:lstStyle/>
              <a:p>
                <a:pPr algn="ctr" defTabSz="1220094"/>
                <a:r>
                  <a:rPr lang="en-IN" sz="2800" dirty="0">
                    <a:gradFill>
                      <a:gsLst>
                        <a:gs pos="0">
                          <a:srgbClr val="FFFFFF"/>
                        </a:gs>
                        <a:gs pos="100000">
                          <a:srgbClr val="FFFFFF"/>
                        </a:gs>
                      </a:gsLst>
                      <a:lin ang="16200000" scaled="0"/>
                    </a:gradFill>
                    <a:latin typeface="Segoe UI" pitchFamily="34" charset="0"/>
                    <a:ea typeface="Segoe UI" pitchFamily="34" charset="0"/>
                    <a:cs typeface="Segoe UI" pitchFamily="34" charset="0"/>
                  </a:rPr>
                  <a:t>Qualified people from premium institutes </a:t>
                </a:r>
              </a:p>
            </p:txBody>
          </p:sp>
          <p:sp>
            <p:nvSpPr>
              <p:cNvPr id="15" name="Content Placeholder 4"/>
              <p:cNvSpPr txBox="1">
                <a:spLocks/>
              </p:cNvSpPr>
              <p:nvPr/>
            </p:nvSpPr>
            <p:spPr>
              <a:xfrm>
                <a:off x="5791200" y="3634366"/>
                <a:ext cx="2285197" cy="1075432"/>
              </a:xfrm>
              <a:prstGeom prst="rect">
                <a:avLst/>
              </a:prstGeom>
              <a:solidFill>
                <a:schemeClr val="accent4"/>
              </a:solidFill>
            </p:spPr>
            <p:txBody>
              <a:bodyPr anchor="ctr"/>
              <a:lstStyle>
                <a:defPPr>
                  <a:defRPr lang="en-US"/>
                </a:defPPr>
                <a:lvl1pPr indent="0" algn="ctr">
                  <a:spcBef>
                    <a:spcPts val="0"/>
                  </a:spcBef>
                  <a:buClr>
                    <a:srgbClr val="397FBB"/>
                  </a:buClr>
                  <a:buSzPct val="105000"/>
                  <a:buFontTx/>
                  <a:buNone/>
                  <a:defRPr sz="1400">
                    <a:gradFill>
                      <a:gsLst>
                        <a:gs pos="0">
                          <a:srgbClr val="FFFFFF"/>
                        </a:gs>
                        <a:gs pos="100000">
                          <a:srgbClr val="FFFFFF"/>
                        </a:gs>
                      </a:gsLst>
                      <a:lin ang="16200000" scaled="0"/>
                    </a:gradFill>
                    <a:latin typeface="Segoe UI"/>
                    <a:ea typeface="Segoe UI" pitchFamily="34" charset="0"/>
                    <a:cs typeface="Segoe UI" pitchFamily="34" charset="0"/>
                  </a:defRPr>
                </a:lvl1pPr>
                <a:lvl2pPr indent="-230188">
                  <a:spcBef>
                    <a:spcPct val="20000"/>
                  </a:spcBef>
                  <a:buClr>
                    <a:srgbClr val="F1AB3C"/>
                  </a:buClr>
                  <a:buFont typeface="Arial" pitchFamily="34" charset="0"/>
                  <a:buChar char="–"/>
                  <a:defRPr sz="1600">
                    <a:solidFill>
                      <a:srgbClr val="626161"/>
                    </a:solidFill>
                    <a:latin typeface="Verdana" pitchFamily="34" charset="0"/>
                    <a:ea typeface="Verdana" pitchFamily="34" charset="0"/>
                    <a:cs typeface="Verdana" pitchFamily="34" charset="0"/>
                  </a:defRPr>
                </a:lvl2pPr>
                <a:lvl3pPr marL="795338" indent="-228600">
                  <a:spcBef>
                    <a:spcPct val="20000"/>
                  </a:spcBef>
                  <a:buClr>
                    <a:srgbClr val="F1AB3C"/>
                  </a:buClr>
                  <a:buFont typeface="Arial" pitchFamily="34" charset="0"/>
                  <a:buChar char="•"/>
                  <a:defRPr sz="1400">
                    <a:solidFill>
                      <a:srgbClr val="626161"/>
                    </a:solidFill>
                    <a:latin typeface="Verdana" pitchFamily="34" charset="0"/>
                    <a:ea typeface="Verdana" pitchFamily="34" charset="0"/>
                    <a:cs typeface="Verdana" pitchFamily="34" charset="0"/>
                  </a:defRPr>
                </a:lvl3pPr>
                <a:lvl4pPr marL="1143000" indent="-228600">
                  <a:spcBef>
                    <a:spcPct val="20000"/>
                  </a:spcBef>
                  <a:buClr>
                    <a:srgbClr val="F1AB3C"/>
                  </a:buClr>
                  <a:buFont typeface="Arial" pitchFamily="34" charset="0"/>
                  <a:buChar char="–"/>
                  <a:defRPr sz="1200">
                    <a:solidFill>
                      <a:srgbClr val="626161"/>
                    </a:solidFill>
                    <a:latin typeface="Verdana" pitchFamily="34" charset="0"/>
                    <a:ea typeface="Verdana" pitchFamily="34" charset="0"/>
                    <a:cs typeface="Verdana" pitchFamily="34" charset="0"/>
                  </a:defRPr>
                </a:lvl4pPr>
                <a:lvl5pPr marL="1484313" indent="-228600">
                  <a:spcBef>
                    <a:spcPct val="20000"/>
                  </a:spcBef>
                  <a:buClr>
                    <a:srgbClr val="F1AB3C"/>
                  </a:buClr>
                  <a:buFont typeface="Arial" pitchFamily="34" charset="0"/>
                  <a:buChar char="»"/>
                  <a:defRPr sz="1200">
                    <a:solidFill>
                      <a:srgbClr val="626161"/>
                    </a:solidFill>
                    <a:latin typeface="Verdana" pitchFamily="34" charset="0"/>
                    <a:ea typeface="Verdana" pitchFamily="34" charset="0"/>
                    <a:cs typeface="Verdana"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IN" sz="2800" dirty="0"/>
                  <a:t>Sub contractor experience with large MNCs</a:t>
                </a:r>
              </a:p>
            </p:txBody>
          </p:sp>
        </p:grpSp>
        <p:pic>
          <p:nvPicPr>
            <p:cNvPr id="13" name="Picture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89028" y="1708407"/>
              <a:ext cx="2285197" cy="1934533"/>
            </a:xfrm>
            <a:prstGeom prst="rect">
              <a:avLst/>
            </a:prstGeom>
          </p:spPr>
        </p:pic>
      </p:grpSp>
      <p:sp>
        <p:nvSpPr>
          <p:cNvPr id="16" name="Title 1"/>
          <p:cNvSpPr txBox="1">
            <a:spLocks/>
          </p:cNvSpPr>
          <p:nvPr/>
        </p:nvSpPr>
        <p:spPr>
          <a:xfrm>
            <a:off x="778879" y="1352556"/>
            <a:ext cx="16727876" cy="685572"/>
          </a:xfrm>
          <a:prstGeom prst="rect">
            <a:avLst/>
          </a:prstGeom>
        </p:spPr>
        <p:txBody>
          <a:bodyPr vert="horz" wrap="square" lIns="0" tIns="0" rIns="0" bIns="0" rtlCol="0" anchor="t">
            <a:spAutoFit/>
          </a:bodyPr>
          <a:lstStyle>
            <a:lvl1pPr algn="l" defTabSz="1371727" rtl="0" eaLnBrk="1" latinLnBrk="0" hangingPunct="1">
              <a:lnSpc>
                <a:spcPct val="90000"/>
              </a:lnSpc>
              <a:spcBef>
                <a:spcPct val="0"/>
              </a:spcBef>
              <a:buNone/>
              <a:defRPr lang="en-US" sz="81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lang="en-IN" sz="4950" dirty="0" smtClean="0"/>
              <a:t>  CEM Team</a:t>
            </a:r>
            <a:endParaRPr lang="en-IN" sz="4950" dirty="0"/>
          </a:p>
        </p:txBody>
      </p:sp>
    </p:spTree>
    <p:extLst>
      <p:ext uri="{BB962C8B-B14F-4D97-AF65-F5344CB8AC3E}">
        <p14:creationId xmlns:p14="http://schemas.microsoft.com/office/powerpoint/2010/main" val="1510732332"/>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p:cNvSpPr>
            <a:spLocks noGrp="1"/>
          </p:cNvSpPr>
          <p:nvPr/>
        </p:nvSpPr>
        <p:spPr>
          <a:xfrm>
            <a:off x="780062" y="1415182"/>
            <a:ext cx="16727876" cy="685572"/>
          </a:xfrm>
          <a:prstGeom prst="rect">
            <a:avLst/>
          </a:prstGeom>
        </p:spPr>
        <p:txBody>
          <a:bodyPr vert="horz" wrap="square" lIns="0" tIns="0" rIns="0" bIns="0" rtlCol="0" anchor="t">
            <a:spAutoFit/>
          </a:bodyPr>
          <a:lstStyle>
            <a:lvl1pPr algn="l" defTabSz="1371089" rtl="0" eaLnBrk="1" latinLnBrk="0" hangingPunct="1">
              <a:lnSpc>
                <a:spcPct val="90000"/>
              </a:lnSpc>
              <a:spcBef>
                <a:spcPct val="0"/>
              </a:spcBef>
              <a:buNone/>
              <a:defRPr lang="en-US" sz="4950" b="0" kern="1200" cap="none" spc="-100" baseline="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n-US" dirty="0" smtClean="0"/>
              <a:t>Why CEM?</a:t>
            </a:r>
            <a:endParaRPr lang="en-US" dirty="0">
              <a:gradFill flip="none" rotWithShape="1">
                <a:gsLst>
                  <a:gs pos="0">
                    <a:schemeClr val="accent2"/>
                  </a:gs>
                  <a:gs pos="100000">
                    <a:schemeClr val="accent2"/>
                  </a:gs>
                </a:gsLst>
                <a:lin ang="5400000" scaled="0"/>
                <a:tileRect/>
              </a:gradFill>
              <a:latin typeface="+mn-lt"/>
            </a:endParaRPr>
          </a:p>
        </p:txBody>
      </p:sp>
      <p:sp>
        <p:nvSpPr>
          <p:cNvPr id="4" name="Rectangle 3"/>
          <p:cNvSpPr/>
          <p:nvPr/>
        </p:nvSpPr>
        <p:spPr bwMode="auto">
          <a:xfrm>
            <a:off x="12647304" y="2665655"/>
            <a:ext cx="2285406" cy="183711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IN" sz="2000" b="1" dirty="0" smtClean="0">
                <a:solidFill>
                  <a:srgbClr val="FFFFFF"/>
                </a:solidFill>
                <a:ea typeface="Segoe UI" pitchFamily="34" charset="0"/>
                <a:cs typeface="Segoe UI" pitchFamily="34" charset="0"/>
              </a:rPr>
              <a:t>End-to-end service from implementation to support</a:t>
            </a:r>
            <a:endParaRPr lang="en-IN" sz="2000" b="1" dirty="0">
              <a:solidFill>
                <a:srgbClr val="FFFFFF"/>
              </a:solidFill>
              <a:ea typeface="Segoe UI" pitchFamily="34" charset="0"/>
              <a:cs typeface="Segoe UI" pitchFamily="34" charset="0"/>
            </a:endParaRPr>
          </a:p>
        </p:txBody>
      </p:sp>
      <p:sp>
        <p:nvSpPr>
          <p:cNvPr id="5" name="Rectangle 4"/>
          <p:cNvSpPr/>
          <p:nvPr/>
        </p:nvSpPr>
        <p:spPr bwMode="auto">
          <a:xfrm>
            <a:off x="15127050" y="2665656"/>
            <a:ext cx="2285406" cy="183711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Over Million hours of Microsoft Dynamics experience</a:t>
            </a:r>
            <a:endParaRPr lang="en-US" sz="2000" b="1" dirty="0">
              <a:solidFill>
                <a:srgbClr val="FFFFFF"/>
              </a:solidFill>
              <a:ea typeface="Segoe UI" pitchFamily="34" charset="0"/>
              <a:cs typeface="Segoe UI" pitchFamily="34" charset="0"/>
            </a:endParaRPr>
          </a:p>
        </p:txBody>
      </p:sp>
      <p:sp>
        <p:nvSpPr>
          <p:cNvPr id="7" name="Rectangle 6"/>
          <p:cNvSpPr/>
          <p:nvPr/>
        </p:nvSpPr>
        <p:spPr bwMode="auto">
          <a:xfrm>
            <a:off x="922430" y="2665656"/>
            <a:ext cx="2285406" cy="1837114"/>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000" b="1" dirty="0" smtClean="0">
                <a:solidFill>
                  <a:srgbClr val="FFFFFF"/>
                </a:solidFill>
                <a:ea typeface="Segoe UI" pitchFamily="34" charset="0"/>
                <a:cs typeface="Segoe UI" pitchFamily="34" charset="0"/>
              </a:rPr>
              <a:t>Domain expertise in 19 Industry </a:t>
            </a:r>
            <a:r>
              <a:rPr lang="en-IN" sz="2000" b="1" dirty="0">
                <a:solidFill>
                  <a:srgbClr val="FFFFFF"/>
                </a:solidFill>
                <a:ea typeface="Segoe UI" pitchFamily="34" charset="0"/>
                <a:cs typeface="Segoe UI" pitchFamily="34" charset="0"/>
              </a:rPr>
              <a:t>V</a:t>
            </a:r>
            <a:r>
              <a:rPr lang="en-IN" sz="2000" b="1" dirty="0" smtClean="0">
                <a:solidFill>
                  <a:srgbClr val="FFFFFF"/>
                </a:solidFill>
                <a:ea typeface="Segoe UI" pitchFamily="34" charset="0"/>
                <a:cs typeface="Segoe UI" pitchFamily="34" charset="0"/>
              </a:rPr>
              <a:t>erticals</a:t>
            </a:r>
            <a:endParaRPr lang="en-IN" sz="2000" b="1" dirty="0">
              <a:solidFill>
                <a:srgbClr val="FFFFFF"/>
              </a:solidFill>
              <a:ea typeface="Segoe UI" pitchFamily="34" charset="0"/>
              <a:cs typeface="Segoe UI" pitchFamily="34" charset="0"/>
            </a:endParaRPr>
          </a:p>
        </p:txBody>
      </p:sp>
      <p:sp>
        <p:nvSpPr>
          <p:cNvPr id="8" name="Rectangle 7"/>
          <p:cNvSpPr/>
          <p:nvPr/>
        </p:nvSpPr>
        <p:spPr bwMode="auto">
          <a:xfrm>
            <a:off x="3364076" y="2665656"/>
            <a:ext cx="2285406" cy="1854390"/>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97.7% Customer Satisfaction</a:t>
            </a:r>
            <a:endParaRPr lang="en-US" sz="2000" b="1" dirty="0">
              <a:solidFill>
                <a:srgbClr val="FFFFFF"/>
              </a:solidFill>
              <a:ea typeface="Segoe UI" pitchFamily="34" charset="0"/>
              <a:cs typeface="Segoe UI" pitchFamily="34" charset="0"/>
            </a:endParaRPr>
          </a:p>
        </p:txBody>
      </p:sp>
      <p:sp>
        <p:nvSpPr>
          <p:cNvPr id="9" name="Rectangle 8"/>
          <p:cNvSpPr/>
          <p:nvPr/>
        </p:nvSpPr>
        <p:spPr bwMode="auto">
          <a:xfrm>
            <a:off x="931971" y="4685794"/>
            <a:ext cx="2285406" cy="1853715"/>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24x7 Operations</a:t>
            </a:r>
            <a:endParaRPr lang="en-US" sz="2000" b="1" dirty="0">
              <a:solidFill>
                <a:srgbClr val="FFFFFF"/>
              </a:solidFill>
              <a:ea typeface="Segoe UI" pitchFamily="34" charset="0"/>
              <a:cs typeface="Segoe UI" pitchFamily="34" charset="0"/>
            </a:endParaRPr>
          </a:p>
        </p:txBody>
      </p:sp>
      <p:sp>
        <p:nvSpPr>
          <p:cNvPr id="10" name="Rectangle 9"/>
          <p:cNvSpPr/>
          <p:nvPr/>
        </p:nvSpPr>
        <p:spPr bwMode="auto">
          <a:xfrm>
            <a:off x="3389278" y="4690015"/>
            <a:ext cx="2285406" cy="1849493"/>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000" b="1" dirty="0"/>
              <a:t>Successful timely project completion</a:t>
            </a:r>
          </a:p>
        </p:txBody>
      </p:sp>
      <p:sp>
        <p:nvSpPr>
          <p:cNvPr id="11" name="Rectangle 10"/>
          <p:cNvSpPr/>
          <p:nvPr/>
        </p:nvSpPr>
        <p:spPr bwMode="auto">
          <a:xfrm>
            <a:off x="931966" y="6709476"/>
            <a:ext cx="4717515" cy="1816293"/>
          </a:xfrm>
          <a:prstGeom prst="rect">
            <a:avLst/>
          </a:prstGeom>
          <a:solidFill>
            <a:srgbClr val="1BA1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000" b="1" dirty="0"/>
              <a:t>Microsoft </a:t>
            </a:r>
            <a:r>
              <a:rPr lang="en-US" sz="2000" b="1" dirty="0" smtClean="0"/>
              <a:t>Dynamics ‘Best </a:t>
            </a:r>
            <a:r>
              <a:rPr lang="en-US" sz="2000" b="1" dirty="0"/>
              <a:t>I</a:t>
            </a:r>
            <a:r>
              <a:rPr lang="en-US" sz="2000" b="1" dirty="0" smtClean="0"/>
              <a:t>mplementation Partner’ 3 </a:t>
            </a:r>
            <a:r>
              <a:rPr lang="en-US" sz="2000" b="1" dirty="0"/>
              <a:t>years in a </a:t>
            </a:r>
            <a:r>
              <a:rPr lang="en-US" sz="2000" b="1" dirty="0" smtClean="0"/>
              <a:t>row</a:t>
            </a:r>
            <a:endParaRPr lang="en-US" sz="2000" b="1" dirty="0"/>
          </a:p>
        </p:txBody>
      </p:sp>
      <p:sp>
        <p:nvSpPr>
          <p:cNvPr id="12" name="Rectangle 11"/>
          <p:cNvSpPr/>
          <p:nvPr/>
        </p:nvSpPr>
        <p:spPr bwMode="auto">
          <a:xfrm>
            <a:off x="12647304" y="6709477"/>
            <a:ext cx="4765152" cy="181629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Lower TCO (Total cost of ownership) </a:t>
            </a:r>
          </a:p>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by blended model</a:t>
            </a:r>
            <a:endParaRPr lang="en-US" sz="2000" b="1" dirty="0">
              <a:solidFill>
                <a:srgbClr val="FFFFFF"/>
              </a:solidFill>
              <a:ea typeface="Segoe UI" pitchFamily="34" charset="0"/>
              <a:cs typeface="Segoe UI" pitchFamily="34" charset="0"/>
            </a:endParaRPr>
          </a:p>
        </p:txBody>
      </p:sp>
      <p:sp>
        <p:nvSpPr>
          <p:cNvPr id="13" name="Rectangle 12"/>
          <p:cNvSpPr/>
          <p:nvPr/>
        </p:nvSpPr>
        <p:spPr bwMode="auto">
          <a:xfrm>
            <a:off x="12647304" y="4702394"/>
            <a:ext cx="2285406" cy="183711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IN" sz="2000" b="1" dirty="0" smtClean="0">
                <a:solidFill>
                  <a:srgbClr val="FFFFFF"/>
                </a:solidFill>
                <a:ea typeface="Segoe UI" pitchFamily="34" charset="0"/>
                <a:cs typeface="Segoe UI" pitchFamily="34" charset="0"/>
              </a:rPr>
              <a:t>265 Happy </a:t>
            </a:r>
            <a:r>
              <a:rPr lang="en-IN" sz="2000" b="1" dirty="0">
                <a:solidFill>
                  <a:srgbClr val="FFFFFF"/>
                </a:solidFill>
                <a:ea typeface="Segoe UI" pitchFamily="34" charset="0"/>
                <a:cs typeface="Segoe UI" pitchFamily="34" charset="0"/>
              </a:rPr>
              <a:t>C</a:t>
            </a:r>
            <a:r>
              <a:rPr lang="en-IN" sz="2000" b="1" dirty="0" smtClean="0">
                <a:solidFill>
                  <a:srgbClr val="FFFFFF"/>
                </a:solidFill>
                <a:ea typeface="Segoe UI" pitchFamily="34" charset="0"/>
                <a:cs typeface="Segoe UI" pitchFamily="34" charset="0"/>
              </a:rPr>
              <a:t>ustomers</a:t>
            </a:r>
            <a:endParaRPr lang="en-IN" sz="2000" b="1" dirty="0">
              <a:solidFill>
                <a:srgbClr val="FFFFFF"/>
              </a:solidFill>
              <a:ea typeface="Segoe UI" pitchFamily="34" charset="0"/>
              <a:cs typeface="Segoe UI" pitchFamily="34" charset="0"/>
            </a:endParaRPr>
          </a:p>
        </p:txBody>
      </p:sp>
      <p:sp>
        <p:nvSpPr>
          <p:cNvPr id="14" name="Rectangle 13"/>
          <p:cNvSpPr/>
          <p:nvPr/>
        </p:nvSpPr>
        <p:spPr bwMode="auto">
          <a:xfrm>
            <a:off x="15127050" y="4702395"/>
            <a:ext cx="2285406" cy="183711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35" tIns="68567" rIns="137135" bIns="68567" numCol="1" rtlCol="0" anchor="ctr" anchorCtr="0" compatLnSpc="1">
            <a:prstTxWarp prst="textNoShape">
              <a:avLst/>
            </a:prstTxWarp>
          </a:bodyPr>
          <a:lstStyle>
            <a:defPPr>
              <a:defRPr lang="en-US"/>
            </a:defPPr>
            <a:lvl1pPr marL="0" algn="l" defTabSz="1371727" rtl="0" eaLnBrk="1" latinLnBrk="0" hangingPunct="1">
              <a:defRPr sz="2700" kern="1200">
                <a:solidFill>
                  <a:schemeClr val="lt1"/>
                </a:solidFill>
                <a:latin typeface="+mn-lt"/>
                <a:ea typeface="+mn-ea"/>
                <a:cs typeface="+mn-cs"/>
              </a:defRPr>
            </a:lvl1pPr>
            <a:lvl2pPr marL="685864" algn="l" defTabSz="1371727" rtl="0" eaLnBrk="1" latinLnBrk="0" hangingPunct="1">
              <a:defRPr sz="2700" kern="1200">
                <a:solidFill>
                  <a:schemeClr val="lt1"/>
                </a:solidFill>
                <a:latin typeface="+mn-lt"/>
                <a:ea typeface="+mn-ea"/>
                <a:cs typeface="+mn-cs"/>
              </a:defRPr>
            </a:lvl2pPr>
            <a:lvl3pPr marL="1371727" algn="l" defTabSz="1371727" rtl="0" eaLnBrk="1" latinLnBrk="0" hangingPunct="1">
              <a:defRPr sz="2700" kern="1200">
                <a:solidFill>
                  <a:schemeClr val="lt1"/>
                </a:solidFill>
                <a:latin typeface="+mn-lt"/>
                <a:ea typeface="+mn-ea"/>
                <a:cs typeface="+mn-cs"/>
              </a:defRPr>
            </a:lvl3pPr>
            <a:lvl4pPr marL="2057592" algn="l" defTabSz="1371727" rtl="0" eaLnBrk="1" latinLnBrk="0" hangingPunct="1">
              <a:defRPr sz="2700" kern="1200">
                <a:solidFill>
                  <a:schemeClr val="lt1"/>
                </a:solidFill>
                <a:latin typeface="+mn-lt"/>
                <a:ea typeface="+mn-ea"/>
                <a:cs typeface="+mn-cs"/>
              </a:defRPr>
            </a:lvl4pPr>
            <a:lvl5pPr marL="2743456" algn="l" defTabSz="1371727" rtl="0" eaLnBrk="1" latinLnBrk="0" hangingPunct="1">
              <a:defRPr sz="2700" kern="1200">
                <a:solidFill>
                  <a:schemeClr val="lt1"/>
                </a:solidFill>
                <a:latin typeface="+mn-lt"/>
                <a:ea typeface="+mn-ea"/>
                <a:cs typeface="+mn-cs"/>
              </a:defRPr>
            </a:lvl5pPr>
            <a:lvl6pPr marL="3429321" algn="l" defTabSz="1371727" rtl="0" eaLnBrk="1" latinLnBrk="0" hangingPunct="1">
              <a:defRPr sz="2700" kern="1200">
                <a:solidFill>
                  <a:schemeClr val="lt1"/>
                </a:solidFill>
                <a:latin typeface="+mn-lt"/>
                <a:ea typeface="+mn-ea"/>
                <a:cs typeface="+mn-cs"/>
              </a:defRPr>
            </a:lvl6pPr>
            <a:lvl7pPr marL="4115184" algn="l" defTabSz="1371727" rtl="0" eaLnBrk="1" latinLnBrk="0" hangingPunct="1">
              <a:defRPr sz="2700" kern="1200">
                <a:solidFill>
                  <a:schemeClr val="lt1"/>
                </a:solidFill>
                <a:latin typeface="+mn-lt"/>
                <a:ea typeface="+mn-ea"/>
                <a:cs typeface="+mn-cs"/>
              </a:defRPr>
            </a:lvl7pPr>
            <a:lvl8pPr marL="4801048" algn="l" defTabSz="1371727" rtl="0" eaLnBrk="1" latinLnBrk="0" hangingPunct="1">
              <a:defRPr sz="2700" kern="1200">
                <a:solidFill>
                  <a:schemeClr val="lt1"/>
                </a:solidFill>
                <a:latin typeface="+mn-lt"/>
                <a:ea typeface="+mn-ea"/>
                <a:cs typeface="+mn-cs"/>
              </a:defRPr>
            </a:lvl8pPr>
            <a:lvl9pPr marL="5486912" algn="l" defTabSz="1371727" rtl="0" eaLnBrk="1" latinLnBrk="0" hangingPunct="1">
              <a:defRPr sz="2700" kern="1200">
                <a:solidFill>
                  <a:schemeClr val="lt1"/>
                </a:solidFill>
                <a:latin typeface="+mn-lt"/>
                <a:ea typeface="+mn-ea"/>
                <a:cs typeface="+mn-cs"/>
              </a:defRPr>
            </a:lvl9pPr>
          </a:lstStyle>
          <a:p>
            <a:pPr algn="ctr" defTabSz="1827393" fontAlgn="base">
              <a:spcBef>
                <a:spcPct val="0"/>
              </a:spcBef>
              <a:spcAft>
                <a:spcPct val="0"/>
              </a:spcAft>
            </a:pPr>
            <a:r>
              <a:rPr lang="en-US" sz="2000" b="1" dirty="0" smtClean="0">
                <a:solidFill>
                  <a:srgbClr val="FFFFFF"/>
                </a:solidFill>
                <a:ea typeface="Segoe UI" pitchFamily="34" charset="0"/>
                <a:cs typeface="Segoe UI" pitchFamily="34" charset="0"/>
              </a:rPr>
              <a:t>Proven “Sure Step Methodology”</a:t>
            </a:r>
            <a:endParaRPr lang="en-US" sz="2000" b="1" dirty="0">
              <a:solidFill>
                <a:srgbClr val="FFFFFF"/>
              </a:solidFill>
              <a:ea typeface="Segoe UI" pitchFamily="34" charset="0"/>
              <a:cs typeface="Segoe UI"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39982" y="2660639"/>
            <a:ext cx="6616800" cy="5865130"/>
          </a:xfrm>
          <a:prstGeom prst="rect">
            <a:avLst/>
          </a:prstGeom>
        </p:spPr>
      </p:pic>
    </p:spTree>
    <p:extLst>
      <p:ext uri="{BB962C8B-B14F-4D97-AF65-F5344CB8AC3E}">
        <p14:creationId xmlns:p14="http://schemas.microsoft.com/office/powerpoint/2010/main" val="301620675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86512" y="1411264"/>
            <a:ext cx="16727876" cy="685572"/>
          </a:xfrm>
        </p:spPr>
        <p:txBody>
          <a:bodyPr/>
          <a:lstStyle/>
          <a:p>
            <a:r>
              <a:rPr lang="en-US" sz="4950" dirty="0"/>
              <a:t>CEM – Microsoft Dynamics Awards</a:t>
            </a:r>
          </a:p>
        </p:txBody>
      </p:sp>
      <p:sp>
        <p:nvSpPr>
          <p:cNvPr id="4" name="Rectangle 3"/>
          <p:cNvSpPr/>
          <p:nvPr/>
        </p:nvSpPr>
        <p:spPr bwMode="auto">
          <a:xfrm>
            <a:off x="4017240" y="2797755"/>
            <a:ext cx="3239326" cy="108857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2012</a:t>
            </a:r>
            <a:endParaRPr lang="en-US" sz="3600" b="1" spc="-50" dirty="0">
              <a:solidFill>
                <a:schemeClr val="tx1"/>
              </a:solidFill>
              <a:latin typeface="Segoe UI" pitchFamily="34" charset="0"/>
              <a:ea typeface="Segoe UI" pitchFamily="34" charset="0"/>
              <a:cs typeface="Segoe UI" pitchFamily="34" charset="0"/>
            </a:endParaRPr>
          </a:p>
        </p:txBody>
      </p:sp>
      <p:sp>
        <p:nvSpPr>
          <p:cNvPr id="5" name="Rectangle 4"/>
          <p:cNvSpPr/>
          <p:nvPr/>
        </p:nvSpPr>
        <p:spPr bwMode="auto">
          <a:xfrm>
            <a:off x="7455208" y="2797755"/>
            <a:ext cx="3240000" cy="108857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2011</a:t>
            </a:r>
            <a:endParaRPr lang="en-US" sz="3600" b="1" spc="-50" dirty="0">
              <a:solidFill>
                <a:schemeClr val="tx1"/>
              </a:solidFill>
              <a:latin typeface="Segoe UI" pitchFamily="34" charset="0"/>
              <a:ea typeface="Segoe UI" pitchFamily="34" charset="0"/>
              <a:cs typeface="Segoe UI" pitchFamily="34" charset="0"/>
            </a:endParaRPr>
          </a:p>
        </p:txBody>
      </p:sp>
      <p:sp>
        <p:nvSpPr>
          <p:cNvPr id="6" name="Rectangle 5"/>
          <p:cNvSpPr/>
          <p:nvPr/>
        </p:nvSpPr>
        <p:spPr bwMode="auto">
          <a:xfrm>
            <a:off x="10994225" y="2797755"/>
            <a:ext cx="3240000" cy="108857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2010</a:t>
            </a:r>
            <a:endParaRPr lang="en-US" sz="3600" b="1" spc="-50" dirty="0">
              <a:solidFill>
                <a:schemeClr val="tx1"/>
              </a:solidFill>
              <a:latin typeface="Segoe UI" pitchFamily="34" charset="0"/>
              <a:ea typeface="Segoe UI" pitchFamily="34" charset="0"/>
              <a:cs typeface="Segoe UI" pitchFamily="34" charset="0"/>
            </a:endParaRPr>
          </a:p>
        </p:txBody>
      </p:sp>
      <p:sp>
        <p:nvSpPr>
          <p:cNvPr id="7" name="Rectangle 6"/>
          <p:cNvSpPr/>
          <p:nvPr/>
        </p:nvSpPr>
        <p:spPr bwMode="auto">
          <a:xfrm>
            <a:off x="14479953" y="2797755"/>
            <a:ext cx="3240000" cy="108857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2009</a:t>
            </a:r>
            <a:endParaRPr lang="en-US" sz="3600" b="1" spc="-50" dirty="0">
              <a:solidFill>
                <a:schemeClr val="tx1"/>
              </a:solidFill>
              <a:latin typeface="Segoe UI" pitchFamily="34" charset="0"/>
              <a:ea typeface="Segoe UI" pitchFamily="34" charset="0"/>
              <a:cs typeface="Segoe UI" pitchFamily="34" charset="0"/>
            </a:endParaRPr>
          </a:p>
        </p:txBody>
      </p:sp>
      <p:grpSp>
        <p:nvGrpSpPr>
          <p:cNvPr id="8" name="Group 7"/>
          <p:cNvGrpSpPr/>
          <p:nvPr/>
        </p:nvGrpSpPr>
        <p:grpSpPr>
          <a:xfrm>
            <a:off x="4017240" y="4725284"/>
            <a:ext cx="3239326" cy="5039832"/>
            <a:chOff x="795407" y="4508205"/>
            <a:chExt cx="3239326" cy="5039832"/>
          </a:xfrm>
          <a:solidFill>
            <a:srgbClr val="FF8C00"/>
          </a:solidFill>
        </p:grpSpPr>
        <p:sp>
          <p:nvSpPr>
            <p:cNvPr id="9" name="Rectangle 8"/>
            <p:cNvSpPr/>
            <p:nvPr/>
          </p:nvSpPr>
          <p:spPr bwMode="auto">
            <a:xfrm>
              <a:off x="795407" y="4508205"/>
              <a:ext cx="3239326" cy="503983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a:latin typeface="Segoe UI" pitchFamily="34" charset="0"/>
                  <a:ea typeface="Segoe UI" pitchFamily="34" charset="0"/>
                  <a:cs typeface="Segoe UI" pitchFamily="34" charset="0"/>
                </a:rPr>
                <a:t>2012 Microsoft </a:t>
              </a:r>
              <a:r>
                <a:rPr lang="en-US" sz="2000" b="1" dirty="0" smtClean="0">
                  <a:latin typeface="Segoe UI" pitchFamily="34" charset="0"/>
                  <a:ea typeface="Segoe UI" pitchFamily="34" charset="0"/>
                  <a:cs typeface="Segoe UI" pitchFamily="34" charset="0"/>
                </a:rPr>
                <a:t>President’s  Club Member </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a:latin typeface="Segoe UI" pitchFamily="34" charset="0"/>
                  <a:ea typeface="Segoe UI" pitchFamily="34" charset="0"/>
                  <a:cs typeface="Segoe UI" pitchFamily="34" charset="0"/>
                </a:rPr>
                <a:t>Fastest growing </a:t>
              </a:r>
              <a:r>
                <a:rPr lang="en-US" sz="2000" b="1" dirty="0" smtClean="0">
                  <a:latin typeface="Segoe UI" pitchFamily="34" charset="0"/>
                  <a:ea typeface="Segoe UI" pitchFamily="34" charset="0"/>
                  <a:cs typeface="Segoe UI" pitchFamily="34" charset="0"/>
                </a:rPr>
                <a:t>Company</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Microsoft </a:t>
              </a:r>
              <a:r>
                <a:rPr lang="en-US" sz="2000" b="1" dirty="0">
                  <a:latin typeface="Segoe UI" pitchFamily="34" charset="0"/>
                  <a:ea typeface="Segoe UI" pitchFamily="34" charset="0"/>
                  <a:cs typeface="Segoe UI" pitchFamily="34" charset="0"/>
                </a:rPr>
                <a:t>Best Marketing </a:t>
              </a:r>
              <a:r>
                <a:rPr lang="en-US" sz="2000" b="1" dirty="0" smtClean="0">
                  <a:latin typeface="Segoe UI" pitchFamily="34" charset="0"/>
                  <a:ea typeface="Segoe UI" pitchFamily="34" charset="0"/>
                  <a:cs typeface="Segoe UI" pitchFamily="34" charset="0"/>
                </a:rPr>
                <a:t>Partner</a:t>
              </a:r>
              <a:endParaRPr lang="en-US" sz="2000" b="1" dirty="0">
                <a:latin typeface="Segoe UI" pitchFamily="34" charset="0"/>
                <a:ea typeface="Segoe UI" pitchFamily="34" charset="0"/>
                <a:cs typeface="Segoe UI" pitchFamily="34" charset="0"/>
              </a:endParaRPr>
            </a:p>
            <a:p>
              <a:pPr algn="ctr" defTabSz="914099" fontAlgn="base">
                <a:spcBef>
                  <a:spcPct val="0"/>
                </a:spcBef>
                <a:spcAft>
                  <a:spcPct val="0"/>
                </a:spcAft>
              </a:pPr>
              <a:endParaRPr lang="en-US" sz="1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0" name="Picture 9" descr="mpresidents-club-stacked_20.png"/>
            <p:cNvPicPr>
              <a:picLocks noChangeAspect="1"/>
            </p:cNvPicPr>
            <p:nvPr/>
          </p:nvPicPr>
          <p:blipFill>
            <a:blip r:embed="rId2" cstate="email">
              <a:lum bright="-43000" contrast="-7000"/>
              <a:extLst>
                <a:ext uri="{28A0092B-C50C-407E-A947-70E740481C1C}">
                  <a14:useLocalDpi xmlns:a14="http://schemas.microsoft.com/office/drawing/2010/main"/>
                </a:ext>
              </a:extLst>
            </a:blip>
            <a:stretch>
              <a:fillRect/>
            </a:stretch>
          </p:blipFill>
          <p:spPr>
            <a:xfrm>
              <a:off x="988739" y="6786206"/>
              <a:ext cx="2859382" cy="905723"/>
            </a:xfrm>
            <a:prstGeom prst="rect">
              <a:avLst/>
            </a:prstGeom>
            <a:grpFill/>
            <a:effectLst/>
          </p:spPr>
        </p:pic>
      </p:grpSp>
      <p:grpSp>
        <p:nvGrpSpPr>
          <p:cNvPr id="11" name="Group 10"/>
          <p:cNvGrpSpPr/>
          <p:nvPr/>
        </p:nvGrpSpPr>
        <p:grpSpPr>
          <a:xfrm>
            <a:off x="7471894" y="4725284"/>
            <a:ext cx="3240000" cy="5039832"/>
            <a:chOff x="5054222" y="4508205"/>
            <a:chExt cx="3755328" cy="5039832"/>
          </a:xfrm>
        </p:grpSpPr>
        <p:sp>
          <p:nvSpPr>
            <p:cNvPr id="12" name="Rectangle 11"/>
            <p:cNvSpPr/>
            <p:nvPr/>
          </p:nvSpPr>
          <p:spPr bwMode="auto">
            <a:xfrm>
              <a:off x="5054222" y="4508205"/>
              <a:ext cx="3755328" cy="503983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Microsoft </a:t>
              </a:r>
              <a:r>
                <a:rPr lang="en-US" sz="2000" b="1" dirty="0">
                  <a:latin typeface="Segoe UI" pitchFamily="34" charset="0"/>
                  <a:ea typeface="Segoe UI" pitchFamily="34" charset="0"/>
                  <a:cs typeface="Segoe UI" pitchFamily="34" charset="0"/>
                </a:rPr>
                <a:t>Best Implementation </a:t>
              </a:r>
              <a:r>
                <a:rPr lang="en-US" sz="2000" b="1" dirty="0" smtClean="0">
                  <a:latin typeface="Segoe UI" pitchFamily="34" charset="0"/>
                  <a:ea typeface="Segoe UI" pitchFamily="34" charset="0"/>
                  <a:cs typeface="Segoe UI" pitchFamily="34" charset="0"/>
                </a:rPr>
                <a:t>Partner</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a:latin typeface="Segoe UI" pitchFamily="34" charset="0"/>
                  <a:ea typeface="Segoe UI" pitchFamily="34" charset="0"/>
                  <a:cs typeface="Segoe UI" pitchFamily="34" charset="0"/>
                </a:rPr>
                <a:t>2011 Microsoft President’s Club  Member</a:t>
              </a:r>
            </a:p>
            <a:p>
              <a:pPr algn="ctr" defTabSz="914099" fontAlgn="base">
                <a:spcBef>
                  <a:spcPct val="0"/>
                </a:spcBef>
                <a:spcAft>
                  <a:spcPct val="0"/>
                </a:spcAft>
              </a:pPr>
              <a:endParaRPr lang="en-US" sz="1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53628" y="7235699"/>
              <a:ext cx="1956515" cy="1798850"/>
            </a:xfrm>
            <a:prstGeom prst="roundRect">
              <a:avLst>
                <a:gd name="adj" fmla="val 21204"/>
              </a:avLst>
            </a:prstGeom>
            <a:solidFill>
              <a:srgbClr val="FFFFFF">
                <a:shade val="85000"/>
              </a:srgbClr>
            </a:solidFill>
            <a:ln>
              <a:noFill/>
            </a:ln>
            <a:effectLst>
              <a:reflection blurRad="12700" stA="38000" endPos="28000" dist="5000" dir="5400000" sy="-100000" algn="bl" rotWithShape="0"/>
            </a:effectLst>
          </p:spPr>
        </p:pic>
      </p:grpSp>
      <p:grpSp>
        <p:nvGrpSpPr>
          <p:cNvPr id="15" name="Group 14"/>
          <p:cNvGrpSpPr/>
          <p:nvPr/>
        </p:nvGrpSpPr>
        <p:grpSpPr>
          <a:xfrm>
            <a:off x="10994225" y="4725284"/>
            <a:ext cx="3240000" cy="5039832"/>
            <a:chOff x="9367261" y="4508205"/>
            <a:chExt cx="3240000" cy="5039832"/>
          </a:xfrm>
          <a:solidFill>
            <a:srgbClr val="6600FF"/>
          </a:solidFill>
        </p:grpSpPr>
        <p:sp>
          <p:nvSpPr>
            <p:cNvPr id="16" name="Rectangle 15"/>
            <p:cNvSpPr/>
            <p:nvPr/>
          </p:nvSpPr>
          <p:spPr bwMode="auto">
            <a:xfrm>
              <a:off x="9367261" y="4508205"/>
              <a:ext cx="3240000" cy="5039832"/>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a:latin typeface="Segoe UI" pitchFamily="34" charset="0"/>
                  <a:ea typeface="Segoe UI" pitchFamily="34" charset="0"/>
                  <a:cs typeface="Segoe UI" pitchFamily="34" charset="0"/>
                </a:rPr>
                <a:t>2010 Microsoft Country Partner  </a:t>
              </a:r>
            </a:p>
            <a:p>
              <a:pPr marL="342900" indent="-342900">
                <a:buFont typeface="Wingdings" pitchFamily="2" charset="2"/>
                <a:buChar char="v"/>
              </a:pPr>
              <a:r>
                <a:rPr lang="en-US" sz="2000" b="1" dirty="0">
                  <a:latin typeface="Segoe UI" pitchFamily="34" charset="0"/>
                  <a:ea typeface="Segoe UI" pitchFamily="34" charset="0"/>
                  <a:cs typeface="Segoe UI" pitchFamily="34" charset="0"/>
                </a:rPr>
                <a:t>Microsoft Best Implementation Partner</a:t>
              </a:r>
            </a:p>
          </p:txBody>
        </p:sp>
        <p:pic>
          <p:nvPicPr>
            <p:cNvPr id="17"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086218" y="7569193"/>
              <a:ext cx="1406950" cy="1490538"/>
            </a:xfrm>
            <a:prstGeom prst="roundRect">
              <a:avLst>
                <a:gd name="adj" fmla="val 8594"/>
              </a:avLst>
            </a:prstGeom>
            <a:grpFill/>
            <a:ln>
              <a:noFill/>
            </a:ln>
            <a:effectLst>
              <a:reflection blurRad="12700" stA="38000" endPos="28000" dist="5000" dir="5400000" sy="-100000" algn="bl" rotWithShape="0"/>
            </a:effectLst>
          </p:spPr>
        </p:pic>
        <p:pic>
          <p:nvPicPr>
            <p:cNvPr id="18" name="Picture 2" descr="D:\Corporate\Corp brochure\2010 MS Country partner Award.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450746" y="6487630"/>
              <a:ext cx="1536515" cy="2229682"/>
            </a:xfrm>
            <a:prstGeom prst="roundRect">
              <a:avLst>
                <a:gd name="adj" fmla="val 8594"/>
              </a:avLst>
            </a:prstGeom>
            <a:grpFill/>
            <a:ln>
              <a:noFill/>
            </a:ln>
            <a:effectLst>
              <a:reflection blurRad="12700" stA="38000" endPos="28000" dist="5000" dir="5400000" sy="-100000" algn="bl" rotWithShape="0"/>
            </a:effectLst>
            <a:extLst/>
          </p:spPr>
        </p:pic>
      </p:grpSp>
      <p:grpSp>
        <p:nvGrpSpPr>
          <p:cNvPr id="19" name="Group 18"/>
          <p:cNvGrpSpPr/>
          <p:nvPr/>
        </p:nvGrpSpPr>
        <p:grpSpPr>
          <a:xfrm>
            <a:off x="14479953" y="4725284"/>
            <a:ext cx="3240000" cy="5039832"/>
            <a:chOff x="13553429" y="4508205"/>
            <a:chExt cx="3240000" cy="5039832"/>
          </a:xfrm>
        </p:grpSpPr>
        <p:sp>
          <p:nvSpPr>
            <p:cNvPr id="20" name="Rectangle 19"/>
            <p:cNvSpPr/>
            <p:nvPr/>
          </p:nvSpPr>
          <p:spPr bwMode="auto">
            <a:xfrm>
              <a:off x="13553429" y="4508205"/>
              <a:ext cx="3240000" cy="5039832"/>
            </a:xfrm>
            <a:prstGeom prst="rect">
              <a:avLst/>
            </a:prstGeom>
            <a:solidFill>
              <a:srgbClr val="7FBA00"/>
            </a:solidFill>
            <a:ln>
              <a:solidFill>
                <a:srgbClr val="7FBA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pPr marL="342900" indent="-342900">
                <a:buFont typeface="Wingdings" pitchFamily="2" charset="2"/>
                <a:buChar char="v"/>
              </a:pPr>
              <a:r>
                <a:rPr lang="en-US" sz="2000" b="1" dirty="0" smtClean="0">
                  <a:solidFill>
                    <a:schemeClr val="tx1"/>
                  </a:solidFill>
                  <a:latin typeface="Segoe UI" pitchFamily="34" charset="0"/>
                  <a:ea typeface="Segoe UI" pitchFamily="34" charset="0"/>
                  <a:cs typeface="Segoe UI" pitchFamily="34" charset="0"/>
                </a:rPr>
                <a:t>2009 </a:t>
              </a:r>
              <a:r>
                <a:rPr lang="en-US" sz="2000" b="1" dirty="0">
                  <a:solidFill>
                    <a:schemeClr val="tx1"/>
                  </a:solidFill>
                  <a:latin typeface="Segoe UI" pitchFamily="34" charset="0"/>
                  <a:ea typeface="Segoe UI" pitchFamily="34" charset="0"/>
                  <a:cs typeface="Segoe UI" pitchFamily="34" charset="0"/>
                </a:rPr>
                <a:t>Microsoft President’s </a:t>
              </a:r>
              <a:r>
                <a:rPr lang="en-US" sz="2000" b="1" dirty="0" smtClean="0">
                  <a:solidFill>
                    <a:schemeClr val="tx1"/>
                  </a:solidFill>
                  <a:latin typeface="Segoe UI" pitchFamily="34" charset="0"/>
                  <a:ea typeface="Segoe UI" pitchFamily="34" charset="0"/>
                  <a:cs typeface="Segoe UI" pitchFamily="34" charset="0"/>
                </a:rPr>
                <a:t>Club Member</a:t>
              </a:r>
              <a:endParaRPr lang="en-US" sz="2000" b="1" dirty="0">
                <a:solidFill>
                  <a:schemeClr val="tx1"/>
                </a:solidFill>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solidFill>
                    <a:schemeClr val="tx1"/>
                  </a:solidFill>
                  <a:latin typeface="Segoe UI" pitchFamily="34" charset="0"/>
                  <a:ea typeface="Segoe UI" pitchFamily="34" charset="0"/>
                  <a:cs typeface="Segoe UI" pitchFamily="34" charset="0"/>
                </a:rPr>
                <a:t>Microsoft </a:t>
              </a:r>
              <a:r>
                <a:rPr lang="en-US" sz="2000" b="1" dirty="0">
                  <a:solidFill>
                    <a:schemeClr val="tx1"/>
                  </a:solidFill>
                  <a:latin typeface="Segoe UI" pitchFamily="34" charset="0"/>
                  <a:ea typeface="Segoe UI" pitchFamily="34" charset="0"/>
                  <a:cs typeface="Segoe UI" pitchFamily="34" charset="0"/>
                </a:rPr>
                <a:t>Best Implementation </a:t>
              </a:r>
              <a:r>
                <a:rPr lang="en-US" sz="2000" b="1" dirty="0" smtClean="0">
                  <a:solidFill>
                    <a:schemeClr val="tx1"/>
                  </a:solidFill>
                  <a:latin typeface="Segoe UI" pitchFamily="34" charset="0"/>
                  <a:ea typeface="Segoe UI" pitchFamily="34" charset="0"/>
                  <a:cs typeface="Segoe UI" pitchFamily="34" charset="0"/>
                </a:rPr>
                <a:t>Partner</a:t>
              </a:r>
              <a:endParaRPr lang="en-US" sz="2000" b="1" dirty="0">
                <a:solidFill>
                  <a:schemeClr val="tx1"/>
                </a:solidFill>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solidFill>
                    <a:schemeClr val="tx1"/>
                  </a:solidFill>
                  <a:latin typeface="Segoe UI" pitchFamily="34" charset="0"/>
                  <a:ea typeface="Segoe UI" pitchFamily="34" charset="0"/>
                  <a:cs typeface="Segoe UI" pitchFamily="34" charset="0"/>
                </a:rPr>
                <a:t>Microsoft </a:t>
              </a:r>
              <a:r>
                <a:rPr lang="en-US" sz="2000" b="1" dirty="0">
                  <a:solidFill>
                    <a:schemeClr val="tx1"/>
                  </a:solidFill>
                  <a:latin typeface="Segoe UI" pitchFamily="34" charset="0"/>
                  <a:ea typeface="Segoe UI" pitchFamily="34" charset="0"/>
                  <a:cs typeface="Segoe UI" pitchFamily="34" charset="0"/>
                </a:rPr>
                <a:t>Best Sales Partner</a:t>
              </a:r>
            </a:p>
          </p:txBody>
        </p:sp>
        <p:pic>
          <p:nvPicPr>
            <p:cNvPr id="21"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3677267" y="7945508"/>
              <a:ext cx="1408420" cy="12072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3"/>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5173429" y="7954009"/>
              <a:ext cx="1478894" cy="11902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descr="2009.png"/>
            <p:cNvPicPr>
              <a:picLocks noChangeAspect="1"/>
            </p:cNvPicPr>
            <p:nvPr/>
          </p:nvPicPr>
          <p:blipFill>
            <a:blip r:embed="rId8" cstate="email">
              <a:lum bright="-43000" contrast="70000"/>
              <a:extLst>
                <a:ext uri="{28A0092B-C50C-407E-A947-70E740481C1C}">
                  <a14:useLocalDpi xmlns:a14="http://schemas.microsoft.com/office/drawing/2010/main"/>
                </a:ext>
              </a:extLst>
            </a:blip>
            <a:stretch>
              <a:fillRect/>
            </a:stretch>
          </p:blipFill>
          <p:spPr>
            <a:xfrm>
              <a:off x="13723988" y="6950410"/>
              <a:ext cx="2928335" cy="876368"/>
            </a:xfrm>
            <a:prstGeom prst="rect">
              <a:avLst/>
            </a:prstGeom>
          </p:spPr>
        </p:pic>
      </p:grpSp>
      <p:sp>
        <p:nvSpPr>
          <p:cNvPr id="24" name="TextBox 23"/>
          <p:cNvSpPr txBox="1"/>
          <p:nvPr/>
        </p:nvSpPr>
        <p:spPr>
          <a:xfrm>
            <a:off x="206829" y="3886327"/>
            <a:ext cx="17858791" cy="838957"/>
          </a:xfrm>
          <a:prstGeom prst="rect">
            <a:avLst/>
          </a:prstGeom>
          <a:solidFill>
            <a:schemeClr val="accent2"/>
          </a:solidFill>
          <a:ln>
            <a:noFill/>
          </a:ln>
          <a:effectLst/>
        </p:spPr>
        <p:style>
          <a:lnRef idx="3">
            <a:schemeClr val="lt1"/>
          </a:lnRef>
          <a:fillRef idx="1">
            <a:schemeClr val="accent1"/>
          </a:fillRef>
          <a:effectRef idx="1">
            <a:schemeClr val="accent1"/>
          </a:effectRef>
          <a:fontRef idx="minor">
            <a:schemeClr val="lt1"/>
          </a:fontRef>
        </p:style>
        <p:txBody>
          <a:bodyPr wrap="square" lIns="137106" tIns="68555" rIns="137106" bIns="68555" rtlCol="0" anchor="ctr">
            <a:noAutofit/>
          </a:bodyPr>
          <a:lstStyle/>
          <a:p>
            <a:pPr algn="ctr"/>
            <a:r>
              <a:rPr lang="en-US" sz="4800" b="1" dirty="0" smtClean="0">
                <a:gradFill>
                  <a:gsLst>
                    <a:gs pos="0">
                      <a:srgbClr val="FFFFFF"/>
                    </a:gs>
                    <a:gs pos="100000">
                      <a:srgbClr val="FFFFFF"/>
                    </a:gs>
                  </a:gsLst>
                  <a:lin ang="5400000" scaled="0"/>
                </a:gradFill>
                <a:latin typeface="Segoe UI Light" pitchFamily="34" charset="0"/>
              </a:rPr>
              <a:t>Microsoft Dynamics Awards</a:t>
            </a:r>
            <a:endParaRPr lang="en-US" sz="4800" b="1" dirty="0">
              <a:gradFill>
                <a:gsLst>
                  <a:gs pos="0">
                    <a:srgbClr val="FFFFFF"/>
                  </a:gs>
                  <a:gs pos="100000">
                    <a:srgbClr val="FFFFFF"/>
                  </a:gs>
                </a:gsLst>
                <a:lin ang="5400000" scaled="0"/>
              </a:gradFill>
              <a:latin typeface="Segoe UI Light" pitchFamily="34" charset="0"/>
            </a:endParaRPr>
          </a:p>
        </p:txBody>
      </p:sp>
      <p:pic>
        <p:nvPicPr>
          <p:cNvPr id="25" name="Picture 24" descr="Best-Marketing-Company.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135928" y="7913467"/>
            <a:ext cx="1463178" cy="1072997"/>
          </a:xfrm>
          <a:prstGeom prst="rect">
            <a:avLst/>
          </a:prstGeom>
          <a:effectLst>
            <a:reflection blurRad="6350" stA="52000" endA="300" endPos="35000" dir="5400000" sy="-100000" algn="bl" rotWithShape="0"/>
          </a:effectLst>
        </p:spPr>
      </p:pic>
      <p:pic>
        <p:nvPicPr>
          <p:cNvPr id="26" name="Picture 25" descr="Fastest-Growing-Company.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486354" y="7967044"/>
            <a:ext cx="1700619" cy="1284584"/>
          </a:xfrm>
          <a:prstGeom prst="rect">
            <a:avLst/>
          </a:prstGeom>
          <a:effectLst>
            <a:reflection blurRad="6350" stA="52000" endA="300" endPos="35000" dir="5400000" sy="-100000" algn="bl" rotWithShape="0"/>
          </a:effectLst>
        </p:spPr>
      </p:pic>
      <p:sp>
        <p:nvSpPr>
          <p:cNvPr id="27" name="Rectangle 26"/>
          <p:cNvSpPr/>
          <p:nvPr/>
        </p:nvSpPr>
        <p:spPr bwMode="auto">
          <a:xfrm>
            <a:off x="586728" y="2800867"/>
            <a:ext cx="3239326" cy="108857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3600" b="1" spc="-50" dirty="0" smtClean="0">
                <a:solidFill>
                  <a:schemeClr val="tx1"/>
                </a:solidFill>
                <a:latin typeface="Segoe UI" pitchFamily="34" charset="0"/>
                <a:ea typeface="Segoe UI" pitchFamily="34" charset="0"/>
                <a:cs typeface="Segoe UI" pitchFamily="34" charset="0"/>
              </a:rPr>
              <a:t>2013 (So </a:t>
            </a:r>
            <a:r>
              <a:rPr lang="en-US" sz="3600" b="1" spc="-50" dirty="0">
                <a:solidFill>
                  <a:schemeClr val="tx1"/>
                </a:solidFill>
                <a:latin typeface="Segoe UI" pitchFamily="34" charset="0"/>
                <a:ea typeface="Segoe UI" pitchFamily="34" charset="0"/>
                <a:cs typeface="Segoe UI" pitchFamily="34" charset="0"/>
              </a:rPr>
              <a:t>f</a:t>
            </a:r>
            <a:r>
              <a:rPr lang="en-US" sz="3600" b="1" spc="-50" dirty="0" smtClean="0">
                <a:solidFill>
                  <a:schemeClr val="tx1"/>
                </a:solidFill>
                <a:latin typeface="Segoe UI" pitchFamily="34" charset="0"/>
                <a:ea typeface="Segoe UI" pitchFamily="34" charset="0"/>
                <a:cs typeface="Segoe UI" pitchFamily="34" charset="0"/>
              </a:rPr>
              <a:t>ar)</a:t>
            </a:r>
            <a:endParaRPr lang="en-US" sz="3600" b="1" spc="-50" dirty="0">
              <a:solidFill>
                <a:schemeClr val="tx1"/>
              </a:solidFill>
              <a:latin typeface="Segoe UI" pitchFamily="34" charset="0"/>
              <a:ea typeface="Segoe UI" pitchFamily="34" charset="0"/>
              <a:cs typeface="Segoe UI" pitchFamily="34" charset="0"/>
            </a:endParaRPr>
          </a:p>
        </p:txBody>
      </p:sp>
      <p:sp>
        <p:nvSpPr>
          <p:cNvPr id="28" name="Rectangle 27"/>
          <p:cNvSpPr/>
          <p:nvPr/>
        </p:nvSpPr>
        <p:spPr bwMode="auto">
          <a:xfrm>
            <a:off x="586728" y="4728396"/>
            <a:ext cx="3239326" cy="503983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t" anchorCtr="0" forceAA="0" compatLnSpc="1">
            <a:prstTxWarp prst="textNoShape">
              <a:avLst/>
            </a:prstTxWarp>
            <a:noAutofit/>
          </a:bodyPr>
          <a:lstStyle/>
          <a:p>
            <a:r>
              <a:rPr lang="en-US" sz="2000" b="1" dirty="0" smtClean="0">
                <a:latin typeface="Segoe UI" pitchFamily="34" charset="0"/>
                <a:ea typeface="Segoe UI" pitchFamily="34" charset="0"/>
                <a:cs typeface="Segoe UI" pitchFamily="34" charset="0"/>
              </a:rPr>
              <a:t>   Invited Member of</a:t>
            </a:r>
          </a:p>
          <a:p>
            <a:pPr marL="342900" indent="-342900">
              <a:buFont typeface="Wingdings" pitchFamily="2" charset="2"/>
              <a:buChar char="v"/>
            </a:pPr>
            <a:endParaRPr lang="en-US" sz="2000" b="1" dirty="0" smtClean="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Microsoft Partner Council (MPC)</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Partner Advisory Board (PAB)</a:t>
            </a:r>
            <a:endParaRPr lang="en-US" sz="2000" b="1" dirty="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Enterprise Product Group (EPG)</a:t>
            </a: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Member of Microsoft Dynamics AX Council Program</a:t>
            </a:r>
          </a:p>
          <a:p>
            <a:endParaRPr lang="en-US" sz="2000" b="1" dirty="0" smtClean="0">
              <a:latin typeface="Segoe UI" pitchFamily="34" charset="0"/>
              <a:ea typeface="Segoe UI" pitchFamily="34" charset="0"/>
              <a:cs typeface="Segoe UI" pitchFamily="34" charset="0"/>
            </a:endParaRPr>
          </a:p>
          <a:p>
            <a:pPr marL="342900" indent="-342900">
              <a:buFont typeface="Wingdings" pitchFamily="2" charset="2"/>
              <a:buChar char="v"/>
            </a:pPr>
            <a:r>
              <a:rPr lang="en-US" sz="2000" b="1" dirty="0" smtClean="0">
                <a:latin typeface="Segoe UI" pitchFamily="34" charset="0"/>
                <a:ea typeface="Segoe UI" pitchFamily="34" charset="0"/>
                <a:cs typeface="Segoe UI" pitchFamily="34" charset="0"/>
              </a:rPr>
              <a:t>CEM AX Payroll earns CfMD Certification</a:t>
            </a:r>
            <a:endParaRPr lang="en-US" sz="2000" b="1" dirty="0">
              <a:latin typeface="Segoe UI" pitchFamily="34" charset="0"/>
              <a:ea typeface="Segoe UI" pitchFamily="34" charset="0"/>
              <a:cs typeface="Segoe UI" pitchFamily="34" charset="0"/>
            </a:endParaRPr>
          </a:p>
          <a:p>
            <a:endParaRPr lang="en-US" sz="2000" b="1" dirty="0">
              <a:latin typeface="Segoe UI" pitchFamily="34" charset="0"/>
              <a:ea typeface="Segoe UI" pitchFamily="34" charset="0"/>
              <a:cs typeface="Segoe UI" pitchFamily="34" charset="0"/>
            </a:endParaRPr>
          </a:p>
          <a:p>
            <a:pPr algn="ctr" defTabSz="914099" fontAlgn="base">
              <a:spcBef>
                <a:spcPct val="0"/>
              </a:spcBef>
              <a:spcAft>
                <a:spcPct val="0"/>
              </a:spcAft>
            </a:pPr>
            <a:endParaRPr lang="en-US" sz="1600"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9" name="Picture 3" descr="C:\Users\Deepa.CEMINDIA.000\Desktop\microsoft-dynamics-certified-logo[1].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427018" y="8986463"/>
            <a:ext cx="1774390" cy="82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61318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9955" y="1843573"/>
            <a:ext cx="12038046" cy="8024327"/>
          </a:xfrm>
          <a:prstGeom prst="rect">
            <a:avLst/>
          </a:prstGeom>
          <a:noFill/>
        </p:spPr>
        <p:txBody>
          <a:bodyPr wrap="square" numCol="3" rtlCol="0">
            <a:spAutoFit/>
          </a:bodyPr>
          <a:lstStyle/>
          <a:p>
            <a:r>
              <a:rPr lang="en-US" sz="2800" b="1" dirty="0" smtClean="0">
                <a:latin typeface="Segoe UI" pitchFamily="34" charset="0"/>
                <a:ea typeface="Segoe UI" pitchFamily="34" charset="0"/>
                <a:cs typeface="Segoe UI" pitchFamily="34" charset="0"/>
              </a:rPr>
              <a:t>United States</a:t>
            </a:r>
          </a:p>
          <a:p>
            <a:endParaRPr lang="en-US" sz="1800" dirty="0" smtClean="0">
              <a:latin typeface="Segoe UI" pitchFamily="34" charset="0"/>
              <a:ea typeface="Segoe UI" pitchFamily="34" charset="0"/>
              <a:cs typeface="Segoe UI" pitchFamily="34" charset="0"/>
            </a:endParaRPr>
          </a:p>
          <a:p>
            <a:r>
              <a:rPr lang="en-IN" sz="1800" dirty="0">
                <a:latin typeface="Segoe UI" pitchFamily="34" charset="0"/>
                <a:ea typeface="Segoe UI" pitchFamily="34" charset="0"/>
                <a:cs typeface="Segoe UI" pitchFamily="34" charset="0"/>
              </a:rPr>
              <a:t>50 Tice Blvd, Suite 340</a:t>
            </a:r>
          </a:p>
          <a:p>
            <a:r>
              <a:rPr lang="en-IN" sz="1800" dirty="0">
                <a:latin typeface="Segoe UI" pitchFamily="34" charset="0"/>
                <a:ea typeface="Segoe UI" pitchFamily="34" charset="0"/>
                <a:cs typeface="Segoe UI" pitchFamily="34" charset="0"/>
              </a:rPr>
              <a:t>Woodcliff Lake, NJ  07677</a:t>
            </a:r>
          </a:p>
          <a:p>
            <a:r>
              <a:rPr lang="en-IN" sz="1800" dirty="0">
                <a:latin typeface="Segoe UI" pitchFamily="34" charset="0"/>
                <a:ea typeface="Segoe UI" pitchFamily="34" charset="0"/>
                <a:cs typeface="Segoe UI" pitchFamily="34" charset="0"/>
              </a:rPr>
              <a:t>Tel : +1 </a:t>
            </a:r>
            <a:r>
              <a:rPr lang="en-IN" sz="1800" dirty="0" smtClean="0"/>
              <a:t>(201</a:t>
            </a:r>
            <a:r>
              <a:rPr lang="en-IN" sz="1800" dirty="0"/>
              <a:t>) 391-5345</a:t>
            </a:r>
            <a:endParaRPr lang="en-IN" sz="1800" dirty="0" smtClean="0">
              <a:latin typeface="Segoe UI" pitchFamily="34" charset="0"/>
              <a:ea typeface="Segoe UI" pitchFamily="34" charset="0"/>
              <a:cs typeface="Segoe UI" pitchFamily="34" charset="0"/>
            </a:endParaRPr>
          </a:p>
          <a:p>
            <a:endParaRPr lang="en-IN" sz="1800" dirty="0">
              <a:latin typeface="Segoe UI" pitchFamily="34" charset="0"/>
              <a:ea typeface="Segoe UI" pitchFamily="34" charset="0"/>
              <a:cs typeface="Segoe UI" pitchFamily="34" charset="0"/>
            </a:endParaRPr>
          </a:p>
          <a:p>
            <a:r>
              <a:rPr lang="en-IN" sz="1800" dirty="0">
                <a:latin typeface="Segoe UI" pitchFamily="34" charset="0"/>
                <a:ea typeface="Segoe UI" pitchFamily="34" charset="0"/>
                <a:cs typeface="Segoe UI" pitchFamily="34" charset="0"/>
              </a:rPr>
              <a:t>4944 Sunrise Blvd. Suite B-4,</a:t>
            </a:r>
          </a:p>
          <a:p>
            <a:r>
              <a:rPr lang="en-IN" sz="1800" dirty="0">
                <a:latin typeface="Segoe UI" pitchFamily="34" charset="0"/>
                <a:ea typeface="Segoe UI" pitchFamily="34" charset="0"/>
                <a:cs typeface="Segoe UI" pitchFamily="34" charset="0"/>
              </a:rPr>
              <a:t>Fair Oaks, CA 95628</a:t>
            </a:r>
          </a:p>
          <a:p>
            <a:r>
              <a:rPr lang="en-IN" sz="1800" dirty="0">
                <a:latin typeface="Segoe UI" pitchFamily="34" charset="0"/>
                <a:ea typeface="Segoe UI" pitchFamily="34" charset="0"/>
                <a:cs typeface="Segoe UI" pitchFamily="34" charset="0"/>
              </a:rPr>
              <a:t>Tel : +1 916 799 4029 </a:t>
            </a:r>
            <a:endParaRPr lang="en-IN" sz="1800" dirty="0" smtClean="0">
              <a:latin typeface="Segoe UI" pitchFamily="34" charset="0"/>
              <a:ea typeface="Segoe UI" pitchFamily="34" charset="0"/>
              <a:cs typeface="Segoe UI" pitchFamily="34" charset="0"/>
            </a:endParaRPr>
          </a:p>
          <a:p>
            <a:endParaRPr lang="en-US" sz="2400" b="1" dirty="0" smtClean="0">
              <a:latin typeface="Segoe UI" pitchFamily="34" charset="0"/>
              <a:ea typeface="Segoe UI" pitchFamily="34" charset="0"/>
              <a:cs typeface="Segoe UI" pitchFamily="34" charset="0"/>
            </a:endParaRPr>
          </a:p>
          <a:p>
            <a:r>
              <a:rPr lang="en-US" sz="2800" b="1" dirty="0" smtClean="0">
                <a:latin typeface="Segoe UI" pitchFamily="34" charset="0"/>
                <a:ea typeface="Segoe UI" pitchFamily="34" charset="0"/>
                <a:cs typeface="Segoe UI" pitchFamily="34" charset="0"/>
              </a:rPr>
              <a:t>United Kingdom</a:t>
            </a:r>
            <a:endParaRPr lang="en-US" sz="2800" dirty="0" smtClean="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4 </a:t>
            </a:r>
            <a:r>
              <a:rPr lang="en-US" sz="1800" dirty="0">
                <a:latin typeface="Segoe UI" pitchFamily="34" charset="0"/>
                <a:ea typeface="Segoe UI" pitchFamily="34" charset="0"/>
                <a:cs typeface="Segoe UI" pitchFamily="34" charset="0"/>
              </a:rPr>
              <a:t>Morel Mews, Dagenham RM8   </a:t>
            </a:r>
          </a:p>
          <a:p>
            <a:r>
              <a:rPr lang="en-US" sz="1800" dirty="0">
                <a:latin typeface="Segoe UI" pitchFamily="34" charset="0"/>
                <a:ea typeface="Segoe UI" pitchFamily="34" charset="0"/>
                <a:cs typeface="Segoe UI" pitchFamily="34" charset="0"/>
              </a:rPr>
              <a:t>1 BW Essex  </a:t>
            </a:r>
          </a:p>
          <a:p>
            <a:r>
              <a:rPr lang="en-US" sz="1800" dirty="0">
                <a:latin typeface="Segoe UI" pitchFamily="34" charset="0"/>
                <a:ea typeface="Segoe UI" pitchFamily="34" charset="0"/>
                <a:cs typeface="Segoe UI" pitchFamily="34" charset="0"/>
              </a:rPr>
              <a:t>Tel : +44 207 993 </a:t>
            </a:r>
            <a:r>
              <a:rPr lang="en-US" sz="1800" dirty="0" smtClean="0">
                <a:latin typeface="Segoe UI" pitchFamily="34" charset="0"/>
                <a:ea typeface="Segoe UI" pitchFamily="34" charset="0"/>
                <a:cs typeface="Segoe UI" pitchFamily="34" charset="0"/>
              </a:rPr>
              <a:t>6483</a:t>
            </a:r>
          </a:p>
          <a:p>
            <a:endParaRPr lang="en-US" sz="1800" dirty="0" smtClean="0">
              <a:latin typeface="Segoe UI" pitchFamily="34" charset="0"/>
              <a:ea typeface="Segoe UI" pitchFamily="34" charset="0"/>
              <a:cs typeface="Segoe UI" pitchFamily="34" charset="0"/>
            </a:endParaRPr>
          </a:p>
          <a:p>
            <a:r>
              <a:rPr lang="en-US" sz="2800" b="1" dirty="0" smtClean="0">
                <a:latin typeface="Segoe UI" pitchFamily="34" charset="0"/>
                <a:ea typeface="Segoe UI" pitchFamily="34" charset="0"/>
                <a:cs typeface="Segoe UI" pitchFamily="34" charset="0"/>
              </a:rPr>
              <a:t>Singapore</a:t>
            </a:r>
          </a:p>
          <a:p>
            <a:endParaRPr lang="en-US" sz="1800" dirty="0" smtClean="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10 Anson Road,  </a:t>
            </a:r>
          </a:p>
          <a:p>
            <a:r>
              <a:rPr lang="en-US" sz="1800" dirty="0" smtClean="0">
                <a:latin typeface="Segoe UI" pitchFamily="34" charset="0"/>
                <a:ea typeface="Segoe UI" pitchFamily="34" charset="0"/>
                <a:cs typeface="Segoe UI" pitchFamily="34" charset="0"/>
              </a:rPr>
              <a:t>#26-04 International Plaza,  </a:t>
            </a:r>
          </a:p>
          <a:p>
            <a:r>
              <a:rPr lang="en-US" sz="1800" dirty="0" smtClean="0">
                <a:latin typeface="Segoe UI" pitchFamily="34" charset="0"/>
                <a:ea typeface="Segoe UI" pitchFamily="34" charset="0"/>
                <a:cs typeface="Segoe UI" pitchFamily="34" charset="0"/>
              </a:rPr>
              <a:t>Singapore 079903</a:t>
            </a:r>
          </a:p>
          <a:p>
            <a:r>
              <a:rPr lang="en-US" sz="1800" dirty="0" smtClean="0">
                <a:latin typeface="Segoe UI" pitchFamily="34" charset="0"/>
                <a:ea typeface="Segoe UI" pitchFamily="34" charset="0"/>
                <a:cs typeface="Segoe UI" pitchFamily="34" charset="0"/>
              </a:rPr>
              <a:t>Tel : +65 9757 576</a:t>
            </a:r>
            <a:endParaRPr lang="en-US" sz="1800" b="1" dirty="0" smtClean="0">
              <a:latin typeface="Segoe UI" pitchFamily="34" charset="0"/>
              <a:ea typeface="Segoe UI" pitchFamily="34" charset="0"/>
              <a:cs typeface="Segoe UI" pitchFamily="34" charset="0"/>
            </a:endParaRPr>
          </a:p>
          <a:p>
            <a:endParaRPr lang="en-US" sz="1800" b="1" dirty="0">
              <a:latin typeface="Segoe UI" pitchFamily="34" charset="0"/>
              <a:ea typeface="Segoe UI" pitchFamily="34" charset="0"/>
              <a:cs typeface="Segoe UI" pitchFamily="34" charset="0"/>
            </a:endParaRPr>
          </a:p>
          <a:p>
            <a:endParaRPr lang="en-US" sz="1800" b="1" dirty="0" smtClean="0">
              <a:latin typeface="Segoe UI" pitchFamily="34" charset="0"/>
              <a:ea typeface="Segoe UI" pitchFamily="34" charset="0"/>
              <a:cs typeface="Segoe UI" pitchFamily="34" charset="0"/>
            </a:endParaRPr>
          </a:p>
          <a:p>
            <a:endParaRPr lang="en-US" sz="1800" b="1" dirty="0" smtClean="0">
              <a:latin typeface="Segoe UI" pitchFamily="34" charset="0"/>
              <a:ea typeface="Segoe UI" pitchFamily="34" charset="0"/>
              <a:cs typeface="Segoe UI" pitchFamily="34" charset="0"/>
            </a:endParaRPr>
          </a:p>
          <a:p>
            <a:endParaRPr lang="en-US" sz="1800" b="1" dirty="0">
              <a:latin typeface="Segoe UI" pitchFamily="34" charset="0"/>
              <a:ea typeface="Segoe UI" pitchFamily="34" charset="0"/>
              <a:cs typeface="Segoe UI" pitchFamily="34" charset="0"/>
            </a:endParaRPr>
          </a:p>
          <a:p>
            <a:r>
              <a:rPr lang="en-US" sz="2800" b="1" dirty="0" smtClean="0">
                <a:latin typeface="Segoe UI" pitchFamily="34" charset="0"/>
                <a:ea typeface="Segoe UI" pitchFamily="34" charset="0"/>
                <a:cs typeface="Segoe UI" pitchFamily="34" charset="0"/>
              </a:rPr>
              <a:t>United Arab Emirates                       </a:t>
            </a:r>
          </a:p>
          <a:p>
            <a:endParaRPr lang="en-US" sz="1800" dirty="0" smtClean="0">
              <a:latin typeface="Segoe UI" pitchFamily="34" charset="0"/>
              <a:ea typeface="Segoe UI" pitchFamily="34" charset="0"/>
              <a:cs typeface="Segoe UI" pitchFamily="34" charset="0"/>
            </a:endParaRPr>
          </a:p>
          <a:p>
            <a:r>
              <a:rPr lang="en-IN" sz="1800" dirty="0" smtClean="0">
                <a:latin typeface="Segoe UI" pitchFamily="34" charset="0"/>
                <a:ea typeface="Segoe UI" pitchFamily="34" charset="0"/>
                <a:cs typeface="Segoe UI" pitchFamily="34" charset="0"/>
              </a:rPr>
              <a:t>119, Building No. 10, Dubai </a:t>
            </a:r>
          </a:p>
          <a:p>
            <a:r>
              <a:rPr lang="en-IN" sz="1800" dirty="0" smtClean="0">
                <a:latin typeface="Segoe UI" pitchFamily="34" charset="0"/>
                <a:ea typeface="Segoe UI" pitchFamily="34" charset="0"/>
                <a:cs typeface="Segoe UI" pitchFamily="34" charset="0"/>
              </a:rPr>
              <a:t>Internet City, P.O. Box 502270,</a:t>
            </a:r>
          </a:p>
          <a:p>
            <a:r>
              <a:rPr lang="en-IN" sz="1800" dirty="0" smtClean="0">
                <a:latin typeface="Segoe UI" pitchFamily="34" charset="0"/>
                <a:ea typeface="Segoe UI" pitchFamily="34" charset="0"/>
                <a:cs typeface="Segoe UI" pitchFamily="34" charset="0"/>
              </a:rPr>
              <a:t>Dubai, U.A.E. Tel : +971 4 3911683</a:t>
            </a:r>
          </a:p>
          <a:p>
            <a:endParaRPr lang="en-US" sz="1800" dirty="0" smtClean="0">
              <a:latin typeface="Segoe UI" pitchFamily="34" charset="0"/>
              <a:ea typeface="Segoe UI" pitchFamily="34" charset="0"/>
              <a:cs typeface="Segoe UI" pitchFamily="34" charset="0"/>
            </a:endParaRPr>
          </a:p>
          <a:p>
            <a:r>
              <a:rPr lang="en-IN" sz="1800" dirty="0" smtClean="0">
                <a:latin typeface="Segoe UI" pitchFamily="34" charset="0"/>
                <a:ea typeface="Segoe UI" pitchFamily="34" charset="0"/>
                <a:cs typeface="Segoe UI" pitchFamily="34" charset="0"/>
              </a:rPr>
              <a:t>1403, AI Zahra Tower,</a:t>
            </a:r>
          </a:p>
          <a:p>
            <a:r>
              <a:rPr lang="en-IN" sz="1800" dirty="0" smtClean="0">
                <a:latin typeface="Segoe UI" pitchFamily="34" charset="0"/>
                <a:ea typeface="Segoe UI" pitchFamily="34" charset="0"/>
                <a:cs typeface="Segoe UI" pitchFamily="34" charset="0"/>
              </a:rPr>
              <a:t>King Faisal Street, Sharjah, U.A.E.  </a:t>
            </a:r>
          </a:p>
          <a:p>
            <a:r>
              <a:rPr lang="en-IN" sz="1800" dirty="0" smtClean="0">
                <a:latin typeface="Segoe UI" pitchFamily="34" charset="0"/>
                <a:ea typeface="Segoe UI" pitchFamily="34" charset="0"/>
                <a:cs typeface="Segoe UI" pitchFamily="34" charset="0"/>
              </a:rPr>
              <a:t>Tel : +971 6 5734700</a:t>
            </a:r>
          </a:p>
          <a:p>
            <a:endParaRPr lang="en-US" sz="2400" b="1" dirty="0">
              <a:latin typeface="Segoe UI" pitchFamily="34" charset="0"/>
              <a:ea typeface="Segoe UI" pitchFamily="34" charset="0"/>
              <a:cs typeface="Segoe UI" pitchFamily="34" charset="0"/>
            </a:endParaRPr>
          </a:p>
          <a:p>
            <a:r>
              <a:rPr lang="en-US" sz="2800" b="1" dirty="0" smtClean="0">
                <a:latin typeface="Segoe UI" pitchFamily="34" charset="0"/>
                <a:ea typeface="Segoe UI" pitchFamily="34" charset="0"/>
                <a:cs typeface="Segoe UI" pitchFamily="34" charset="0"/>
              </a:rPr>
              <a:t>Kuwait</a:t>
            </a:r>
          </a:p>
          <a:p>
            <a:endParaRPr lang="en-US" sz="2400" b="1" dirty="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P.O. Box 36350, AI Rass 24754, Kuwait, </a:t>
            </a:r>
          </a:p>
          <a:p>
            <a:r>
              <a:rPr lang="en-US" sz="1800" dirty="0" smtClean="0">
                <a:latin typeface="Segoe UI" pitchFamily="34" charset="0"/>
                <a:ea typeface="Segoe UI" pitchFamily="34" charset="0"/>
                <a:cs typeface="Segoe UI" pitchFamily="34" charset="0"/>
              </a:rPr>
              <a:t>Tel : +965 - 22622063 </a:t>
            </a:r>
          </a:p>
          <a:p>
            <a:endParaRPr lang="en-US" sz="2400" b="1" dirty="0" smtClean="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Qatar</a:t>
            </a:r>
          </a:p>
          <a:p>
            <a:endParaRPr lang="en-US" sz="2400" b="1" dirty="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P.O</a:t>
            </a:r>
            <a:r>
              <a:rPr lang="en-US" sz="1800" dirty="0">
                <a:latin typeface="Segoe UI" pitchFamily="34" charset="0"/>
                <a:ea typeface="Segoe UI" pitchFamily="34" charset="0"/>
                <a:cs typeface="Segoe UI" pitchFamily="34" charset="0"/>
              </a:rPr>
              <a:t>. Box #51, Doha Qatar</a:t>
            </a:r>
          </a:p>
          <a:p>
            <a:r>
              <a:rPr lang="en-US" sz="1800" dirty="0">
                <a:latin typeface="Segoe UI" pitchFamily="34" charset="0"/>
                <a:ea typeface="Segoe UI" pitchFamily="34" charset="0"/>
                <a:cs typeface="Segoe UI" pitchFamily="34" charset="0"/>
              </a:rPr>
              <a:t>Tel: +974 300 75 </a:t>
            </a:r>
            <a:r>
              <a:rPr lang="en-US" sz="1800" dirty="0" smtClean="0">
                <a:latin typeface="Segoe UI" pitchFamily="34" charset="0"/>
                <a:ea typeface="Segoe UI" pitchFamily="34" charset="0"/>
                <a:cs typeface="Segoe UI" pitchFamily="34" charset="0"/>
              </a:rPr>
              <a:t>145</a:t>
            </a:r>
          </a:p>
          <a:p>
            <a:endParaRPr lang="en-US" sz="1800" dirty="0">
              <a:latin typeface="Segoe UI" pitchFamily="34" charset="0"/>
              <a:ea typeface="Segoe UI" pitchFamily="34" charset="0"/>
              <a:cs typeface="Segoe UI" pitchFamily="34" charset="0"/>
            </a:endParaRPr>
          </a:p>
          <a:p>
            <a:r>
              <a:rPr lang="en-US" sz="2400" b="1" dirty="0" smtClean="0">
                <a:latin typeface="Segoe UI" pitchFamily="34" charset="0"/>
                <a:ea typeface="Segoe UI" pitchFamily="34" charset="0"/>
                <a:cs typeface="Segoe UI" pitchFamily="34" charset="0"/>
              </a:rPr>
              <a:t>Oman</a:t>
            </a:r>
          </a:p>
          <a:p>
            <a:endParaRPr lang="en-US" sz="2400" b="1" dirty="0">
              <a:latin typeface="Segoe UI" pitchFamily="34" charset="0"/>
              <a:ea typeface="Segoe UI" pitchFamily="34" charset="0"/>
              <a:cs typeface="Segoe UI" pitchFamily="34" charset="0"/>
            </a:endParaRPr>
          </a:p>
          <a:p>
            <a:r>
              <a:rPr lang="en-US" sz="1800" dirty="0">
                <a:latin typeface="Segoe UI" pitchFamily="34" charset="0"/>
                <a:ea typeface="Segoe UI" pitchFamily="34" charset="0"/>
                <a:cs typeface="Segoe UI" pitchFamily="34" charset="0"/>
              </a:rPr>
              <a:t>Opening Shortly</a:t>
            </a:r>
          </a:p>
          <a:p>
            <a:endParaRPr lang="en-US" sz="2400" b="1" dirty="0" smtClean="0">
              <a:latin typeface="Segoe UI" pitchFamily="34" charset="0"/>
              <a:ea typeface="Segoe UI" pitchFamily="34" charset="0"/>
              <a:cs typeface="Segoe UI" pitchFamily="34" charset="0"/>
            </a:endParaRPr>
          </a:p>
          <a:p>
            <a:r>
              <a:rPr lang="en-US" sz="2800" b="1" dirty="0" smtClean="0">
                <a:latin typeface="Segoe UI" pitchFamily="34" charset="0"/>
                <a:ea typeface="Segoe UI" pitchFamily="34" charset="0"/>
                <a:cs typeface="Segoe UI" pitchFamily="34" charset="0"/>
              </a:rPr>
              <a:t>   India</a:t>
            </a:r>
            <a:endParaRPr lang="en-US" sz="2800" b="1" dirty="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r>
              <a:rPr lang="en-US" sz="1800" dirty="0" smtClean="0">
                <a:latin typeface="Segoe UI" pitchFamily="34" charset="0"/>
                <a:ea typeface="Segoe UI" pitchFamily="34" charset="0"/>
                <a:cs typeface="Segoe UI" pitchFamily="34" charset="0"/>
              </a:rPr>
              <a:t>     No:85</a:t>
            </a:r>
            <a:r>
              <a:rPr lang="en-US" sz="1800" dirty="0">
                <a:latin typeface="Segoe UI" pitchFamily="34" charset="0"/>
                <a:ea typeface="Segoe UI" pitchFamily="34" charset="0"/>
                <a:cs typeface="Segoe UI" pitchFamily="34" charset="0"/>
              </a:rPr>
              <a:t>, </a:t>
            </a:r>
            <a:r>
              <a:rPr lang="en-US" sz="1800" dirty="0" err="1">
                <a:latin typeface="Segoe UI" pitchFamily="34" charset="0"/>
                <a:ea typeface="Segoe UI" pitchFamily="34" charset="0"/>
                <a:cs typeface="Segoe UI" pitchFamily="34" charset="0"/>
              </a:rPr>
              <a:t>Babu</a:t>
            </a:r>
            <a:r>
              <a:rPr lang="en-US" sz="1800" dirty="0">
                <a:latin typeface="Segoe UI" pitchFamily="34" charset="0"/>
                <a:ea typeface="Segoe UI" pitchFamily="34" charset="0"/>
                <a:cs typeface="Segoe UI" pitchFamily="34" charset="0"/>
              </a:rPr>
              <a:t> Street, </a:t>
            </a:r>
            <a:r>
              <a:rPr lang="en-US" sz="1800" dirty="0" err="1">
                <a:latin typeface="Segoe UI" pitchFamily="34" charset="0"/>
                <a:ea typeface="Segoe UI" pitchFamily="34" charset="0"/>
                <a:cs typeface="Segoe UI" pitchFamily="34" charset="0"/>
              </a:rPr>
              <a:t>Vellala</a:t>
            </a:r>
            <a:r>
              <a:rPr lang="en-US" sz="1800" dirty="0">
                <a:latin typeface="Segoe UI" pitchFamily="34" charset="0"/>
                <a:ea typeface="Segoe UI" pitchFamily="34" charset="0"/>
                <a:cs typeface="Segoe UI" pitchFamily="34" charset="0"/>
              </a:rPr>
              <a:t>,  </a:t>
            </a:r>
          </a:p>
          <a:p>
            <a:r>
              <a:rPr lang="en-US" sz="1800" dirty="0" smtClean="0">
                <a:latin typeface="Segoe UI" pitchFamily="34" charset="0"/>
                <a:ea typeface="Segoe UI" pitchFamily="34" charset="0"/>
                <a:cs typeface="Segoe UI" pitchFamily="34" charset="0"/>
              </a:rPr>
              <a:t>     Teynampet</a:t>
            </a:r>
            <a:r>
              <a:rPr lang="en-US" sz="1800" dirty="0">
                <a:latin typeface="Segoe UI" pitchFamily="34" charset="0"/>
                <a:ea typeface="Segoe UI" pitchFamily="34" charset="0"/>
                <a:cs typeface="Segoe UI" pitchFamily="34" charset="0"/>
              </a:rPr>
              <a:t>, Chennai 600 086   </a:t>
            </a:r>
          </a:p>
          <a:p>
            <a:r>
              <a:rPr lang="en-US" sz="1800" dirty="0" smtClean="0">
                <a:latin typeface="Segoe UI" pitchFamily="34" charset="0"/>
                <a:ea typeface="Segoe UI" pitchFamily="34" charset="0"/>
                <a:cs typeface="Segoe UI" pitchFamily="34" charset="0"/>
              </a:rPr>
              <a:t>     Tel </a:t>
            </a:r>
            <a:r>
              <a:rPr lang="en-US" sz="1800" dirty="0">
                <a:latin typeface="Segoe UI" pitchFamily="34" charset="0"/>
                <a:ea typeface="Segoe UI" pitchFamily="34" charset="0"/>
                <a:cs typeface="Segoe UI" pitchFamily="34" charset="0"/>
              </a:rPr>
              <a:t>: +91 44 </a:t>
            </a:r>
            <a:r>
              <a:rPr lang="en-US" sz="1800" dirty="0" smtClean="0">
                <a:latin typeface="Segoe UI" pitchFamily="34" charset="0"/>
                <a:ea typeface="Segoe UI" pitchFamily="34" charset="0"/>
                <a:cs typeface="Segoe UI" pitchFamily="34" charset="0"/>
              </a:rPr>
              <a:t>33083800</a:t>
            </a:r>
          </a:p>
          <a:p>
            <a:endParaRPr lang="en-US" sz="1800" dirty="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1800" b="1" dirty="0" smtClean="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1800" dirty="0" smtClean="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a:p>
            <a:endParaRPr lang="en-US" sz="1800" dirty="0">
              <a:latin typeface="Segoe UI" pitchFamily="34" charset="0"/>
              <a:ea typeface="Segoe UI" pitchFamily="34" charset="0"/>
              <a:cs typeface="Segoe UI" pitchFamily="34" charset="0"/>
            </a:endParaRPr>
          </a:p>
        </p:txBody>
      </p:sp>
      <p:sp>
        <p:nvSpPr>
          <p:cNvPr id="3" name="TextBox 2"/>
          <p:cNvSpPr txBox="1"/>
          <p:nvPr/>
        </p:nvSpPr>
        <p:spPr>
          <a:xfrm>
            <a:off x="6229350" y="723900"/>
            <a:ext cx="4876800" cy="923330"/>
          </a:xfrm>
          <a:prstGeom prst="rect">
            <a:avLst/>
          </a:prstGeom>
          <a:noFill/>
        </p:spPr>
        <p:txBody>
          <a:bodyPr wrap="square" rtlCol="0">
            <a:spAutoFit/>
          </a:bodyPr>
          <a:lstStyle/>
          <a:p>
            <a:r>
              <a:rPr lang="en-US" sz="5400" b="1" dirty="0" smtClean="0">
                <a:latin typeface="Segoe UI" pitchFamily="34" charset="0"/>
                <a:ea typeface="Segoe UI" pitchFamily="34" charset="0"/>
                <a:cs typeface="Segoe UI" pitchFamily="34" charset="0"/>
              </a:rPr>
              <a:t>Contact Us</a:t>
            </a:r>
            <a:endParaRPr lang="en-US" sz="5400" b="1" dirty="0">
              <a:latin typeface="Segoe UI" pitchFamily="34" charset="0"/>
              <a:ea typeface="Segoe UI" pitchFamily="34" charset="0"/>
              <a:cs typeface="Segoe UI" pitchFamily="34" charset="0"/>
            </a:endParaRPr>
          </a:p>
        </p:txBody>
      </p:sp>
      <p:pic>
        <p:nvPicPr>
          <p:cNvPr id="3074" name="Picture 2" descr="C:\Users\Rajesh.M.CEMINDIA\Pictures\Images\5052860033_0c0b7935fd_b.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81542" y="1360967"/>
            <a:ext cx="5545100" cy="799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52849"/>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 You</a:t>
            </a:r>
            <a:endParaRPr lang="en-US" dirty="0"/>
          </a:p>
        </p:txBody>
      </p:sp>
    </p:spTree>
    <p:extLst>
      <p:ext uri="{BB962C8B-B14F-4D97-AF65-F5344CB8AC3E}">
        <p14:creationId xmlns:p14="http://schemas.microsoft.com/office/powerpoint/2010/main" val="387066783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77" y="1371601"/>
            <a:ext cx="16596069" cy="685572"/>
          </a:xfrm>
        </p:spPr>
        <p:txBody>
          <a:bodyPr/>
          <a:lstStyle/>
          <a:p>
            <a:r>
              <a:rPr lang="en-US" sz="4950" dirty="0" smtClean="0"/>
              <a:t>  Offices</a:t>
            </a:r>
            <a:endParaRPr lang="en-IN" sz="4950" dirty="0"/>
          </a:p>
        </p:txBody>
      </p:sp>
      <p:sp>
        <p:nvSpPr>
          <p:cNvPr id="3" name="white gradient"/>
          <p:cNvSpPr/>
          <p:nvPr/>
        </p:nvSpPr>
        <p:spPr>
          <a:xfrm>
            <a:off x="11013946" y="5911818"/>
            <a:ext cx="3240000" cy="2520000"/>
          </a:xfrm>
          <a:prstGeom prst="rect">
            <a:avLst/>
          </a:prstGeom>
          <a:noFill/>
          <a:ln w="3175">
            <a:noFill/>
          </a:ln>
          <a:effectLst/>
        </p:spPr>
        <p:txBody>
          <a:bodyPr vert="horz" wrap="square" lIns="137181" tIns="91456" rIns="137181" bIns="91456" rtlCol="0" anchor="ctr" anchorCtr="0">
            <a:noAutofit/>
          </a:bodyPr>
          <a:lstStyle/>
          <a:p>
            <a:pPr algn="ctr"/>
            <a:r>
              <a:rPr lang="en-US" sz="3600" b="1" dirty="0" smtClean="0">
                <a:latin typeface="Segoe UI" pitchFamily="34" charset="0"/>
                <a:ea typeface="Segoe UI" pitchFamily="34" charset="0"/>
                <a:cs typeface="Segoe UI" pitchFamily="34" charset="0"/>
              </a:rPr>
              <a:t>12 Offices in 8 International locations</a:t>
            </a:r>
            <a:endParaRPr lang="en-US" sz="3600" b="1" dirty="0">
              <a:latin typeface="Segoe UI" pitchFamily="34" charset="0"/>
              <a:ea typeface="Segoe UI" pitchFamily="34" charset="0"/>
              <a:cs typeface="Segoe UI" pitchFamily="34" charset="0"/>
            </a:endParaRPr>
          </a:p>
        </p:txBody>
      </p:sp>
      <p:grpSp>
        <p:nvGrpSpPr>
          <p:cNvPr id="4" name="Group 3"/>
          <p:cNvGrpSpPr/>
          <p:nvPr/>
        </p:nvGrpSpPr>
        <p:grpSpPr>
          <a:xfrm>
            <a:off x="11049074" y="3185978"/>
            <a:ext cx="3240000" cy="2520000"/>
            <a:chOff x="1044028" y="5855129"/>
            <a:chExt cx="3240000" cy="2520000"/>
          </a:xfrm>
        </p:grpSpPr>
        <p:sp>
          <p:nvSpPr>
            <p:cNvPr id="5" name="1white gradient"/>
            <p:cNvSpPr/>
            <p:nvPr/>
          </p:nvSpPr>
          <p:spPr>
            <a:xfrm>
              <a:off x="1044028" y="5855129"/>
              <a:ext cx="3240000" cy="2520000"/>
            </a:xfrm>
            <a:prstGeom prst="rect">
              <a:avLst/>
            </a:prstGeom>
            <a:solidFill>
              <a:srgbClr val="7BBE1C"/>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UAE</a:t>
              </a:r>
              <a:endParaRPr lang="en-GB" b="1" dirty="0">
                <a:latin typeface="Segoe UI" pitchFamily="34" charset="0"/>
                <a:ea typeface="Segoe UI" pitchFamily="34" charset="0"/>
                <a:cs typeface="Segoe UI" pitchFamily="34" charset="0"/>
              </a:endParaRP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068066" y="6765442"/>
              <a:ext cx="1014838" cy="1377729"/>
            </a:xfrm>
            <a:prstGeom prst="rect">
              <a:avLst/>
            </a:prstGeom>
            <a:ln>
              <a:noFill/>
            </a:ln>
            <a:effectLst/>
          </p:spPr>
        </p:pic>
      </p:grpSp>
      <p:grpSp>
        <p:nvGrpSpPr>
          <p:cNvPr id="7" name="Group 6"/>
          <p:cNvGrpSpPr/>
          <p:nvPr/>
        </p:nvGrpSpPr>
        <p:grpSpPr>
          <a:xfrm>
            <a:off x="4317938" y="3199613"/>
            <a:ext cx="3240000" cy="2520000"/>
            <a:chOff x="7827465" y="3199613"/>
            <a:chExt cx="3240000" cy="2520000"/>
          </a:xfrm>
          <a:solidFill>
            <a:srgbClr val="1BA1E2"/>
          </a:solidFill>
        </p:grpSpPr>
        <p:sp>
          <p:nvSpPr>
            <p:cNvPr id="8" name="3white gradient"/>
            <p:cNvSpPr/>
            <p:nvPr/>
          </p:nvSpPr>
          <p:spPr>
            <a:xfrm>
              <a:off x="7827465" y="3199613"/>
              <a:ext cx="3240000" cy="2520000"/>
            </a:xfrm>
            <a:prstGeom prst="rect">
              <a:avLst/>
            </a:prstGeom>
            <a:grp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UK</a:t>
              </a:r>
              <a:endParaRPr lang="en-GB" b="1" dirty="0">
                <a:latin typeface="Segoe UI" pitchFamily="34" charset="0"/>
                <a:ea typeface="Segoe UI" pitchFamily="34" charset="0"/>
                <a:cs typeface="Segoe UI" pitchFamily="34" charset="0"/>
              </a:endParaRPr>
            </a:p>
          </p:txBody>
        </p:sp>
        <p:pic>
          <p:nvPicPr>
            <p:cNvPr id="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165267" y="4241536"/>
              <a:ext cx="1651994" cy="1254499"/>
            </a:xfrm>
            <a:prstGeom prst="rect">
              <a:avLst/>
            </a:prstGeom>
            <a:grpFill/>
            <a:ln>
              <a:noFill/>
            </a:ln>
            <a:effectLst/>
          </p:spPr>
        </p:pic>
      </p:grpSp>
      <p:grpSp>
        <p:nvGrpSpPr>
          <p:cNvPr id="10" name="Group 9"/>
          <p:cNvGrpSpPr/>
          <p:nvPr/>
        </p:nvGrpSpPr>
        <p:grpSpPr>
          <a:xfrm>
            <a:off x="7694115" y="3185978"/>
            <a:ext cx="3240000" cy="2520000"/>
            <a:chOff x="1044028" y="3199613"/>
            <a:chExt cx="3240000" cy="2520000"/>
          </a:xfrm>
        </p:grpSpPr>
        <p:sp>
          <p:nvSpPr>
            <p:cNvPr id="11" name="4white gradient"/>
            <p:cNvSpPr/>
            <p:nvPr/>
          </p:nvSpPr>
          <p:spPr>
            <a:xfrm>
              <a:off x="1044028" y="3199613"/>
              <a:ext cx="3240000" cy="2520000"/>
            </a:xfrm>
            <a:prstGeom prst="rect">
              <a:avLst/>
            </a:prstGeom>
            <a:solidFill>
              <a:srgbClr val="FF531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India</a:t>
              </a:r>
              <a:endParaRPr lang="en-GB" b="1" dirty="0">
                <a:latin typeface="Segoe UI" pitchFamily="34" charset="0"/>
                <a:ea typeface="Segoe UI" pitchFamily="34" charset="0"/>
                <a:cs typeface="Segoe UI" pitchFamily="34" charset="0"/>
              </a:endParaRPr>
            </a:p>
          </p:txBody>
        </p:sp>
        <p:pic>
          <p:nvPicPr>
            <p:cNvPr id="12"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424222" y="4257324"/>
              <a:ext cx="1658681" cy="1143000"/>
            </a:xfrm>
            <a:prstGeom prst="rect">
              <a:avLst/>
            </a:prstGeom>
            <a:ln>
              <a:noFill/>
            </a:ln>
            <a:effectLst/>
          </p:spPr>
        </p:pic>
      </p:grpSp>
      <p:grpSp>
        <p:nvGrpSpPr>
          <p:cNvPr id="13" name="Group 12"/>
          <p:cNvGrpSpPr/>
          <p:nvPr/>
        </p:nvGrpSpPr>
        <p:grpSpPr>
          <a:xfrm>
            <a:off x="910678" y="3185978"/>
            <a:ext cx="3240000" cy="2520000"/>
            <a:chOff x="4451288" y="3185978"/>
            <a:chExt cx="3240000" cy="2520000"/>
          </a:xfrm>
        </p:grpSpPr>
        <p:sp>
          <p:nvSpPr>
            <p:cNvPr id="14" name="2white gradient"/>
            <p:cNvSpPr/>
            <p:nvPr/>
          </p:nvSpPr>
          <p:spPr>
            <a:xfrm>
              <a:off x="4451288" y="3185978"/>
              <a:ext cx="3240000" cy="2520000"/>
            </a:xfrm>
            <a:prstGeom prst="rect">
              <a:avLst/>
            </a:prstGeom>
            <a:solidFill>
              <a:srgbClr val="FF8C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USA</a:t>
              </a:r>
              <a:endParaRPr lang="en-GB" b="1" dirty="0">
                <a:latin typeface="Segoe UI" pitchFamily="34" charset="0"/>
                <a:ea typeface="Segoe UI" pitchFamily="34" charset="0"/>
                <a:cs typeface="Segoe UI" pitchFamily="34" charset="0"/>
              </a:endParaRPr>
            </a:p>
            <a:p>
              <a:endParaRPr lang="en-GB" b="1" dirty="0">
                <a:latin typeface="Segoe UI" pitchFamily="34" charset="0"/>
                <a:ea typeface="Segoe UI" pitchFamily="34" charset="0"/>
                <a:cs typeface="Segoe UI" pitchFamily="34" charset="0"/>
              </a:endParaRPr>
            </a:p>
          </p:txBody>
        </p:sp>
        <p:pic>
          <p:nvPicPr>
            <p:cNvPr id="15"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358270" y="4158671"/>
              <a:ext cx="1108737" cy="1314060"/>
            </a:xfrm>
            <a:prstGeom prst="rect">
              <a:avLst/>
            </a:prstGeom>
            <a:ln>
              <a:noFill/>
            </a:ln>
            <a:effectLst/>
          </p:spPr>
        </p:pic>
      </p:grpSp>
      <p:grpSp>
        <p:nvGrpSpPr>
          <p:cNvPr id="16" name="Group 15"/>
          <p:cNvGrpSpPr/>
          <p:nvPr/>
        </p:nvGrpSpPr>
        <p:grpSpPr>
          <a:xfrm>
            <a:off x="4317938" y="5887815"/>
            <a:ext cx="3240000" cy="2520000"/>
            <a:chOff x="14573945" y="3206760"/>
            <a:chExt cx="3240000" cy="2520000"/>
          </a:xfrm>
        </p:grpSpPr>
        <p:sp>
          <p:nvSpPr>
            <p:cNvPr id="17" name="3white gradient"/>
            <p:cNvSpPr/>
            <p:nvPr/>
          </p:nvSpPr>
          <p:spPr>
            <a:xfrm>
              <a:off x="14573945" y="3206760"/>
              <a:ext cx="3240000" cy="2520000"/>
            </a:xfrm>
            <a:prstGeom prst="rect">
              <a:avLst/>
            </a:prstGeom>
            <a:solidFill>
              <a:srgbClr val="FF00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Kuwait</a:t>
              </a:r>
              <a:endParaRPr lang="en-GB" b="1" dirty="0">
                <a:latin typeface="Segoe UI" pitchFamily="34" charset="0"/>
                <a:ea typeface="Segoe UI" pitchFamily="34" charset="0"/>
                <a:cs typeface="Segoe UI" pitchFamily="34" charset="0"/>
              </a:endParaRPr>
            </a:p>
          </p:txBody>
        </p:sp>
        <p:pic>
          <p:nvPicPr>
            <p:cNvPr id="18" name="Picture 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429824" y="4377791"/>
              <a:ext cx="1122011" cy="1096912"/>
            </a:xfrm>
            <a:prstGeom prst="rect">
              <a:avLst/>
            </a:prstGeom>
            <a:ln>
              <a:noFill/>
            </a:ln>
            <a:effectLst/>
          </p:spPr>
        </p:pic>
      </p:grpSp>
      <p:grpSp>
        <p:nvGrpSpPr>
          <p:cNvPr id="19" name="Group 18"/>
          <p:cNvGrpSpPr/>
          <p:nvPr/>
        </p:nvGrpSpPr>
        <p:grpSpPr>
          <a:xfrm>
            <a:off x="14452538" y="3185978"/>
            <a:ext cx="3240000" cy="2520000"/>
            <a:chOff x="4451288" y="5855129"/>
            <a:chExt cx="3240000" cy="2520000"/>
          </a:xfrm>
        </p:grpSpPr>
        <p:sp>
          <p:nvSpPr>
            <p:cNvPr id="20" name="2white gradient"/>
            <p:cNvSpPr/>
            <p:nvPr/>
          </p:nvSpPr>
          <p:spPr>
            <a:xfrm>
              <a:off x="4451288" y="5855129"/>
              <a:ext cx="3240000" cy="2520000"/>
            </a:xfrm>
            <a:prstGeom prst="rect">
              <a:avLst/>
            </a:prstGeom>
            <a:solidFill>
              <a:srgbClr val="FF00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Singapore</a:t>
              </a:r>
              <a:endParaRPr lang="en-GB" b="1" dirty="0">
                <a:latin typeface="Segoe UI" pitchFamily="34" charset="0"/>
                <a:ea typeface="Segoe UI" pitchFamily="34" charset="0"/>
                <a:cs typeface="Segoe UI" pitchFamily="34" charset="0"/>
              </a:endParaRPr>
            </a:p>
            <a:p>
              <a:endParaRPr lang="en-GB" b="1" dirty="0">
                <a:latin typeface="Segoe UI" pitchFamily="34" charset="0"/>
                <a:ea typeface="Segoe UI" pitchFamily="34" charset="0"/>
                <a:cs typeface="Segoe UI" pitchFamily="34" charset="0"/>
              </a:endParaRPr>
            </a:p>
          </p:txBody>
        </p:sp>
        <p:pic>
          <p:nvPicPr>
            <p:cNvPr id="21" name="Picture 5"/>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475305" y="7022180"/>
              <a:ext cx="2057400" cy="1142999"/>
            </a:xfrm>
            <a:prstGeom prst="rect">
              <a:avLst/>
            </a:prstGeom>
            <a:ln>
              <a:noFill/>
            </a:ln>
            <a:effectLst/>
          </p:spPr>
        </p:pic>
      </p:grpSp>
      <p:grpSp>
        <p:nvGrpSpPr>
          <p:cNvPr id="22" name="Group 21"/>
          <p:cNvGrpSpPr/>
          <p:nvPr/>
        </p:nvGrpSpPr>
        <p:grpSpPr>
          <a:xfrm>
            <a:off x="910678" y="5867033"/>
            <a:ext cx="3240000" cy="2520000"/>
            <a:chOff x="11203853" y="3199613"/>
            <a:chExt cx="3240000" cy="2520000"/>
          </a:xfrm>
        </p:grpSpPr>
        <p:sp>
          <p:nvSpPr>
            <p:cNvPr id="23" name="3white gradient"/>
            <p:cNvSpPr/>
            <p:nvPr/>
          </p:nvSpPr>
          <p:spPr>
            <a:xfrm>
              <a:off x="11203853" y="3199613"/>
              <a:ext cx="3240000" cy="2520000"/>
            </a:xfrm>
            <a:prstGeom prst="rect">
              <a:avLst/>
            </a:prstGeom>
            <a:solidFill>
              <a:srgbClr val="00205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Qatar</a:t>
              </a:r>
              <a:endParaRPr lang="en-GB" b="1" dirty="0">
                <a:latin typeface="Segoe UI" pitchFamily="34" charset="0"/>
                <a:ea typeface="Segoe UI" pitchFamily="34" charset="0"/>
                <a:cs typeface="Segoe UI" pitchFamily="34" charset="0"/>
              </a:endParaRPr>
            </a:p>
          </p:txBody>
        </p:sp>
        <p:pic>
          <p:nvPicPr>
            <p:cNvPr id="24" name="Picture 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3122735" y="4328916"/>
              <a:ext cx="954772" cy="1194662"/>
            </a:xfrm>
            <a:prstGeom prst="rect">
              <a:avLst/>
            </a:prstGeom>
            <a:ln>
              <a:noFill/>
            </a:ln>
            <a:effectLst/>
          </p:spPr>
        </p:pic>
      </p:grpSp>
      <p:grpSp>
        <p:nvGrpSpPr>
          <p:cNvPr id="25" name="Group 24"/>
          <p:cNvGrpSpPr/>
          <p:nvPr/>
        </p:nvGrpSpPr>
        <p:grpSpPr>
          <a:xfrm>
            <a:off x="7694115" y="5867033"/>
            <a:ext cx="3240000" cy="2520000"/>
            <a:chOff x="7827465" y="5867033"/>
            <a:chExt cx="3240000" cy="2520000"/>
          </a:xfrm>
        </p:grpSpPr>
        <p:sp>
          <p:nvSpPr>
            <p:cNvPr id="26" name="3white gradient"/>
            <p:cNvSpPr/>
            <p:nvPr/>
          </p:nvSpPr>
          <p:spPr>
            <a:xfrm>
              <a:off x="7827465" y="5867033"/>
              <a:ext cx="3240000" cy="2520000"/>
            </a:xfrm>
            <a:prstGeom prst="rect">
              <a:avLst/>
            </a:prstGeom>
            <a:solidFill>
              <a:srgbClr val="FF8C00"/>
            </a:solidFill>
            <a:ln w="3175">
              <a:noFill/>
            </a:ln>
            <a:effectLst/>
          </p:spPr>
          <p:txBody>
            <a:bodyPr vert="horz" wrap="square" lIns="137181" tIns="91456" rIns="137181" bIns="91456" rtlCol="0" anchor="t" anchorCtr="0">
              <a:noAutofit/>
            </a:bodyPr>
            <a:lstStyle/>
            <a:p>
              <a:r>
                <a:rPr lang="en-GB" b="1" dirty="0" smtClean="0">
                  <a:latin typeface="Segoe UI" pitchFamily="34" charset="0"/>
                  <a:ea typeface="Segoe UI" pitchFamily="34" charset="0"/>
                  <a:cs typeface="Segoe UI" pitchFamily="34" charset="0"/>
                </a:rPr>
                <a:t>Oman</a:t>
              </a:r>
              <a:endParaRPr lang="en-GB" b="1" dirty="0">
                <a:latin typeface="Segoe UI" pitchFamily="34" charset="0"/>
                <a:ea typeface="Segoe UI" pitchFamily="34" charset="0"/>
                <a:cs typeface="Segoe UI" pitchFamily="34" charset="0"/>
              </a:endParaRPr>
            </a:p>
          </p:txBody>
        </p:sp>
        <p:pic>
          <p:nvPicPr>
            <p:cNvPr id="27" name="Picture 2" descr="C:\Users\Rajesh.M.CEMINDIA\Pictures\oman.jp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262926" y="7144078"/>
              <a:ext cx="1554335" cy="1033005"/>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white gradient"/>
          <p:cNvSpPr/>
          <p:nvPr/>
        </p:nvSpPr>
        <p:spPr>
          <a:xfrm>
            <a:off x="14452351" y="5911818"/>
            <a:ext cx="3240000" cy="2520000"/>
          </a:xfrm>
          <a:prstGeom prst="rect">
            <a:avLst/>
          </a:prstGeom>
          <a:blipFill dpi="0" rotWithShape="1">
            <a:blip r:embed="rId10" cstate="email">
              <a:extLst>
                <a:ext uri="{28A0092B-C50C-407E-A947-70E740481C1C}">
                  <a14:useLocalDpi xmlns:a14="http://schemas.microsoft.com/office/drawing/2010/main"/>
                </a:ext>
              </a:extLst>
            </a:blip>
            <a:srcRect/>
            <a:stretch>
              <a:fillRect/>
            </a:stretch>
          </a:blipFill>
          <a:ln w="3175">
            <a:noFill/>
          </a:ln>
          <a:effectLst/>
        </p:spPr>
        <p:txBody>
          <a:bodyPr vert="horz" wrap="square" lIns="137181" tIns="91456" rIns="137181" bIns="91456" rtlCol="0" anchor="ctr" anchorCtr="0">
            <a:noAutofit/>
          </a:bodyPr>
          <a:lstStyle/>
          <a:p>
            <a:pPr algn="ctr"/>
            <a:endParaRPr lang="en-US" sz="36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72499417"/>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p:cNvSpPr>
            <a:spLocks noGrp="1"/>
          </p:cNvSpPr>
          <p:nvPr/>
        </p:nvSpPr>
        <p:spPr>
          <a:xfrm>
            <a:off x="884330" y="1373723"/>
            <a:ext cx="16727876" cy="685572"/>
          </a:xfrm>
          <a:prstGeom prst="rect">
            <a:avLst/>
          </a:prstGeom>
        </p:spPr>
        <p:txBody>
          <a:bodyPr vert="horz" wrap="square" lIns="0" tIns="0" rIns="0" bIns="0" rtlCol="0" anchor="t">
            <a:spAutoFit/>
          </a:bodyPr>
          <a:lstStyle>
            <a:lvl1pPr algn="l" defTabSz="1371089" rtl="0" eaLnBrk="1" latinLnBrk="0" hangingPunct="1">
              <a:lnSpc>
                <a:spcPct val="90000"/>
              </a:lnSpc>
              <a:spcBef>
                <a:spcPct val="0"/>
              </a:spcBef>
              <a:buNone/>
              <a:defRPr lang="en-US" sz="4950" b="0" kern="1200" cap="none" spc="-100" baseline="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n-US" dirty="0" smtClean="0"/>
              <a:t>Industries</a:t>
            </a:r>
            <a:endParaRPr lang="en-US" dirty="0">
              <a:gradFill flip="none" rotWithShape="1">
                <a:gsLst>
                  <a:gs pos="0">
                    <a:schemeClr val="accent2"/>
                  </a:gs>
                  <a:gs pos="100000">
                    <a:schemeClr val="accent2"/>
                  </a:gs>
                </a:gsLst>
                <a:lin ang="5400000" scaled="0"/>
                <a:tileRect/>
              </a:gradFill>
              <a:latin typeface="+mn-lt"/>
            </a:endParaRPr>
          </a:p>
        </p:txBody>
      </p:sp>
      <p:sp>
        <p:nvSpPr>
          <p:cNvPr id="4" name="Rectangle 3"/>
          <p:cNvSpPr/>
          <p:nvPr/>
        </p:nvSpPr>
        <p:spPr bwMode="auto">
          <a:xfrm>
            <a:off x="1131485" y="2374516"/>
            <a:ext cx="2285406" cy="1837114"/>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Construction</a:t>
            </a:r>
            <a:endParaRPr lang="en-IN" sz="2400" b="1" dirty="0">
              <a:solidFill>
                <a:srgbClr val="FFFFFF"/>
              </a:solidFill>
              <a:ea typeface="Segoe UI" pitchFamily="34" charset="0"/>
              <a:cs typeface="Segoe UI" pitchFamily="34" charset="0"/>
            </a:endParaRPr>
          </a:p>
        </p:txBody>
      </p:sp>
      <p:sp>
        <p:nvSpPr>
          <p:cNvPr id="5" name="Rectangle 4"/>
          <p:cNvSpPr/>
          <p:nvPr/>
        </p:nvSpPr>
        <p:spPr bwMode="auto">
          <a:xfrm>
            <a:off x="3487394" y="2360139"/>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Project Services</a:t>
            </a:r>
            <a:endParaRPr lang="en-US" sz="2400" b="1" dirty="0">
              <a:solidFill>
                <a:srgbClr val="FFFFFF"/>
              </a:solidFill>
              <a:ea typeface="Segoe UI" pitchFamily="34" charset="0"/>
              <a:cs typeface="Segoe UI" pitchFamily="34" charset="0"/>
            </a:endParaRPr>
          </a:p>
        </p:txBody>
      </p:sp>
      <p:sp>
        <p:nvSpPr>
          <p:cNvPr id="6" name="Rectangle 5"/>
          <p:cNvSpPr/>
          <p:nvPr/>
        </p:nvSpPr>
        <p:spPr bwMode="auto">
          <a:xfrm>
            <a:off x="1131488" y="4299647"/>
            <a:ext cx="2237765" cy="1853715"/>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Marine</a:t>
            </a:r>
            <a:endParaRPr lang="en-IN" sz="2400" b="1" dirty="0">
              <a:solidFill>
                <a:srgbClr val="FFFFFF"/>
              </a:solidFill>
              <a:ea typeface="Segoe UI" pitchFamily="34" charset="0"/>
              <a:cs typeface="Segoe UI" pitchFamily="34" charset="0"/>
            </a:endParaRPr>
          </a:p>
        </p:txBody>
      </p:sp>
      <p:sp>
        <p:nvSpPr>
          <p:cNvPr id="7" name="Rectangle 6"/>
          <p:cNvSpPr/>
          <p:nvPr/>
        </p:nvSpPr>
        <p:spPr bwMode="auto">
          <a:xfrm>
            <a:off x="3487394" y="4322918"/>
            <a:ext cx="2285406" cy="18494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Oil &amp; Gas</a:t>
            </a:r>
            <a:endParaRPr lang="en-US" sz="2400" b="1" dirty="0"/>
          </a:p>
        </p:txBody>
      </p:sp>
      <p:sp>
        <p:nvSpPr>
          <p:cNvPr id="8" name="Rectangle 7"/>
          <p:cNvSpPr/>
          <p:nvPr/>
        </p:nvSpPr>
        <p:spPr bwMode="auto">
          <a:xfrm>
            <a:off x="1131485" y="6263964"/>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Manufacturing</a:t>
            </a:r>
            <a:endParaRPr lang="en-US" sz="2400" b="1" dirty="0"/>
          </a:p>
        </p:txBody>
      </p:sp>
      <p:sp>
        <p:nvSpPr>
          <p:cNvPr id="9" name="Rectangle 8"/>
          <p:cNvSpPr/>
          <p:nvPr/>
        </p:nvSpPr>
        <p:spPr bwMode="auto">
          <a:xfrm>
            <a:off x="3487394" y="6283015"/>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Real Estate</a:t>
            </a:r>
            <a:endParaRPr lang="en-US" sz="2400" b="1" dirty="0">
              <a:solidFill>
                <a:srgbClr val="FFFFFF"/>
              </a:solidFill>
              <a:ea typeface="Segoe UI" pitchFamily="34" charset="0"/>
              <a:cs typeface="Segoe UI" pitchFamily="34" charset="0"/>
            </a:endParaRPr>
          </a:p>
        </p:txBody>
      </p:sp>
      <p:sp>
        <p:nvSpPr>
          <p:cNvPr id="10" name="Rectangle 9"/>
          <p:cNvSpPr/>
          <p:nvPr/>
        </p:nvSpPr>
        <p:spPr bwMode="auto">
          <a:xfrm>
            <a:off x="1131488" y="8191110"/>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Trade &amp; Logistics</a:t>
            </a:r>
            <a:endParaRPr lang="en-US" sz="2400" b="1" dirty="0"/>
          </a:p>
        </p:txBody>
      </p:sp>
      <p:sp>
        <p:nvSpPr>
          <p:cNvPr id="11" name="Rectangle 10"/>
          <p:cNvSpPr/>
          <p:nvPr/>
        </p:nvSpPr>
        <p:spPr bwMode="auto">
          <a:xfrm>
            <a:off x="3487397" y="8210161"/>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Retail</a:t>
            </a:r>
            <a:endParaRPr lang="en-US" sz="2400" b="1" dirty="0">
              <a:solidFill>
                <a:srgbClr val="FFFFFF"/>
              </a:solidFill>
              <a:ea typeface="Segoe UI" pitchFamily="34" charset="0"/>
              <a:cs typeface="Segoe UI" pitchFamily="34" charset="0"/>
            </a:endParaRPr>
          </a:p>
        </p:txBody>
      </p:sp>
      <p:sp>
        <p:nvSpPr>
          <p:cNvPr id="12" name="Rectangle 11"/>
          <p:cNvSpPr/>
          <p:nvPr/>
        </p:nvSpPr>
        <p:spPr bwMode="auto">
          <a:xfrm>
            <a:off x="13125711" y="2355466"/>
            <a:ext cx="2285406" cy="1837114"/>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Aviation</a:t>
            </a:r>
          </a:p>
        </p:txBody>
      </p:sp>
      <p:sp>
        <p:nvSpPr>
          <p:cNvPr id="13" name="Rectangle 12"/>
          <p:cNvSpPr/>
          <p:nvPr/>
        </p:nvSpPr>
        <p:spPr bwMode="auto">
          <a:xfrm>
            <a:off x="15548307" y="2355466"/>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Automotive</a:t>
            </a:r>
            <a:endParaRPr lang="en-US" sz="2400" b="1" dirty="0">
              <a:solidFill>
                <a:srgbClr val="FFFFFF"/>
              </a:solidFill>
              <a:ea typeface="Segoe UI" pitchFamily="34" charset="0"/>
              <a:cs typeface="Segoe UI" pitchFamily="34" charset="0"/>
            </a:endParaRPr>
          </a:p>
        </p:txBody>
      </p:sp>
      <p:sp>
        <p:nvSpPr>
          <p:cNvPr id="14" name="Rectangle 13"/>
          <p:cNvSpPr/>
          <p:nvPr/>
        </p:nvSpPr>
        <p:spPr bwMode="auto">
          <a:xfrm>
            <a:off x="13116201" y="4314024"/>
            <a:ext cx="2237765" cy="1853715"/>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Insurance</a:t>
            </a:r>
            <a:endParaRPr lang="en-IN" sz="2400" b="1" dirty="0">
              <a:solidFill>
                <a:srgbClr val="FFFFFF"/>
              </a:solidFill>
              <a:ea typeface="Segoe UI" pitchFamily="34" charset="0"/>
              <a:cs typeface="Segoe UI" pitchFamily="34" charset="0"/>
            </a:endParaRPr>
          </a:p>
        </p:txBody>
      </p:sp>
      <p:sp>
        <p:nvSpPr>
          <p:cNvPr id="15" name="Rectangle 14"/>
          <p:cNvSpPr/>
          <p:nvPr/>
        </p:nvSpPr>
        <p:spPr bwMode="auto">
          <a:xfrm>
            <a:off x="15529257" y="4318245"/>
            <a:ext cx="2285406" cy="18494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Banking</a:t>
            </a:r>
            <a:endParaRPr lang="en-US" sz="2400" b="1" dirty="0"/>
          </a:p>
        </p:txBody>
      </p:sp>
      <p:sp>
        <p:nvSpPr>
          <p:cNvPr id="16" name="Rectangle 15"/>
          <p:cNvSpPr/>
          <p:nvPr/>
        </p:nvSpPr>
        <p:spPr bwMode="auto">
          <a:xfrm>
            <a:off x="13116198" y="6278341"/>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Health &amp; Fitness</a:t>
            </a:r>
            <a:endParaRPr lang="en-US" sz="2400" b="1" dirty="0"/>
          </a:p>
        </p:txBody>
      </p:sp>
      <p:sp>
        <p:nvSpPr>
          <p:cNvPr id="17" name="Rectangle 16"/>
          <p:cNvSpPr/>
          <p:nvPr/>
        </p:nvSpPr>
        <p:spPr bwMode="auto">
          <a:xfrm>
            <a:off x="15529257" y="6278342"/>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Transportation</a:t>
            </a:r>
            <a:endParaRPr lang="en-US" sz="2400" b="1" dirty="0">
              <a:solidFill>
                <a:srgbClr val="FFFFFF"/>
              </a:solidFill>
              <a:ea typeface="Segoe UI" pitchFamily="34" charset="0"/>
              <a:cs typeface="Segoe UI" pitchFamily="34" charset="0"/>
            </a:endParaRPr>
          </a:p>
        </p:txBody>
      </p:sp>
      <p:sp>
        <p:nvSpPr>
          <p:cNvPr id="18" name="Rectangle 17"/>
          <p:cNvSpPr/>
          <p:nvPr/>
        </p:nvSpPr>
        <p:spPr bwMode="auto">
          <a:xfrm>
            <a:off x="13116201" y="8205487"/>
            <a:ext cx="2237768" cy="1816293"/>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a:r>
              <a:rPr lang="en-US" sz="2400" b="1" dirty="0" smtClean="0"/>
              <a:t>Equipment Rental</a:t>
            </a:r>
            <a:endParaRPr lang="en-US" sz="2400" b="1" dirty="0"/>
          </a:p>
        </p:txBody>
      </p:sp>
      <p:sp>
        <p:nvSpPr>
          <p:cNvPr id="19" name="Rectangle 18"/>
          <p:cNvSpPr/>
          <p:nvPr/>
        </p:nvSpPr>
        <p:spPr bwMode="auto">
          <a:xfrm>
            <a:off x="15529260" y="8205488"/>
            <a:ext cx="2285406" cy="1816292"/>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Telecom</a:t>
            </a:r>
            <a:endParaRPr lang="en-US" sz="2400" b="1" dirty="0">
              <a:solidFill>
                <a:srgbClr val="FFFFFF"/>
              </a:solidFill>
              <a:ea typeface="Segoe UI" pitchFamily="34" charset="0"/>
              <a:cs typeface="Segoe UI" pitchFamily="34" charset="0"/>
            </a:endParaRPr>
          </a:p>
        </p:txBody>
      </p:sp>
      <p:sp>
        <p:nvSpPr>
          <p:cNvPr id="20" name="Rectangle 19"/>
          <p:cNvSpPr/>
          <p:nvPr/>
        </p:nvSpPr>
        <p:spPr bwMode="auto">
          <a:xfrm>
            <a:off x="5906150" y="2355466"/>
            <a:ext cx="2285406" cy="1837114"/>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IN" sz="2400" b="1" dirty="0" smtClean="0">
                <a:solidFill>
                  <a:srgbClr val="FFFFFF"/>
                </a:solidFill>
                <a:ea typeface="Segoe UI" pitchFamily="34" charset="0"/>
                <a:cs typeface="Segoe UI" pitchFamily="34" charset="0"/>
              </a:rPr>
              <a:t>Facility Management</a:t>
            </a:r>
            <a:endParaRPr lang="en-IN" sz="2400" b="1" dirty="0">
              <a:solidFill>
                <a:srgbClr val="FFFFFF"/>
              </a:solidFill>
              <a:ea typeface="Segoe UI" pitchFamily="34" charset="0"/>
              <a:cs typeface="Segoe UI" pitchFamily="34" charset="0"/>
            </a:endParaRPr>
          </a:p>
        </p:txBody>
      </p:sp>
      <p:sp>
        <p:nvSpPr>
          <p:cNvPr id="21" name="Rectangle 20"/>
          <p:cNvSpPr/>
          <p:nvPr/>
        </p:nvSpPr>
        <p:spPr bwMode="auto">
          <a:xfrm>
            <a:off x="8322101" y="2355466"/>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Food &amp; Beverage</a:t>
            </a:r>
            <a:endParaRPr lang="en-US" sz="2400" b="1" dirty="0">
              <a:solidFill>
                <a:srgbClr val="FFFFFF"/>
              </a:solidFill>
              <a:ea typeface="Segoe UI" pitchFamily="34" charset="0"/>
              <a:cs typeface="Segoe UI" pitchFamily="34" charset="0"/>
            </a:endParaRPr>
          </a:p>
        </p:txBody>
      </p:sp>
      <p:sp>
        <p:nvSpPr>
          <p:cNvPr id="22" name="Rectangle 21"/>
          <p:cNvSpPr/>
          <p:nvPr/>
        </p:nvSpPr>
        <p:spPr bwMode="auto">
          <a:xfrm>
            <a:off x="10728603" y="2357240"/>
            <a:ext cx="2285406" cy="1854390"/>
          </a:xfrm>
          <a:prstGeom prst="rect">
            <a:avLst/>
          </a:prstGeom>
          <a:solidFill>
            <a:srgbClr val="072B6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68567" rIns="0" bIns="68567" numCol="1" rtlCol="0" anchor="ctr" anchorCtr="0" compatLnSpc="1">
            <a:prstTxWarp prst="textNoShape">
              <a:avLst/>
            </a:prstTxWarp>
          </a:bodyPr>
          <a:lstStyle/>
          <a:p>
            <a:pPr algn="ctr" defTabSz="1827393" fontAlgn="base">
              <a:spcBef>
                <a:spcPct val="0"/>
              </a:spcBef>
              <a:spcAft>
                <a:spcPct val="0"/>
              </a:spcAft>
            </a:pPr>
            <a:r>
              <a:rPr lang="en-US" sz="2400" b="1" dirty="0" smtClean="0">
                <a:solidFill>
                  <a:srgbClr val="FFFFFF"/>
                </a:solidFill>
                <a:ea typeface="Segoe UI" pitchFamily="34" charset="0"/>
                <a:cs typeface="Segoe UI" pitchFamily="34" charset="0"/>
              </a:rPr>
              <a:t>Agriculture</a:t>
            </a:r>
            <a:endParaRPr lang="en-US" sz="2400" b="1" dirty="0">
              <a:solidFill>
                <a:srgbClr val="FFFFFF"/>
              </a:solidFill>
              <a:ea typeface="Segoe UI" pitchFamily="34" charset="0"/>
              <a:cs typeface="Segoe UI" pitchFamily="34" charset="0"/>
            </a:endParaRPr>
          </a:p>
        </p:txBody>
      </p:sp>
      <p:grpSp>
        <p:nvGrpSpPr>
          <p:cNvPr id="23" name="Group 22"/>
          <p:cNvGrpSpPr/>
          <p:nvPr/>
        </p:nvGrpSpPr>
        <p:grpSpPr>
          <a:xfrm>
            <a:off x="5906150" y="4322918"/>
            <a:ext cx="7107859" cy="5703535"/>
            <a:chOff x="5921258" y="4447710"/>
            <a:chExt cx="7107859" cy="5593908"/>
          </a:xfrm>
        </p:grpSpPr>
        <p:pic>
          <p:nvPicPr>
            <p:cNvPr id="24" name="Picture 5" descr="D:\Presentation_Origin\33.jpeg"/>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41321" y="8210161"/>
              <a:ext cx="2372687" cy="182414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D:\Presentation_Origin\url.jp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607507" y="6283015"/>
              <a:ext cx="2421610" cy="202158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p:nvPr/>
          </p:nvGrpSpPr>
          <p:grpSpPr>
            <a:xfrm>
              <a:off x="5921258" y="4447710"/>
              <a:ext cx="7092750" cy="5593908"/>
              <a:chOff x="5921258" y="4419473"/>
              <a:chExt cx="7092750" cy="5614834"/>
            </a:xfrm>
          </p:grpSpPr>
          <p:pic>
            <p:nvPicPr>
              <p:cNvPr id="27" name="Picture 2" descr="C:\Users\Rajesh.M.CEMINDIA\Pictures\Images\3525054487_8cfe37a361_o.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485691" y="4440399"/>
                <a:ext cx="2528317" cy="184261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D:\Presentation_Origin\Industrial_2.jpg"/>
              <p:cNvPicPr>
                <a:picLocks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217692" y="4419473"/>
                <a:ext cx="2268000" cy="186354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D:\Presentation_Origin\Automotive.jpg"/>
              <p:cNvPicPr>
                <a:picLocks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921258" y="6244687"/>
                <a:ext cx="2268000" cy="208682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9" descr="D:\Presentation_Origin\aghazelton1.jpg"/>
              <p:cNvPicPr>
                <a:picLocks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927921" y="8331507"/>
                <a:ext cx="2268000" cy="17028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Presentation_Origin\images.jpg"/>
              <p:cNvPicPr>
                <a:picLocks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191555" y="6283015"/>
                <a:ext cx="2415951" cy="202158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 descr="D:\Case studies\Case Study Saveco\hypermarket.jp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921258" y="4440399"/>
                <a:ext cx="2275705" cy="180112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D:\Presentation_Origin\Telecom.jpg"/>
              <p:cNvPicPr>
                <a:picLocks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189257" y="8287965"/>
                <a:ext cx="2452063" cy="174634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729353318"/>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245" y="1504951"/>
            <a:ext cx="8753055" cy="838199"/>
          </a:xfrm>
        </p:spPr>
        <p:txBody>
          <a:bodyPr/>
          <a:lstStyle/>
          <a:p>
            <a:r>
              <a:rPr lang="en-US" sz="4950" dirty="0" smtClean="0"/>
              <a:t>CEM AX Retail Plus - Introduction</a:t>
            </a:r>
            <a:endParaRPr lang="en-IN" sz="4950" dirty="0"/>
          </a:p>
        </p:txBody>
      </p:sp>
      <p:sp>
        <p:nvSpPr>
          <p:cNvPr id="3" name="2white gradient"/>
          <p:cNvSpPr/>
          <p:nvPr/>
        </p:nvSpPr>
        <p:spPr>
          <a:xfrm>
            <a:off x="2362200" y="4607949"/>
            <a:ext cx="4500000" cy="2927586"/>
          </a:xfrm>
          <a:prstGeom prst="rect">
            <a:avLst/>
          </a:prstGeom>
          <a:solidFill>
            <a:schemeClr val="accent2"/>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r>
              <a:rPr lang="en-IN" sz="2400" b="1" dirty="0" smtClean="0"/>
              <a:t>End-to-end </a:t>
            </a:r>
            <a:r>
              <a:rPr lang="en-IN" sz="2400" b="1" dirty="0"/>
              <a:t>retail </a:t>
            </a:r>
            <a:endParaRPr lang="en-IN" sz="2400" b="1" dirty="0" smtClean="0"/>
          </a:p>
          <a:p>
            <a:pPr algn="ctr"/>
            <a:r>
              <a:rPr lang="en-IN" sz="2400" b="1" dirty="0" smtClean="0"/>
              <a:t>solution </a:t>
            </a:r>
            <a:r>
              <a:rPr lang="en-IN" sz="2400" b="1" dirty="0"/>
              <a:t>that connects </a:t>
            </a:r>
            <a:endParaRPr lang="en-IN" sz="2400" b="1" dirty="0" smtClean="0"/>
          </a:p>
          <a:p>
            <a:pPr algn="ctr"/>
            <a:r>
              <a:rPr lang="en-IN" sz="2400" b="1" dirty="0" smtClean="0"/>
              <a:t>people</a:t>
            </a:r>
            <a:r>
              <a:rPr lang="en-IN" sz="2400" b="1" dirty="0"/>
              <a:t>, information, </a:t>
            </a:r>
            <a:endParaRPr lang="en-IN" sz="2400" b="1" dirty="0" smtClean="0"/>
          </a:p>
          <a:p>
            <a:pPr algn="ctr"/>
            <a:r>
              <a:rPr lang="en-IN" sz="2400" b="1" dirty="0" smtClean="0"/>
              <a:t>and </a:t>
            </a:r>
            <a:r>
              <a:rPr lang="en-IN" sz="2400" b="1" dirty="0"/>
              <a:t>processes </a:t>
            </a:r>
            <a:r>
              <a:rPr lang="en-IN" sz="2400" b="1" dirty="0" smtClean="0"/>
              <a:t>across </a:t>
            </a:r>
            <a:r>
              <a:rPr lang="en-IN" sz="2400" b="1" dirty="0"/>
              <a:t>your </a:t>
            </a:r>
            <a:endParaRPr lang="en-IN" sz="2400" b="1" dirty="0" smtClean="0"/>
          </a:p>
          <a:p>
            <a:pPr algn="ctr"/>
            <a:r>
              <a:rPr lang="en-IN" sz="2400" b="1" dirty="0" smtClean="0"/>
              <a:t>organization</a:t>
            </a:r>
            <a:endParaRPr lang="en-GB" sz="2400" b="1" dirty="0">
              <a:latin typeface="Segoe UI" pitchFamily="34" charset="0"/>
              <a:ea typeface="Segoe UI" pitchFamily="34" charset="0"/>
              <a:cs typeface="Segoe UI" pitchFamily="34" charset="0"/>
            </a:endParaRPr>
          </a:p>
        </p:txBody>
      </p:sp>
      <p:sp>
        <p:nvSpPr>
          <p:cNvPr id="5" name="2white gradient"/>
          <p:cNvSpPr/>
          <p:nvPr/>
        </p:nvSpPr>
        <p:spPr>
          <a:xfrm>
            <a:off x="6991350" y="4609059"/>
            <a:ext cx="4500000" cy="2926634"/>
          </a:xfrm>
          <a:prstGeom prst="rect">
            <a:avLst/>
          </a:prstGeom>
          <a:solidFill>
            <a:srgbClr val="FF000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r>
              <a:rPr lang="en-IN" sz="2400" b="1" dirty="0" smtClean="0"/>
              <a:t>Connect </a:t>
            </a:r>
            <a:r>
              <a:rPr lang="en-IN" sz="2400" b="1" dirty="0"/>
              <a:t>critical </a:t>
            </a:r>
            <a:endParaRPr lang="en-IN" sz="2400" b="1" dirty="0" smtClean="0"/>
          </a:p>
          <a:p>
            <a:pPr algn="ctr"/>
            <a:r>
              <a:rPr lang="en-IN" sz="2400" b="1" dirty="0" smtClean="0"/>
              <a:t>point-of-sale </a:t>
            </a:r>
            <a:r>
              <a:rPr lang="en-IN" sz="2400" b="1" dirty="0"/>
              <a:t>(POS) </a:t>
            </a:r>
            <a:r>
              <a:rPr lang="en-IN" sz="2400" b="1" dirty="0" smtClean="0"/>
              <a:t>and headquarters processes </a:t>
            </a:r>
          </a:p>
          <a:p>
            <a:pPr algn="ctr"/>
            <a:r>
              <a:rPr lang="en-IN" sz="2400" b="1" dirty="0" smtClean="0"/>
              <a:t>with Enterprise </a:t>
            </a:r>
            <a:r>
              <a:rPr lang="en-IN" sz="2400" b="1" dirty="0"/>
              <a:t>R</a:t>
            </a:r>
            <a:r>
              <a:rPr lang="en-IN" sz="2400" b="1" dirty="0" smtClean="0"/>
              <a:t>esource </a:t>
            </a:r>
          </a:p>
          <a:p>
            <a:pPr algn="ctr"/>
            <a:r>
              <a:rPr lang="en-IN" sz="2400" b="1" dirty="0" smtClean="0"/>
              <a:t>Planning </a:t>
            </a:r>
            <a:r>
              <a:rPr lang="en-IN" sz="2400" b="1" dirty="0"/>
              <a:t>(ERP) and financials</a:t>
            </a:r>
            <a:endParaRPr lang="en-GB" sz="2400" b="1" dirty="0">
              <a:latin typeface="Segoe UI" pitchFamily="34" charset="0"/>
              <a:ea typeface="Segoe UI" pitchFamily="34" charset="0"/>
              <a:cs typeface="Segoe UI" pitchFamily="34" charset="0"/>
            </a:endParaRPr>
          </a:p>
        </p:txBody>
      </p:sp>
      <p:sp>
        <p:nvSpPr>
          <p:cNvPr id="6" name="2white gradient"/>
          <p:cNvSpPr/>
          <p:nvPr/>
        </p:nvSpPr>
        <p:spPr>
          <a:xfrm>
            <a:off x="11624700" y="4607949"/>
            <a:ext cx="4500000" cy="2927586"/>
          </a:xfrm>
          <a:prstGeom prst="rect">
            <a:avLst/>
          </a:prstGeom>
          <a:solidFill>
            <a:srgbClr val="FFC000"/>
          </a:solidFill>
          <a:ln w="3175">
            <a:noFill/>
          </a:ln>
          <a:effectLst/>
        </p:spPr>
        <p:txBody>
          <a:bodyPr vert="horz" wrap="square" lIns="137181" tIns="91456" rIns="137181" bIns="91456" rtlCol="0" anchor="t" anchorCtr="0">
            <a:noAutofit/>
          </a:bodyPr>
          <a:lstStyle/>
          <a:p>
            <a:pPr algn="ctr"/>
            <a:endParaRPr lang="en-IN" sz="2400" b="1" dirty="0" smtClean="0"/>
          </a:p>
          <a:p>
            <a:pPr algn="ctr"/>
            <a:r>
              <a:rPr lang="en-GB" sz="2400" b="1" dirty="0" smtClean="0">
                <a:latin typeface="Segoe UI" pitchFamily="34" charset="0"/>
                <a:ea typeface="Segoe UI" pitchFamily="34" charset="0"/>
                <a:cs typeface="Segoe UI" pitchFamily="34" charset="0"/>
              </a:rPr>
              <a:t>CEM AX Retail plus offers retail centric components such as OTB, Butchery processes, Demand planning, </a:t>
            </a:r>
          </a:p>
          <a:p>
            <a:pPr algn="ctr"/>
            <a:r>
              <a:rPr lang="en-GB" sz="2400" b="1" dirty="0" smtClean="0">
                <a:latin typeface="Segoe UI" pitchFamily="34" charset="0"/>
                <a:ea typeface="Segoe UI" pitchFamily="34" charset="0"/>
                <a:cs typeface="Segoe UI" pitchFamily="34" charset="0"/>
              </a:rPr>
              <a:t>Footprint analysis etc.</a:t>
            </a:r>
            <a:endParaRPr lang="en-GB" sz="2400" b="1" dirty="0">
              <a:latin typeface="Segoe UI" pitchFamily="34" charset="0"/>
              <a:ea typeface="Segoe UI" pitchFamily="34" charset="0"/>
              <a:cs typeface="Segoe UI" pitchFamily="34" charset="0"/>
            </a:endParaRPr>
          </a:p>
          <a:p>
            <a:pPr algn="ctr"/>
            <a:endParaRPr lang="en-IN" sz="2400" b="1" dirty="0"/>
          </a:p>
          <a:p>
            <a:pPr algn="ctr"/>
            <a:endParaRPr lang="en-GB" sz="2400" b="1" dirty="0" smtClean="0">
              <a:latin typeface="Segoe UI" pitchFamily="34" charset="0"/>
              <a:ea typeface="Segoe UI" pitchFamily="34" charset="0"/>
              <a:cs typeface="Segoe UI" pitchFamily="34" charset="0"/>
            </a:endParaRPr>
          </a:p>
        </p:txBody>
      </p:sp>
      <p:sp>
        <p:nvSpPr>
          <p:cNvPr id="8" name="2white gradient"/>
          <p:cNvSpPr/>
          <p:nvPr/>
        </p:nvSpPr>
        <p:spPr>
          <a:xfrm>
            <a:off x="2362200" y="3673602"/>
            <a:ext cx="13762500" cy="927349"/>
          </a:xfrm>
          <a:prstGeom prst="rect">
            <a:avLst/>
          </a:prstGeom>
          <a:solidFill>
            <a:schemeClr val="accent4"/>
          </a:solidFill>
          <a:ln w="3175">
            <a:noFill/>
          </a:ln>
          <a:effectLst/>
        </p:spPr>
        <p:txBody>
          <a:bodyPr vert="horz" wrap="square" lIns="137181" tIns="91456" rIns="137181" bIns="91456" rtlCol="0" anchor="t" anchorCtr="0">
            <a:noAutofit/>
          </a:bodyPr>
          <a:lstStyle/>
          <a:p>
            <a:pPr algn="ctr"/>
            <a:r>
              <a:rPr lang="en-US" sz="4950" b="1" dirty="0"/>
              <a:t>CEM AX Retail </a:t>
            </a:r>
            <a:r>
              <a:rPr lang="en-US" sz="4950" b="1" dirty="0" smtClean="0"/>
              <a:t>Plus </a:t>
            </a:r>
            <a:endParaRPr lang="en-GB" sz="4950"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438031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1" y="1504951"/>
            <a:ext cx="16727876" cy="685572"/>
          </a:xfrm>
        </p:spPr>
        <p:txBody>
          <a:bodyPr/>
          <a:lstStyle/>
          <a:p>
            <a:r>
              <a:rPr lang="en-US" sz="4950" dirty="0" smtClean="0"/>
              <a:t>Retail – Industry Challenges </a:t>
            </a:r>
            <a:endParaRPr lang="en-IN" sz="4950" dirty="0"/>
          </a:p>
        </p:txBody>
      </p:sp>
      <p:sp>
        <p:nvSpPr>
          <p:cNvPr id="3" name="3white gradient"/>
          <p:cNvSpPr/>
          <p:nvPr/>
        </p:nvSpPr>
        <p:spPr>
          <a:xfrm>
            <a:off x="11268682" y="6127722"/>
            <a:ext cx="3784675" cy="3009996"/>
          </a:xfrm>
          <a:prstGeom prst="rect">
            <a:avLst/>
          </a:prstGeom>
          <a:solidFill>
            <a:schemeClr val="accent2"/>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Tracking </a:t>
            </a:r>
            <a:r>
              <a:rPr lang="en-GB" sz="2400" b="1" dirty="0" smtClean="0">
                <a:latin typeface="Segoe UI" pitchFamily="34" charset="0"/>
                <a:ea typeface="Segoe UI" pitchFamily="34" charset="0"/>
                <a:cs typeface="Segoe UI" pitchFamily="34" charset="0"/>
              </a:rPr>
              <a:t>loyalty, transactions and returns </a:t>
            </a:r>
            <a:endParaRPr lang="en-GB" sz="2400" b="1" dirty="0">
              <a:latin typeface="Segoe UI" pitchFamily="34" charset="0"/>
              <a:ea typeface="Segoe UI" pitchFamily="34" charset="0"/>
              <a:cs typeface="Segoe UI" pitchFamily="34" charset="0"/>
            </a:endParaRPr>
          </a:p>
        </p:txBody>
      </p:sp>
      <p:sp>
        <p:nvSpPr>
          <p:cNvPr id="4" name="3white gradient"/>
          <p:cNvSpPr/>
          <p:nvPr/>
        </p:nvSpPr>
        <p:spPr>
          <a:xfrm>
            <a:off x="11268682" y="2977303"/>
            <a:ext cx="3784675" cy="3009996"/>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Management </a:t>
            </a: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of shortened time-to-market (manufacturing to retail)</a:t>
            </a:r>
            <a:endParaRPr lang="en-GB" sz="2400" b="1" dirty="0">
              <a:latin typeface="Segoe UI" pitchFamily="34" charset="0"/>
              <a:ea typeface="Segoe UI" pitchFamily="34" charset="0"/>
              <a:cs typeface="Segoe UI" pitchFamily="34" charset="0"/>
            </a:endParaRPr>
          </a:p>
        </p:txBody>
      </p:sp>
      <p:sp>
        <p:nvSpPr>
          <p:cNvPr id="5" name="3white gradient"/>
          <p:cNvSpPr/>
          <p:nvPr/>
        </p:nvSpPr>
        <p:spPr>
          <a:xfrm>
            <a:off x="7386113" y="6108672"/>
            <a:ext cx="3784675" cy="3009996"/>
          </a:xfrm>
          <a:prstGeom prst="rect">
            <a:avLst/>
          </a:prstGeom>
          <a:solidFill>
            <a:srgbClr val="FFC00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Identification </a:t>
            </a: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and analysis of customer trends</a:t>
            </a:r>
            <a:endParaRPr lang="en-GB" sz="2400" b="1" dirty="0">
              <a:latin typeface="Segoe UI" pitchFamily="34" charset="0"/>
              <a:ea typeface="Segoe UI" pitchFamily="34" charset="0"/>
              <a:cs typeface="Segoe UI" pitchFamily="34" charset="0"/>
            </a:endParaRPr>
          </a:p>
        </p:txBody>
      </p:sp>
      <p:sp>
        <p:nvSpPr>
          <p:cNvPr id="6" name="3white gradient"/>
          <p:cNvSpPr/>
          <p:nvPr/>
        </p:nvSpPr>
        <p:spPr>
          <a:xfrm>
            <a:off x="7378851" y="2977303"/>
            <a:ext cx="3784675" cy="3009996"/>
          </a:xfrm>
          <a:prstGeom prst="rect">
            <a:avLst/>
          </a:prstGeom>
          <a:solidFill>
            <a:srgbClr val="FF000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IN" sz="2400" b="1" dirty="0" smtClean="0"/>
          </a:p>
          <a:p>
            <a:pPr algn="ctr"/>
            <a:r>
              <a:rPr lang="en-IN" sz="2400" b="1" dirty="0" smtClean="0"/>
              <a:t>Lack </a:t>
            </a:r>
            <a:r>
              <a:rPr lang="en-IN" sz="2400" b="1" dirty="0" smtClean="0"/>
              <a:t>of insights </a:t>
            </a:r>
            <a:r>
              <a:rPr lang="en-IN" sz="2400" b="1" dirty="0"/>
              <a:t>on department, product and store performance</a:t>
            </a:r>
            <a:endParaRPr lang="en-GB" sz="2400" b="1" dirty="0">
              <a:latin typeface="Segoe UI" pitchFamily="34" charset="0"/>
              <a:ea typeface="Segoe UI" pitchFamily="34" charset="0"/>
              <a:cs typeface="Segoe UI" pitchFamily="34" charset="0"/>
            </a:endParaRPr>
          </a:p>
        </p:txBody>
      </p:sp>
      <p:sp>
        <p:nvSpPr>
          <p:cNvPr id="11" name="3white gradient"/>
          <p:cNvSpPr/>
          <p:nvPr/>
        </p:nvSpPr>
        <p:spPr>
          <a:xfrm>
            <a:off x="3458180" y="2977303"/>
            <a:ext cx="3784675" cy="3009996"/>
          </a:xfrm>
          <a:prstGeom prst="rect">
            <a:avLst/>
          </a:prstGeom>
          <a:solidFill>
            <a:srgbClr val="00B0F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Maintenance </a:t>
            </a:r>
            <a:r>
              <a:rPr lang="en-GB" sz="2400" b="1" dirty="0" smtClean="0">
                <a:latin typeface="Segoe UI" pitchFamily="34" charset="0"/>
                <a:ea typeface="Segoe UI" pitchFamily="34" charset="0"/>
                <a:cs typeface="Segoe UI" pitchFamily="34" charset="0"/>
              </a:rPr>
              <a:t>of large inventory levels at stores and distribution centres</a:t>
            </a:r>
            <a:endParaRPr lang="en-GB" sz="2400" b="1" dirty="0">
              <a:latin typeface="Segoe UI" pitchFamily="34" charset="0"/>
              <a:ea typeface="Segoe UI" pitchFamily="34" charset="0"/>
              <a:cs typeface="Segoe UI" pitchFamily="34" charset="0"/>
            </a:endParaRPr>
          </a:p>
        </p:txBody>
      </p:sp>
      <p:sp>
        <p:nvSpPr>
          <p:cNvPr id="14" name="3white gradient"/>
          <p:cNvSpPr/>
          <p:nvPr/>
        </p:nvSpPr>
        <p:spPr>
          <a:xfrm>
            <a:off x="3458182" y="6095267"/>
            <a:ext cx="3784675" cy="3009996"/>
          </a:xfrm>
          <a:prstGeom prst="rect">
            <a:avLst/>
          </a:prstGeom>
          <a:solidFill>
            <a:schemeClr val="accent3"/>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IN" sz="2400" b="1" dirty="0" smtClean="0"/>
          </a:p>
          <a:p>
            <a:pPr algn="ctr"/>
            <a:r>
              <a:rPr lang="en-IN" sz="2400" b="1" dirty="0" smtClean="0"/>
              <a:t>Handling </a:t>
            </a:r>
            <a:r>
              <a:rPr lang="en-IN" sz="2400" b="1" dirty="0"/>
              <a:t>complex transactions, couponing and special offers</a:t>
            </a:r>
            <a:endParaRPr lang="en-GB" sz="2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7902728"/>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1" y="1451578"/>
            <a:ext cx="7926979" cy="685572"/>
          </a:xfrm>
        </p:spPr>
        <p:txBody>
          <a:bodyPr/>
          <a:lstStyle/>
          <a:p>
            <a:r>
              <a:rPr lang="en-US" sz="4950" dirty="0" smtClean="0"/>
              <a:t>Retail - Overview</a:t>
            </a:r>
            <a:endParaRPr lang="en-IN" sz="4950" dirty="0"/>
          </a:p>
        </p:txBody>
      </p:sp>
      <p:grpSp>
        <p:nvGrpSpPr>
          <p:cNvPr id="3" name="Group 2"/>
          <p:cNvGrpSpPr/>
          <p:nvPr/>
        </p:nvGrpSpPr>
        <p:grpSpPr>
          <a:xfrm>
            <a:off x="1504950" y="2604442"/>
            <a:ext cx="15868650" cy="6934200"/>
            <a:chOff x="929728" y="1661978"/>
            <a:chExt cx="16806818" cy="7862092"/>
          </a:xfrm>
        </p:grpSpPr>
        <p:sp>
          <p:nvSpPr>
            <p:cNvPr id="4" name="white gradient"/>
            <p:cNvSpPr/>
            <p:nvPr/>
          </p:nvSpPr>
          <p:spPr>
            <a:xfrm>
              <a:off x="11086596" y="4326452"/>
              <a:ext cx="3240000" cy="2520000"/>
            </a:xfrm>
            <a:prstGeom prst="rect">
              <a:avLst/>
            </a:prstGeom>
            <a:solidFill>
              <a:schemeClr val="tx2">
                <a:lumMod val="50000"/>
              </a:schemeClr>
            </a:solidFill>
            <a:ln w="3175">
              <a:noFill/>
            </a:ln>
            <a:effectLst/>
          </p:spPr>
          <p:txBody>
            <a:bodyPr vert="horz" wrap="square" lIns="137181" tIns="91456" rIns="137181" bIns="91456" rtlCol="0" anchor="ctr" anchorCtr="0">
              <a:noAutofit/>
            </a:bodyPr>
            <a:lstStyle/>
            <a:p>
              <a:pPr algn="ctr"/>
              <a:r>
                <a:rPr lang="en-US" sz="2400" b="1" dirty="0" smtClean="0">
                  <a:latin typeface="Segoe UI" pitchFamily="34" charset="0"/>
                  <a:ea typeface="Segoe UI" pitchFamily="34" charset="0"/>
                  <a:cs typeface="Segoe UI" pitchFamily="34" charset="0"/>
                </a:rPr>
                <a:t>Inter branch stock visibility, blocking &amp; delivery</a:t>
              </a:r>
              <a:endParaRPr lang="en-US" sz="2400" b="1" dirty="0">
                <a:latin typeface="Segoe UI" pitchFamily="34" charset="0"/>
                <a:ea typeface="Segoe UI" pitchFamily="34" charset="0"/>
                <a:cs typeface="Segoe UI" pitchFamily="34" charset="0"/>
              </a:endParaRPr>
            </a:p>
          </p:txBody>
        </p:sp>
        <p:sp>
          <p:nvSpPr>
            <p:cNvPr id="5" name="1white gradient"/>
            <p:cNvSpPr/>
            <p:nvPr/>
          </p:nvSpPr>
          <p:spPr>
            <a:xfrm>
              <a:off x="11068124" y="1661978"/>
              <a:ext cx="3240000" cy="2520000"/>
            </a:xfrm>
            <a:prstGeom prst="rect">
              <a:avLst/>
            </a:prstGeom>
            <a:solidFill>
              <a:srgbClr val="7BBE1C"/>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Weigh scale (Veg/Meat) integration </a:t>
              </a:r>
              <a:endParaRPr lang="en-GB" sz="2400" b="1" dirty="0">
                <a:latin typeface="Segoe UI" pitchFamily="34" charset="0"/>
                <a:ea typeface="Segoe UI" pitchFamily="34" charset="0"/>
                <a:cs typeface="Segoe UI" pitchFamily="34" charset="0"/>
              </a:endParaRPr>
            </a:p>
          </p:txBody>
        </p:sp>
        <p:sp>
          <p:nvSpPr>
            <p:cNvPr id="6" name="3white gradient"/>
            <p:cNvSpPr/>
            <p:nvPr/>
          </p:nvSpPr>
          <p:spPr>
            <a:xfrm>
              <a:off x="4336988" y="1675613"/>
              <a:ext cx="3240000" cy="2520000"/>
            </a:xfrm>
            <a:prstGeom prst="rect">
              <a:avLst/>
            </a:prstGeom>
            <a:solidFill>
              <a:srgbClr val="1BA1E2"/>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Price check systems</a:t>
              </a:r>
              <a:endParaRPr lang="en-GB" sz="2400" b="1" dirty="0">
                <a:latin typeface="Segoe UI" pitchFamily="34" charset="0"/>
                <a:ea typeface="Segoe UI" pitchFamily="34" charset="0"/>
                <a:cs typeface="Segoe UI" pitchFamily="34" charset="0"/>
              </a:endParaRPr>
            </a:p>
          </p:txBody>
        </p:sp>
        <p:sp>
          <p:nvSpPr>
            <p:cNvPr id="7" name="4white gradient"/>
            <p:cNvSpPr/>
            <p:nvPr/>
          </p:nvSpPr>
          <p:spPr>
            <a:xfrm>
              <a:off x="7713165" y="1661978"/>
              <a:ext cx="3240000" cy="2520000"/>
            </a:xfrm>
            <a:prstGeom prst="rect">
              <a:avLst/>
            </a:prstGeom>
            <a:solidFill>
              <a:srgbClr val="FF531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Digital display interface </a:t>
              </a:r>
              <a:endParaRPr lang="en-GB" sz="2400" b="1" dirty="0">
                <a:latin typeface="Segoe UI" pitchFamily="34" charset="0"/>
                <a:ea typeface="Segoe UI" pitchFamily="34" charset="0"/>
                <a:cs typeface="Segoe UI" pitchFamily="34" charset="0"/>
              </a:endParaRPr>
            </a:p>
          </p:txBody>
        </p:sp>
        <p:sp>
          <p:nvSpPr>
            <p:cNvPr id="8" name="2white gradient"/>
            <p:cNvSpPr/>
            <p:nvPr/>
          </p:nvSpPr>
          <p:spPr>
            <a:xfrm>
              <a:off x="929728" y="1681028"/>
              <a:ext cx="3240000" cy="2520000"/>
            </a:xfrm>
            <a:prstGeom prst="rect">
              <a:avLst/>
            </a:prstGeom>
            <a:solidFill>
              <a:srgbClr val="FF8C0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Supplier trade agreements control </a:t>
              </a:r>
              <a:endParaRPr lang="en-GB" sz="2400" b="1" dirty="0">
                <a:latin typeface="Segoe UI" pitchFamily="34" charset="0"/>
                <a:ea typeface="Segoe UI" pitchFamily="34" charset="0"/>
                <a:cs typeface="Segoe UI" pitchFamily="34" charset="0"/>
              </a:endParaRPr>
            </a:p>
          </p:txBody>
        </p:sp>
        <p:sp>
          <p:nvSpPr>
            <p:cNvPr id="9" name="3white gradient"/>
            <p:cNvSpPr/>
            <p:nvPr/>
          </p:nvSpPr>
          <p:spPr>
            <a:xfrm>
              <a:off x="4336988" y="4343033"/>
              <a:ext cx="3240000" cy="2520000"/>
            </a:xfrm>
            <a:prstGeom prst="rect">
              <a:avLst/>
            </a:prstGeom>
            <a:solidFill>
              <a:srgbClr val="FFC211"/>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Loyalty </a:t>
              </a:r>
            </a:p>
            <a:p>
              <a:pPr algn="ctr"/>
              <a:r>
                <a:rPr lang="en-GB" sz="2400" b="1" dirty="0" smtClean="0">
                  <a:latin typeface="Segoe UI" pitchFamily="34" charset="0"/>
                  <a:ea typeface="Segoe UI" pitchFamily="34" charset="0"/>
                  <a:cs typeface="Segoe UI" pitchFamily="34" charset="0"/>
                </a:rPr>
                <a:t>schemes</a:t>
              </a:r>
              <a:endParaRPr lang="en-GB" sz="2400" b="1" dirty="0">
                <a:latin typeface="Segoe UI" pitchFamily="34" charset="0"/>
                <a:ea typeface="Segoe UI" pitchFamily="34" charset="0"/>
                <a:cs typeface="Segoe UI" pitchFamily="34" charset="0"/>
              </a:endParaRPr>
            </a:p>
          </p:txBody>
        </p:sp>
        <p:sp>
          <p:nvSpPr>
            <p:cNvPr id="10" name="2white gradient"/>
            <p:cNvSpPr/>
            <p:nvPr/>
          </p:nvSpPr>
          <p:spPr>
            <a:xfrm>
              <a:off x="14471588" y="1661978"/>
              <a:ext cx="3240000" cy="2520000"/>
            </a:xfrm>
            <a:prstGeom prst="rect">
              <a:avLst/>
            </a:prstGeom>
            <a:solidFill>
              <a:srgbClr val="FF0000"/>
            </a:solidFill>
            <a:ln w="3175">
              <a:noFill/>
            </a:ln>
            <a:effectLst/>
          </p:spPr>
          <p:txBody>
            <a:bodyPr vert="horz" wrap="square" lIns="137181" tIns="91456" rIns="137181" bIns="91456" rtlCol="0" anchor="t" anchorCtr="0">
              <a:noAutofit/>
            </a:bodyPr>
            <a:lstStyle/>
            <a:p>
              <a:pPr algn="ctr"/>
              <a:endParaRPr lang="en-GB" sz="2400" b="1" dirty="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POS Zero downtime fuzzy logic</a:t>
              </a:r>
            </a:p>
          </p:txBody>
        </p:sp>
        <p:sp>
          <p:nvSpPr>
            <p:cNvPr id="11" name="3white gradient"/>
            <p:cNvSpPr/>
            <p:nvPr/>
          </p:nvSpPr>
          <p:spPr>
            <a:xfrm>
              <a:off x="929728" y="4343033"/>
              <a:ext cx="3240000" cy="2520000"/>
            </a:xfrm>
            <a:prstGeom prst="rect">
              <a:avLst/>
            </a:prstGeom>
            <a:solidFill>
              <a:srgbClr val="7FBA0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Advance </a:t>
              </a:r>
            </a:p>
            <a:p>
              <a:pPr algn="ctr"/>
              <a:r>
                <a:rPr lang="en-GB" sz="2400" b="1" dirty="0" smtClean="0">
                  <a:latin typeface="Segoe UI" pitchFamily="34" charset="0"/>
                  <a:ea typeface="Segoe UI" pitchFamily="34" charset="0"/>
                  <a:cs typeface="Segoe UI" pitchFamily="34" charset="0"/>
                </a:rPr>
                <a:t>workflow</a:t>
              </a:r>
              <a:endParaRPr lang="en-GB" sz="2400" b="1" dirty="0">
                <a:latin typeface="Segoe UI" pitchFamily="34" charset="0"/>
                <a:ea typeface="Segoe UI" pitchFamily="34" charset="0"/>
                <a:cs typeface="Segoe UI" pitchFamily="34" charset="0"/>
              </a:endParaRPr>
            </a:p>
          </p:txBody>
        </p:sp>
        <p:sp>
          <p:nvSpPr>
            <p:cNvPr id="12" name="3white gradient"/>
            <p:cNvSpPr/>
            <p:nvPr/>
          </p:nvSpPr>
          <p:spPr>
            <a:xfrm>
              <a:off x="7713165" y="4343033"/>
              <a:ext cx="3240000" cy="2520000"/>
            </a:xfrm>
            <a:prstGeom prst="rect">
              <a:avLst/>
            </a:prstGeom>
            <a:solidFill>
              <a:srgbClr val="00206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Online shopping cart</a:t>
              </a:r>
            </a:p>
            <a:p>
              <a:pPr algn="ctr"/>
              <a:r>
                <a:rPr lang="en-GB" sz="2400" b="1" dirty="0" smtClean="0">
                  <a:latin typeface="Segoe UI" pitchFamily="34" charset="0"/>
                  <a:ea typeface="Segoe UI" pitchFamily="34" charset="0"/>
                  <a:cs typeface="Segoe UI" pitchFamily="34" charset="0"/>
                </a:rPr>
                <a:t>Check sum</a:t>
              </a:r>
              <a:endParaRPr lang="en-GB" sz="2400" b="1" dirty="0">
                <a:latin typeface="Segoe UI" pitchFamily="34" charset="0"/>
                <a:ea typeface="Segoe UI" pitchFamily="34" charset="0"/>
                <a:cs typeface="Segoe UI" pitchFamily="34" charset="0"/>
              </a:endParaRPr>
            </a:p>
          </p:txBody>
        </p:sp>
        <p:sp>
          <p:nvSpPr>
            <p:cNvPr id="13" name="white gradient"/>
            <p:cNvSpPr/>
            <p:nvPr/>
          </p:nvSpPr>
          <p:spPr>
            <a:xfrm>
              <a:off x="11107421" y="7004070"/>
              <a:ext cx="3240000" cy="2520000"/>
            </a:xfrm>
            <a:prstGeom prst="rect">
              <a:avLst/>
            </a:prstGeom>
            <a:solidFill>
              <a:srgbClr val="1BA1E2"/>
            </a:solidFill>
            <a:ln w="3175">
              <a:noFill/>
            </a:ln>
            <a:effectLst/>
          </p:spPr>
          <p:txBody>
            <a:bodyPr vert="horz" wrap="square" lIns="137181" tIns="91456" rIns="137181" bIns="91456" rtlCol="0" anchor="ctr" anchorCtr="0">
              <a:noAutofit/>
            </a:bodyPr>
            <a:lstStyle/>
            <a:p>
              <a:pPr algn="ctr"/>
              <a:r>
                <a:rPr lang="en-US" sz="2400" b="1" dirty="0" smtClean="0">
                  <a:latin typeface="Segoe UI" pitchFamily="34" charset="0"/>
                  <a:ea typeface="Segoe UI" pitchFamily="34" charset="0"/>
                  <a:cs typeface="Segoe UI" pitchFamily="34" charset="0"/>
                </a:rPr>
                <a:t>Return goods control </a:t>
              </a:r>
            </a:p>
          </p:txBody>
        </p:sp>
        <p:sp>
          <p:nvSpPr>
            <p:cNvPr id="14" name="3white gradient"/>
            <p:cNvSpPr/>
            <p:nvPr/>
          </p:nvSpPr>
          <p:spPr>
            <a:xfrm>
              <a:off x="4336988" y="6999492"/>
              <a:ext cx="3240000" cy="2520000"/>
            </a:xfrm>
            <a:prstGeom prst="rect">
              <a:avLst/>
            </a:prstGeom>
            <a:solidFill>
              <a:srgbClr val="FF000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3 decimals</a:t>
              </a:r>
            </a:p>
            <a:p>
              <a:pPr algn="ctr"/>
              <a:r>
                <a:rPr lang="en-GB" sz="2400" b="1" dirty="0" smtClean="0">
                  <a:latin typeface="Segoe UI" pitchFamily="34" charset="0"/>
                  <a:ea typeface="Segoe UI" pitchFamily="34" charset="0"/>
                  <a:cs typeface="Segoe UI" pitchFamily="34" charset="0"/>
                </a:rPr>
                <a:t>Add on</a:t>
              </a:r>
              <a:endParaRPr lang="en-GB" sz="2400" b="1" dirty="0">
                <a:latin typeface="Segoe UI" pitchFamily="34" charset="0"/>
                <a:ea typeface="Segoe UI" pitchFamily="34" charset="0"/>
                <a:cs typeface="Segoe UI" pitchFamily="34" charset="0"/>
              </a:endParaRPr>
            </a:p>
          </p:txBody>
        </p:sp>
        <p:sp>
          <p:nvSpPr>
            <p:cNvPr id="15" name="3white gradient"/>
            <p:cNvSpPr/>
            <p:nvPr/>
          </p:nvSpPr>
          <p:spPr>
            <a:xfrm>
              <a:off x="929728" y="6999492"/>
              <a:ext cx="3240000" cy="2520000"/>
            </a:xfrm>
            <a:prstGeom prst="rect">
              <a:avLst/>
            </a:prstGeom>
            <a:solidFill>
              <a:srgbClr val="002050"/>
            </a:solidFill>
            <a:ln w="3175">
              <a:noFill/>
            </a:ln>
            <a:effectLst/>
          </p:spPr>
          <p:txBody>
            <a:bodyPr vert="horz" wrap="square" lIns="137181" tIns="91456" rIns="137181" bIns="91456" rtlCol="0" anchor="t" anchorCtr="0">
              <a:noAutofit/>
            </a:bodyPr>
            <a:lstStyle/>
            <a:p>
              <a:pPr algn="ctr"/>
              <a:endParaRPr lang="en-GB" sz="2400" b="1" dirty="0" smtClean="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A4 </a:t>
              </a:r>
            </a:p>
            <a:p>
              <a:pPr algn="ctr"/>
              <a:r>
                <a:rPr lang="en-GB" sz="2400" b="1" dirty="0" smtClean="0">
                  <a:latin typeface="Segoe UI" pitchFamily="34" charset="0"/>
                  <a:ea typeface="Segoe UI" pitchFamily="34" charset="0"/>
                  <a:cs typeface="Segoe UI" pitchFamily="34" charset="0"/>
                </a:rPr>
                <a:t>printing</a:t>
              </a:r>
              <a:endParaRPr lang="en-GB" sz="2400" b="1" dirty="0">
                <a:latin typeface="Segoe UI" pitchFamily="34" charset="0"/>
                <a:ea typeface="Segoe UI" pitchFamily="34" charset="0"/>
                <a:cs typeface="Segoe UI" pitchFamily="34" charset="0"/>
              </a:endParaRPr>
            </a:p>
          </p:txBody>
        </p:sp>
        <p:sp>
          <p:nvSpPr>
            <p:cNvPr id="16" name="3white gradient"/>
            <p:cNvSpPr/>
            <p:nvPr/>
          </p:nvSpPr>
          <p:spPr>
            <a:xfrm>
              <a:off x="7713165" y="6999492"/>
              <a:ext cx="3240000" cy="2520000"/>
            </a:xfrm>
            <a:prstGeom prst="rect">
              <a:avLst/>
            </a:prstGeom>
            <a:solidFill>
              <a:srgbClr val="FF8C00"/>
            </a:solidFill>
            <a:ln w="3175">
              <a:noFill/>
            </a:ln>
            <a:effectLst/>
          </p:spPr>
          <p:txBody>
            <a:bodyPr vert="horz" wrap="square" lIns="137181" tIns="91456" rIns="137181" bIns="91456" rtlCol="0" anchor="t" anchorCtr="0">
              <a:noAutofit/>
            </a:bodyPr>
            <a:lstStyle/>
            <a:p>
              <a:pPr algn="ctr"/>
              <a:endParaRPr lang="en-GB" sz="2400" b="1" dirty="0">
                <a:latin typeface="Segoe UI" pitchFamily="34" charset="0"/>
                <a:ea typeface="Segoe UI" pitchFamily="34" charset="0"/>
                <a:cs typeface="Segoe UI" pitchFamily="34" charset="0"/>
              </a:endParaRPr>
            </a:p>
            <a:p>
              <a:pPr algn="ctr"/>
              <a:endParaRPr lang="en-GB" sz="2400" b="1" dirty="0" smtClean="0">
                <a:latin typeface="Segoe UI" pitchFamily="34" charset="0"/>
                <a:ea typeface="Segoe UI" pitchFamily="34" charset="0"/>
                <a:cs typeface="Segoe UI" pitchFamily="34" charset="0"/>
              </a:endParaRPr>
            </a:p>
            <a:p>
              <a:pPr algn="ctr"/>
              <a:r>
                <a:rPr lang="en-GB" sz="2400" b="1" dirty="0" smtClean="0">
                  <a:latin typeface="Segoe UI" pitchFamily="34" charset="0"/>
                  <a:ea typeface="Segoe UI" pitchFamily="34" charset="0"/>
                  <a:cs typeface="Segoe UI" pitchFamily="34" charset="0"/>
                </a:rPr>
                <a:t>Gift </a:t>
              </a:r>
            </a:p>
            <a:p>
              <a:pPr algn="ctr"/>
              <a:r>
                <a:rPr lang="en-GB" sz="2400" b="1" dirty="0" smtClean="0">
                  <a:latin typeface="Segoe UI" pitchFamily="34" charset="0"/>
                  <a:ea typeface="Segoe UI" pitchFamily="34" charset="0"/>
                  <a:cs typeface="Segoe UI" pitchFamily="34" charset="0"/>
                </a:rPr>
                <a:t>card</a:t>
              </a:r>
              <a:endParaRPr lang="en-GB" sz="2400" b="1" dirty="0">
                <a:latin typeface="Segoe UI" pitchFamily="34" charset="0"/>
                <a:ea typeface="Segoe UI" pitchFamily="34" charset="0"/>
                <a:cs typeface="Segoe UI" pitchFamily="34" charset="0"/>
              </a:endParaRPr>
            </a:p>
          </p:txBody>
        </p:sp>
        <p:sp>
          <p:nvSpPr>
            <p:cNvPr id="17" name="white gradient"/>
            <p:cNvSpPr/>
            <p:nvPr/>
          </p:nvSpPr>
          <p:spPr>
            <a:xfrm>
              <a:off x="14496546" y="4305294"/>
              <a:ext cx="3240000" cy="2520000"/>
            </a:xfrm>
            <a:prstGeom prst="rect">
              <a:avLst/>
            </a:prstGeom>
            <a:solidFill>
              <a:schemeClr val="accent5">
                <a:lumMod val="75000"/>
              </a:schemeClr>
            </a:solidFill>
            <a:ln w="3175">
              <a:noFill/>
            </a:ln>
            <a:effectLst/>
          </p:spPr>
          <p:txBody>
            <a:bodyPr vert="horz" wrap="square" lIns="137181" tIns="91456" rIns="137181" bIns="91456" rtlCol="0" anchor="ctr" anchorCtr="0">
              <a:noAutofit/>
            </a:bodyPr>
            <a:lstStyle/>
            <a:p>
              <a:pPr algn="ctr"/>
              <a:r>
                <a:rPr lang="en-US" sz="2400" b="1" dirty="0" smtClean="0">
                  <a:latin typeface="Segoe UI" pitchFamily="34" charset="0"/>
                  <a:ea typeface="Segoe UI" pitchFamily="34" charset="0"/>
                  <a:cs typeface="Segoe UI" pitchFamily="34" charset="0"/>
                </a:rPr>
                <a:t>Off line data sync with authentication </a:t>
              </a:r>
              <a:endParaRPr lang="en-US" sz="2400" b="1" dirty="0">
                <a:latin typeface="Segoe UI" pitchFamily="34" charset="0"/>
                <a:ea typeface="Segoe UI" pitchFamily="34" charset="0"/>
                <a:cs typeface="Segoe UI" pitchFamily="34" charset="0"/>
              </a:endParaRPr>
            </a:p>
          </p:txBody>
        </p:sp>
        <p:sp>
          <p:nvSpPr>
            <p:cNvPr id="18" name="white gradient"/>
            <p:cNvSpPr/>
            <p:nvPr/>
          </p:nvSpPr>
          <p:spPr>
            <a:xfrm>
              <a:off x="14496546" y="6982912"/>
              <a:ext cx="3240000" cy="2520000"/>
            </a:xfrm>
            <a:prstGeom prst="rect">
              <a:avLst/>
            </a:prstGeom>
            <a:solidFill>
              <a:schemeClr val="accent4">
                <a:lumMod val="50000"/>
              </a:schemeClr>
            </a:solidFill>
            <a:ln w="3175">
              <a:noFill/>
            </a:ln>
            <a:effectLst/>
          </p:spPr>
          <p:txBody>
            <a:bodyPr vert="horz" wrap="square" lIns="137181" tIns="91456" rIns="137181" bIns="91456" rtlCol="0" anchor="ctr" anchorCtr="0">
              <a:noAutofit/>
            </a:bodyPr>
            <a:lstStyle/>
            <a:p>
              <a:pPr algn="ctr"/>
              <a:r>
                <a:rPr lang="en-US" sz="2400" b="1" dirty="0" smtClean="0">
                  <a:latin typeface="Segoe UI" pitchFamily="34" charset="0"/>
                  <a:ea typeface="Segoe UI" pitchFamily="34" charset="0"/>
                  <a:cs typeface="Segoe UI" pitchFamily="34" charset="0"/>
                </a:rPr>
                <a:t>Customer Service through POS </a:t>
              </a:r>
              <a:endParaRPr lang="en-US" sz="2400" b="1"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52557381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CEM AX Retail Plus </a:t>
            </a:r>
            <a:endParaRPr lang="en-IN" dirty="0"/>
          </a:p>
        </p:txBody>
      </p:sp>
      <p:pic>
        <p:nvPicPr>
          <p:cNvPr id="1026" name="Picture 2" descr="C:\Users\Deepa.CEMINDIA.000\Desktop\cem retail plus logo.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44243" y="3398536"/>
            <a:ext cx="5586665" cy="48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98875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Microsoft Dynamics Presentation Title Slide - No People">
  <a:themeElements>
    <a:clrScheme name="Microsoft Dynamics Metro Colors">
      <a:dk1>
        <a:srgbClr val="000000"/>
      </a:dk1>
      <a:lt1>
        <a:srgbClr val="FFFFFF"/>
      </a:lt1>
      <a:dk2>
        <a:srgbClr val="3F3F3F"/>
      </a:dk2>
      <a:lt2>
        <a:srgbClr val="F2F2F2"/>
      </a:lt2>
      <a:accent1>
        <a:srgbClr val="0071BC"/>
      </a:accent1>
      <a:accent2>
        <a:srgbClr val="00AEEF"/>
      </a:accent2>
      <a:accent3>
        <a:srgbClr val="00A600"/>
      </a:accent3>
      <a:accent4>
        <a:srgbClr val="8CC600"/>
      </a:accent4>
      <a:accent5>
        <a:srgbClr val="FF5300"/>
      </a:accent5>
      <a:accent6>
        <a:srgbClr val="FFBE00"/>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2.xml><?xml version="1.0" encoding="utf-8"?>
<a:theme xmlns:a="http://schemas.openxmlformats.org/drawingml/2006/main" name="Microsoft Dynamics Blank Colors">
  <a:themeElements>
    <a:clrScheme name="Microsoft Dynamics Metro Colors">
      <a:dk1>
        <a:srgbClr val="000000"/>
      </a:dk1>
      <a:lt1>
        <a:srgbClr val="FFFFFF"/>
      </a:lt1>
      <a:dk2>
        <a:srgbClr val="3F3F3F"/>
      </a:dk2>
      <a:lt2>
        <a:srgbClr val="F2F2F2"/>
      </a:lt2>
      <a:accent1>
        <a:srgbClr val="0071BC"/>
      </a:accent1>
      <a:accent2>
        <a:srgbClr val="00AEEF"/>
      </a:accent2>
      <a:accent3>
        <a:srgbClr val="00A600"/>
      </a:accent3>
      <a:accent4>
        <a:srgbClr val="8CC600"/>
      </a:accent4>
      <a:accent5>
        <a:srgbClr val="FF5300"/>
      </a:accent5>
      <a:accent6>
        <a:srgbClr val="FFBE00"/>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Microsoft Rear Bumper">
  <a:themeElements>
    <a:clrScheme name="Microsoft Dynamics Metro Colors">
      <a:dk1>
        <a:srgbClr val="000000"/>
      </a:dk1>
      <a:lt1>
        <a:srgbClr val="FFFFFF"/>
      </a:lt1>
      <a:dk2>
        <a:srgbClr val="3F3F3F"/>
      </a:dk2>
      <a:lt2>
        <a:srgbClr val="F2F2F2"/>
      </a:lt2>
      <a:accent1>
        <a:srgbClr val="0071BC"/>
      </a:accent1>
      <a:accent2>
        <a:srgbClr val="00AEEF"/>
      </a:accent2>
      <a:accent3>
        <a:srgbClr val="00A600"/>
      </a:accent3>
      <a:accent4>
        <a:srgbClr val="8CC600"/>
      </a:accent4>
      <a:accent5>
        <a:srgbClr val="FF5300"/>
      </a:accent5>
      <a:accent6>
        <a:srgbClr val="FFBE00"/>
      </a:accent6>
      <a:hlink>
        <a:srgbClr val="0070C0"/>
      </a:hlink>
      <a:folHlink>
        <a:srgbClr val="0071B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54" ma:contentTypeDescription="" ma:contentTypeScope="" ma:versionID="82bd994a0e1a579d569ed9109c3e56fc">
  <xsd:schema xmlns:xsd="http://www.w3.org/2001/XMLSchema" xmlns:xs="http://www.w3.org/2001/XMLSchema" xmlns:p="http://schemas.microsoft.com/office/2006/metadata/properties" xmlns:ns1="http://schemas.microsoft.com/sharepoint/v3" xmlns:ns2="230e9df3-be65-4c73-a93b-d1236ebd677e" xmlns:ns3="4e240d41-6d38-4eac-9584-b3f543b50010" xmlns:ns4="http://schemas.microsoft.com/sharepoint/v4" xmlns:ns6="7b813d5f-7206-4d46-95a5-a58185f478af" targetNamespace="http://schemas.microsoft.com/office/2006/metadata/properties" ma:root="true" ma:fieldsID="5b2452b4c94399fffd525461a88c077f" ns1:_="" ns2:_="" ns3:_="" ns4:_="" ns6:_="">
    <xsd:import namespace="http://schemas.microsoft.com/sharepoint/v3"/>
    <xsd:import namespace="230e9df3-be65-4c73-a93b-d1236ebd677e"/>
    <xsd:import namespace="4e240d41-6d38-4eac-9584-b3f543b50010"/>
    <xsd:import namespace="http://schemas.microsoft.com/sharepoint/v4"/>
    <xsd:import namespace="7b813d5f-7206-4d46-95a5-a58185f478af"/>
    <xsd:element name="properties">
      <xsd:complexType>
        <xsd:sequence>
          <xsd:element name="documentManagement">
            <xsd:complexType>
              <xsd:all>
                <xsd:element ref="ns3:Thumbnail1" minOccurs="0"/>
                <xsd:element ref="ns3:DocumentDescription" minOccurs="0"/>
                <xsd:element ref="ns2:TaxKeywordTaxHTField" minOccurs="0"/>
                <xsd:element ref="ns2:TaxCatchAll" minOccurs="0"/>
                <xsd:element ref="ns2:TaxCatchAllLabel" minOccurs="0"/>
                <xsd:element ref="ns3:ItemTypeTaxHTField0" minOccurs="0"/>
                <xsd:element ref="ns1:AverageRating" minOccurs="0"/>
                <xsd:element ref="ns1:RatingCount" minOccurs="0"/>
                <xsd:element ref="ns2:_dlc_DocId" minOccurs="0"/>
                <xsd:element ref="ns2:_dlc_DocIdUrl" minOccurs="0"/>
                <xsd:element ref="ns2:_dlc_DocIdPersistId" minOccurs="0"/>
                <xsd:element ref="ns4:IconOverlay" minOccurs="0"/>
                <xsd:element ref="ns3:PartnersTaxHTField0" minOccurs="0"/>
                <xsd:element ref="ns3:RolesTaxHTField0" minOccurs="0"/>
                <xsd:element ref="ns3:ProductsTaxHTField0" minOccurs="0"/>
                <xsd:element ref="ns3:CompetitorsTaxHTField0" minOccurs="0"/>
                <xsd:element ref="ns3:SegmentsTaxHTField0" minOccurs="0"/>
                <xsd:element ref="ns3:IndustriesTaxHTField0" minOccurs="0"/>
                <xsd:element ref="ns3:AudiencesTaxHTField0" minOccurs="0"/>
                <xsd:element ref="ns3:RegionTaxHTField0" minOccurs="0"/>
                <xsd:element ref="ns3:ConfidentialityTaxHTField0" minOccurs="0"/>
                <xsd:element ref="ns3:BusinessArchitectureTaxHTField0" minOccurs="0"/>
                <xsd:element ref="ns3:TopicsTaxHTField0" minOccurs="0"/>
                <xsd:element ref="ns3:GroupsTaxHTField0" minOccurs="0"/>
                <xsd:element ref="ns3:CoOwner" minOccurs="0"/>
                <xsd:element ref="ns3:ActivitiesAndProgramsTaxHTField0" minOccurs="0"/>
                <xsd:element ref="ns3:Owner" minOccurs="0"/>
                <xsd:element ref="ns1:RoutingRuleDescription" minOccurs="0"/>
                <xsd:element ref="ns3:SMSGDomainTaxHTField0" minOccurs="0"/>
                <xsd:element ref="ns1:_vti_ItemDeclaredRecord" minOccurs="0"/>
                <xsd:element ref="ns1:_vti_ItemHoldRecordStatus" minOccurs="0"/>
                <xsd:element ref="ns3:LanguagesTaxHTField0" minOccurs="0"/>
                <xsd:element ref="ns6:DocumentSetKcId" minOccurs="0"/>
                <xsd:element ref="ns3:TagTemplate" minOccurs="0"/>
                <xsd:element ref="ns3:h1e7aaa5788c480c922636922fec8914"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4"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atingCount" ma:index="15" nillable="true" ma:displayName="Number of Ratings" ma:decimals="0" ma:description="Number of ratings submitted" ma:indexed="true" ma:internalName="Number_x0020_of_x0020_Ratings"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5" nillable="true" ma:displayName="Declared Record" ma:hidden="true" ma:internalName="_vti_ItemDeclaredRecord" ma:readOnly="true">
      <xsd:simpleType>
        <xsd:restriction base="dms:DateTime"/>
      </xsd:simpleType>
    </xsd:element>
    <xsd:element name="_vti_ItemHoldRecordStatus" ma:index="56"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_dlc_DocId" ma:index="16" nillable="true" ma:displayName="Document ID Value" ma:description="The value of the document ID assigned to this item." ma:indexed="true" ma:internalName="_dlc_DocId" ma:readOnly="true">
      <xsd:simpleType>
        <xsd:restriction base="dms:Text"/>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8"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Thumbnail1" ma:index="5"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DocumentDescription" ma:index="6" nillable="true" ma:displayName="Document Description" ma:description="Document Description for document content type KCDoc" ma:internalName="DocumentDescription">
      <xsd:simpleType>
        <xsd:restriction base="dms:Note"/>
      </xsd:simpleType>
    </xsd:element>
    <xsd:element name="ItemTypeTaxHTField0" ma:index="1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PartnersTaxHTField0" ma:index="20"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RolesTaxHTField0" ma:index="22"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ProductsTaxHTField0" ma:index="24"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CompetitorsTaxHTField0" ma:index="26"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SegmentsTaxHTField0" ma:index="28"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ndustriesTaxHTField0" ma:index="30"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AudiencesTaxHTField0" ma:index="32"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CoOwner" ma:index="44"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Owner" ma:index="4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anguagesTaxHTField0" ma:index="57"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TagTemplate" ma:index="61" nillable="true" ma:displayName="TagTemplate" ma:internalName="TagTemplate0">
      <xsd:simpleType>
        <xsd:restriction base="dms:Text">
          <xsd:maxLength value="255"/>
        </xsd:restriction>
      </xsd:simpleType>
    </xsd:element>
    <xsd:element name="h1e7aaa5788c480c922636922fec8914" ma:index="62"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9"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60" nillable="true" ma:displayName="DocumentSetKcId" ma:internalName="DocumentSetKcId"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FF1FAB0DEDE9AF4ABA57B67AF4A9F321" PreviousValue="false"/>
</file>

<file path=customXml/item5.xml><?xml version="1.0" encoding="utf-8"?>
<p:properties xmlns:p="http://schemas.microsoft.com/office/2006/metadata/properties" xmlns:xsi="http://www.w3.org/2001/XMLSchema-instance" xmlns:pc="http://schemas.microsoft.com/office/infopath/2007/PartnerControls">
  <documentManagement>
    <IndustriesTaxHTField0 xmlns="4e240d41-6d38-4eac-9584-b3f543b50010">
      <Terms xmlns="http://schemas.microsoft.com/office/infopath/2007/PartnerControls"/>
    </IndustriesTaxHTField0>
    <DocumentSetKcId xmlns="7b813d5f-7206-4d46-95a5-a58185f478af">169410</DocumentSetKcId>
    <DocumentDescription xmlns="4e240d41-6d38-4eac-9584-b3f543b50010">PowerPoint template for use in campaign related presentations.</DocumentDescription>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Dynamic Business Campaign</TermName>
          <TermId xmlns="http://schemas.microsoft.com/office/infopath/2007/PartnerControls">fc99f730-fc61-4e26-bd45-91b9bf8060ec</TermId>
        </TermInfo>
        <TermInfo xmlns="http://schemas.microsoft.com/office/infopath/2007/PartnerControls">
          <TermName xmlns="http://schemas.microsoft.com/office/infopath/2007/PartnerControls">enterprise campaign in a box</TermName>
          <TermId xmlns="http://schemas.microsoft.com/office/infopath/2007/PartnerControls">39675275-15e7-44be-8b31-69c9953e6a39</TermId>
        </TermInfo>
      </Terms>
    </ActivitiesAndProgramsTaxHTField0>
    <IconOverlay xmlns="http://schemas.microsoft.com/sharepoint/v4" xsi:nil="true"/>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AudiencesTaxHTField0 xmlns="4e240d41-6d38-4eac-9584-b3f543b50010">
      <Terms xmlns="http://schemas.microsoft.com/office/infopath/2007/PartnerControls"/>
    </Audienc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Thumbnail1 xmlns="4e240d41-6d38-4eac-9584-b3f543b50010">
      <Url xsi:nil="true"/>
      <Description xsi:nil="true"/>
    </Thumbnail1>
    <TopicsTaxHTField0 xmlns="4e240d41-6d38-4eac-9584-b3f543b50010">
      <Terms xmlns="http://schemas.microsoft.com/office/infopath/2007/PartnerControls"/>
    </TopicsTaxHTField0>
    <ProductsTaxHTField0 xmlns="4e240d41-6d38-4eac-9584-b3f543b50010">
      <Terms xmlns="http://schemas.microsoft.com/office/infopath/2007/PartnerControls"/>
    </ProductsTaxHTField0>
    <RegionTaxHTField0 xmlns="4e240d41-6d38-4eac-9584-b3f543b50010">
      <Terms xmlns="http://schemas.microsoft.com/office/infopath/2007/PartnerControls"/>
    </RegionTaxHTField0>
    <Owner xmlns="4e240d41-6d38-4eac-9584-b3f543b50010">
      <UserInfo>
        <DisplayName>Jill Tennant</DisplayName>
        <AccountId>7244</AccountId>
        <AccountType/>
      </UserInfo>
    </Owner>
    <RoutingRuleDescription xmlns="http://schemas.microsoft.com/sharepoint/v3" xsi:nil="true"/>
    <SegmentsTaxHTField0 xmlns="4e240d41-6d38-4eac-9584-b3f543b50010">
      <Terms xmlns="http://schemas.microsoft.com/office/infopath/2007/PartnerControls"/>
    </SegmentsTaxHTField0>
    <ItemTypeTaxHTField0 xmlns="4e240d41-6d38-4eac-9584-b3f543b50010">
      <Terms xmlns="http://schemas.microsoft.com/office/infopath/2007/PartnerControls">
        <TermInfo xmlns="http://schemas.microsoft.com/office/infopath/2007/PartnerControls">
          <TermName xmlns="http://schemas.microsoft.com/office/infopath/2007/PartnerControls">playbooks</TermName>
          <TermId xmlns="http://schemas.microsoft.com/office/infopath/2007/PartnerControls">f2fe2f8b-6d76-4d77-ab51-69c76130bda5</TermId>
        </TermInfo>
        <TermInfo xmlns="http://schemas.microsoft.com/office/infopath/2007/PartnerControls">
          <TermName xmlns="http://schemas.microsoft.com/office/infopath/2007/PartnerControls">templates</TermName>
          <TermId xmlns="http://schemas.microsoft.com/office/infopath/2007/PartnerControls">859c2adb-d3a7-4016-846a-b00b5235c718</TermId>
        </TermInfo>
        <TermInfo xmlns="http://schemas.microsoft.com/office/infopath/2007/PartnerControls">
          <TermName xmlns="http://schemas.microsoft.com/office/infopath/2007/PartnerControls">presentation slides</TermName>
          <TermId xmlns="http://schemas.microsoft.com/office/infopath/2007/PartnerControls">3ba3fe7b-e0a0-4921-8b33-d25a05c69d10</TermId>
        </TermInfo>
        <TermInfo xmlns="http://schemas.microsoft.com/office/infopath/2007/PartnerControls">
          <TermName xmlns="http://schemas.microsoft.com/office/infopath/2007/PartnerControls">bills of materials</TermName>
          <TermId xmlns="http://schemas.microsoft.com/office/infopath/2007/PartnerControls">960d617b-5545-4c89-b5fd-e48098282398</TermId>
        </TermInfo>
      </Terms>
    </ItemTypeTaxHTField0>
    <BusinessArchitectureTaxHTField0 xmlns="4e240d41-6d38-4eac-9584-b3f543b50010">
      <Terms xmlns="http://schemas.microsoft.com/office/infopath/2007/PartnerControls"/>
    </BusinessArchitectureTaxHTField0>
    <GroupsTaxHTField0 xmlns="4e240d41-6d38-4eac-9584-b3f543b50010">
      <Terms xmlns="http://schemas.microsoft.com/office/infopath/2007/PartnerControls"/>
    </GroupsTaxHTField0>
    <TaxCatchAll xmlns="230e9df3-be65-4c73-a93b-d1236ebd677e">
      <Value>10947</Value>
      <Value>21</Value>
      <Value>10747</Value>
      <Value>10070</Value>
      <Value>10271</Value>
      <Value>10178</Value>
      <Value>10425</Value>
      <Value>10056</Value>
      <Value>17554</Value>
    </TaxCatchAll>
    <RolesTaxHTField0 xmlns="4e240d41-6d38-4eac-9584-b3f543b50010">
      <Terms xmlns="http://schemas.microsoft.com/office/infopath/2007/PartnerControls"/>
    </RolesTaxHTField0>
    <CoOwner xmlns="4e240d41-6d38-4eac-9584-b3f543b50010">
      <UserInfo>
        <DisplayName>REDMOND\kweadock</DisplayName>
        <AccountId>14722</AccountId>
        <AccountType/>
      </UserInfo>
      <UserInfo>
        <DisplayName>REDMOND\v-rowatc</DisplayName>
        <AccountId>56907</AccountId>
        <AccountType/>
      </UserInfo>
      <UserInfo>
        <DisplayName>REDMOND\v-dacrab</DisplayName>
        <AccountId>90724</AccountId>
        <AccountType/>
      </UserInfo>
      <UserInfo>
        <DisplayName>REDMOND\v-gailj</DisplayName>
        <AccountId>17290</AccountId>
        <AccountType/>
      </UserInfo>
      <UserInfo>
        <DisplayName>NORTHAMERICA\v-jhass</DisplayName>
        <AccountId>5206</AccountId>
        <AccountType/>
      </UserInfo>
    </CoOwner>
    <PartnersTaxHTField0 xmlns="4e240d41-6d38-4eac-9584-b3f543b50010">
      <Terms xmlns="http://schemas.microsoft.com/office/infopath/2007/PartnerControls"/>
    </PartnersTaxHTField0>
    <CompetitorsTaxHTField0 xmlns="4e240d41-6d38-4eac-9584-b3f543b50010">
      <Terms xmlns="http://schemas.microsoft.com/office/infopath/2007/PartnerControls"/>
    </Competitors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Enterprise and Partner Group</TermName>
          <TermId xmlns="http://schemas.microsoft.com/office/infopath/2007/PartnerControls">b6e10940-8c6c-40cf-9dc4-c224c7da837a</TermId>
        </TermInfo>
      </Terms>
    </SMSGDomainTaxHTField0>
    <TaxKeywordTaxHTField xmlns="230e9df3-be65-4c73-a93b-d1236ebd677e">
      <Terms xmlns="http://schemas.microsoft.com/office/infopath/2007/PartnerControls"/>
    </TaxKeywordTaxHTField>
    <_dlc_DocId xmlns="230e9df3-be65-4c73-a93b-d1236ebd677e">KC00-15-169834</_dlc_DocId>
    <_dlc_DocIdUrl xmlns="230e9df3-be65-4c73-a93b-d1236ebd677e">
      <Url>http://infopedia/docstore/_layouts/DocIdRedir.aspx?ID=KC00-15-169834</Url>
      <Description>KC00-15-169834</Description>
    </_dlc_DocIdUrl>
    <AverageRating xmlns="http://schemas.microsoft.com/sharepoint/v3" xsi:nil="true"/>
    <TagTemplate xmlns="4e240d41-6d38-4eac-9584-b3f543b50010" xsi:nil="true"/>
    <h1e7aaa5788c480c922636922fec8914 xmlns="4e240d41-6d38-4eac-9584-b3f543b50010">
      <Terms xmlns="http://schemas.microsoft.com/office/infopath/2007/PartnerControls"/>
    </h1e7aaa5788c480c922636922fec8914>
  </documentManagement>
</p:properties>
</file>

<file path=customXml/itemProps1.xml><?xml version="1.0" encoding="utf-8"?>
<ds:datastoreItem xmlns:ds="http://schemas.openxmlformats.org/officeDocument/2006/customXml" ds:itemID="{D6D0116F-7EE2-4BBA-B5EB-8B5DC4ADE7C9}">
  <ds:schemaRefs>
    <ds:schemaRef ds:uri="http://schemas.microsoft.com/sharepoint/event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5EE0A118-8269-4486-B739-AE20E2B1E4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4e240d41-6d38-4eac-9584-b3f543b50010"/>
    <ds:schemaRef ds:uri="http://schemas.microsoft.com/sharepoint/v4"/>
    <ds:schemaRef ds:uri="7b813d5f-7206-4d46-95a5-a58185f478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8211980-20F1-4773-992A-FC15A988F0B6}">
  <ds:schemaRefs>
    <ds:schemaRef ds:uri="Microsoft.SharePoint.Taxonomy.ContentTypeSync"/>
  </ds:schemaRefs>
</ds:datastoreItem>
</file>

<file path=customXml/itemProps5.xml><?xml version="1.0" encoding="utf-8"?>
<ds:datastoreItem xmlns:ds="http://schemas.openxmlformats.org/officeDocument/2006/customXml" ds:itemID="{F990F116-B58F-4255-B05B-DA3808E0E5C6}">
  <ds:schemaRefs>
    <ds:schemaRef ds:uri="http://purl.org/dc/terms/"/>
    <ds:schemaRef ds:uri="4e240d41-6d38-4eac-9584-b3f543b50010"/>
    <ds:schemaRef ds:uri="http://schemas.microsoft.com/office/2006/documentManagement/types"/>
    <ds:schemaRef ds:uri="http://purl.org/dc/elements/1.1/"/>
    <ds:schemaRef ds:uri="http://schemas.openxmlformats.org/package/2006/metadata/core-properties"/>
    <ds:schemaRef ds:uri="http://schemas.microsoft.com/sharepoint/v4"/>
    <ds:schemaRef ds:uri="7b813d5f-7206-4d46-95a5-a58185f478af"/>
    <ds:schemaRef ds:uri="230e9df3-be65-4c73-a93b-d1236ebd677e"/>
    <ds:schemaRef ds:uri="http://www.w3.org/XML/1998/namespace"/>
    <ds:schemaRef ds:uri="http://purl.org/dc/dcmitype/"/>
    <ds:schemaRef ds:uri="http://schemas.microsoft.com/sharepoint/v3"/>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18355</TotalTime>
  <Words>1817</Words>
  <Application>Microsoft Office PowerPoint</Application>
  <PresentationFormat>Custom</PresentationFormat>
  <Paragraphs>537</Paragraphs>
  <Slides>31</Slides>
  <Notes>2</Notes>
  <HiddenSlides>0</HiddenSlides>
  <MMClips>0</MMClips>
  <ScaleCrop>false</ScaleCrop>
  <HeadingPairs>
    <vt:vector size="4" baseType="variant">
      <vt:variant>
        <vt:lpstr>Theme</vt:lpstr>
      </vt:variant>
      <vt:variant>
        <vt:i4>3</vt:i4>
      </vt:variant>
      <vt:variant>
        <vt:lpstr>Slide Titles</vt:lpstr>
      </vt:variant>
      <vt:variant>
        <vt:i4>31</vt:i4>
      </vt:variant>
    </vt:vector>
  </HeadingPairs>
  <TitlesOfParts>
    <vt:vector size="34" baseType="lpstr">
      <vt:lpstr>Microsoft Dynamics Presentation Title Slide - No People</vt:lpstr>
      <vt:lpstr>Microsoft Dynamics Blank Colors</vt:lpstr>
      <vt:lpstr>Microsoft Rear Bumper</vt:lpstr>
      <vt:lpstr>PowerPoint Presentation</vt:lpstr>
      <vt:lpstr>About Us</vt:lpstr>
      <vt:lpstr>CEM – Microsoft Dynamics Awards</vt:lpstr>
      <vt:lpstr>  Offices</vt:lpstr>
      <vt:lpstr>PowerPoint Presentation</vt:lpstr>
      <vt:lpstr>CEM AX Retail Plus - Introduction</vt:lpstr>
      <vt:lpstr>Retail – Industry Challenges </vt:lpstr>
      <vt:lpstr>Retail - Overview</vt:lpstr>
      <vt:lpstr>CEM AX Retail Plus </vt:lpstr>
      <vt:lpstr>Solution Overview – CEM AX Retail Plus </vt:lpstr>
      <vt:lpstr>CEM AX Retail Plus – Key Features</vt:lpstr>
      <vt:lpstr>Open To Buy (OTB) – CEM AX Retail Plus</vt:lpstr>
      <vt:lpstr>Barcode Printing – CEM AX Retail Plus</vt:lpstr>
      <vt:lpstr>Butchery/Bakery Process – CEM AX Retail Plus</vt:lpstr>
      <vt:lpstr>Customer Service – CEM AX Retail Plus</vt:lpstr>
      <vt:lpstr>Inventory Optimizer – CEM AX Retail Plus</vt:lpstr>
      <vt:lpstr>Staff Management – CEM AX Retail Plus</vt:lpstr>
      <vt:lpstr>Delivery Route Planning – CEM AX Retail Plus</vt:lpstr>
      <vt:lpstr>PowerPoint Presentation</vt:lpstr>
      <vt:lpstr>Demand Planning – CEM AX Retail Plus</vt:lpstr>
      <vt:lpstr>Discount Authorisation – CEM AX Retail Plus</vt:lpstr>
      <vt:lpstr>Duty Rosters – CEM AX Retail Plus</vt:lpstr>
      <vt:lpstr>Inventory Transfer Approvals – CEM AX Retail Plus</vt:lpstr>
      <vt:lpstr>Footprint Analysis – CEM AX Retail Plus</vt:lpstr>
      <vt:lpstr>Receipt wise Profitability – CEM AX Retail Plus </vt:lpstr>
      <vt:lpstr>RFID Card – CEM AX Retail Plus </vt:lpstr>
      <vt:lpstr>Loss Prevention – CEM AX Retail Plus </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Business PowerPoint Template Umbrella Execution Package_16_9</dc:title>
  <dc:subject>&lt;Event Name Here&gt;</dc:subject>
  <dc:creator>richb</dc:creator>
  <dc:description>Template: Saku Uchikawa, Microsoft Corporation
Formatting:
Event Date: 
Event Location: 
Audience Type: Internal</dc:description>
  <cp:lastModifiedBy>Deepa</cp:lastModifiedBy>
  <cp:revision>919</cp:revision>
  <cp:lastPrinted>2012-09-24T17:43:59Z</cp:lastPrinted>
  <dcterms:created xsi:type="dcterms:W3CDTF">2012-04-10T19:00:12Z</dcterms:created>
  <dcterms:modified xsi:type="dcterms:W3CDTF">2013-11-15T07:31:53Z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0x010100FF1FAB0DEDE9AF4ABA57B67AF4A9F3210200596A0E07C3E77448942F9A5D1E81E582</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TaxKeyword">
    <vt:lpwstr/>
  </property>
  <property fmtid="{D5CDD505-2E9C-101B-9397-08002B2CF9AE}" pid="7" name="Audiences">
    <vt:lpwstr/>
  </property>
  <property fmtid="{D5CDD505-2E9C-101B-9397-08002B2CF9AE}" pid="8" name="Capabilities">
    <vt:lpwstr/>
  </property>
  <property fmtid="{D5CDD505-2E9C-101B-9397-08002B2CF9AE}" pid="9" name="Region">
    <vt:lpwstr/>
  </property>
  <property fmtid="{D5CDD505-2E9C-101B-9397-08002B2CF9AE}" pid="10" name="Segments">
    <vt:lpwstr/>
  </property>
  <property fmtid="{D5CDD505-2E9C-101B-9397-08002B2CF9AE}" pid="11" name="Confidentiality">
    <vt:lpwstr>21;#Microsoft confidential|461efa83-0283-486a-a8d5-943328f3693f</vt:lpwstr>
  </property>
  <property fmtid="{D5CDD505-2E9C-101B-9397-08002B2CF9AE}" pid="12" name="ActivitiesAndPrograms">
    <vt:lpwstr>17554;#Dynamic Business Campaign|fc99f730-fc61-4e26-bd45-91b9bf8060ec;#10747;#enterprise campaign in a box|39675275-15e7-44be-8b31-69c9953e6a39</vt:lpwstr>
  </property>
  <property fmtid="{D5CDD505-2E9C-101B-9397-08002B2CF9AE}" pid="13" name="Partners">
    <vt:lpwstr/>
  </property>
  <property fmtid="{D5CDD505-2E9C-101B-9397-08002B2CF9AE}" pid="14" name="Groups">
    <vt:lpwstr/>
  </property>
  <property fmtid="{D5CDD505-2E9C-101B-9397-08002B2CF9AE}" pid="15" name="Topics">
    <vt:lpwstr/>
  </property>
  <property fmtid="{D5CDD505-2E9C-101B-9397-08002B2CF9AE}" pid="16" name="Industries">
    <vt:lpwstr/>
  </property>
  <property fmtid="{D5CDD505-2E9C-101B-9397-08002B2CF9AE}" pid="17" name="Roles">
    <vt:lpwstr/>
  </property>
  <property fmtid="{D5CDD505-2E9C-101B-9397-08002B2CF9AE}" pid="18" name="SMSGDomain">
    <vt:lpwstr>10947;#Enterprise and Partner Group|b6e10940-8c6c-40cf-9dc4-c224c7da837a</vt:lpwstr>
  </property>
  <property fmtid="{D5CDD505-2E9C-101B-9397-08002B2CF9AE}" pid="19" name="Competitors">
    <vt:lpwstr/>
  </property>
  <property fmtid="{D5CDD505-2E9C-101B-9397-08002B2CF9AE}" pid="20" name="BusinessArchitecture">
    <vt:lpwstr/>
  </property>
  <property fmtid="{D5CDD505-2E9C-101B-9397-08002B2CF9AE}" pid="21" name="Products">
    <vt:lpwstr/>
  </property>
  <property fmtid="{D5CDD505-2E9C-101B-9397-08002B2CF9AE}" pid="22" name="_dlc_policyId">
    <vt:lpwstr/>
  </property>
  <property fmtid="{D5CDD505-2E9C-101B-9397-08002B2CF9AE}" pid="23" name="ItemRetentionFormula">
    <vt:lpwstr/>
  </property>
  <property fmtid="{D5CDD505-2E9C-101B-9397-08002B2CF9AE}" pid="24" name="ItemType">
    <vt:lpwstr>10178;#playbooks|f2fe2f8b-6d76-4d77-ab51-69c76130bda5;#10425;#templates|859c2adb-d3a7-4016-846a-b00b5235c718;#10070;#presentation slides|3ba3fe7b-e0a0-4921-8b33-d25a05c69d10;#10271;#bills of materials|960d617b-5545-4c89-b5fd-e48098282398</vt:lpwstr>
  </property>
  <property fmtid="{D5CDD505-2E9C-101B-9397-08002B2CF9AE}" pid="25" name="LastUpdatedByBatchTagging">
    <vt:bool>false</vt:bool>
  </property>
  <property fmtid="{D5CDD505-2E9C-101B-9397-08002B2CF9AE}" pid="26" name="Languages">
    <vt:lpwstr>10056;#English|cb91f272-ce4d-4a7e-9bbf-78b58e3d188d</vt:lpwstr>
  </property>
  <property fmtid="{D5CDD505-2E9C-101B-9397-08002B2CF9AE}" pid="27" name="_dlc_DocIdItemGuid">
    <vt:lpwstr>cd091070-cf97-482f-b2cc-d04d29767eb6</vt:lpwstr>
  </property>
  <property fmtid="{D5CDD505-2E9C-101B-9397-08002B2CF9AE}" pid="28" name="WorkflowCreationPath">
    <vt:lpwstr>d3765c0c-e2b5-4307-934b-d5d862e93ab3,3;d3765c0c-e2b5-4307-934b-d5d862e93ab3,8;</vt:lpwstr>
  </property>
  <property fmtid="{D5CDD505-2E9C-101B-9397-08002B2CF9AE}" pid="29" name="SMSGTags">
    <vt:lpwstr/>
  </property>
  <property fmtid="{D5CDD505-2E9C-101B-9397-08002B2CF9AE}" pid="30" name="EnterpriseDomainTags">
    <vt:lpwstr/>
  </property>
  <property fmtid="{D5CDD505-2E9C-101B-9397-08002B2CF9AE}" pid="31" name="EnterpriseDomainTagsTaxHTField0">
    <vt:lpwstr/>
  </property>
  <property fmtid="{D5CDD505-2E9C-101B-9397-08002B2CF9AE}" pid="32" name="_docset_NoMedatataSyncRequired">
    <vt:lpwstr>False</vt:lpwstr>
  </property>
  <property fmtid="{D5CDD505-2E9C-101B-9397-08002B2CF9AE}" pid="33" name="SMSGTagsTaxHTField0">
    <vt:lpwstr/>
  </property>
</Properties>
</file>