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6"/>
    <p:sldMasterId id="2147483756" r:id="rId7"/>
    <p:sldMasterId id="2147483800" r:id="rId8"/>
  </p:sldMasterIdLst>
  <p:notesMasterIdLst>
    <p:notesMasterId r:id="rId31"/>
  </p:notesMasterIdLst>
  <p:handoutMasterIdLst>
    <p:handoutMasterId r:id="rId32"/>
  </p:handoutMasterIdLst>
  <p:sldIdLst>
    <p:sldId id="316" r:id="rId9"/>
    <p:sldId id="340" r:id="rId10"/>
    <p:sldId id="336" r:id="rId11"/>
    <p:sldId id="354" r:id="rId12"/>
    <p:sldId id="342" r:id="rId13"/>
    <p:sldId id="357" r:id="rId14"/>
    <p:sldId id="359" r:id="rId15"/>
    <p:sldId id="360" r:id="rId16"/>
    <p:sldId id="369" r:id="rId17"/>
    <p:sldId id="348" r:id="rId18"/>
    <p:sldId id="362" r:id="rId19"/>
    <p:sldId id="363" r:id="rId20"/>
    <p:sldId id="364" r:id="rId21"/>
    <p:sldId id="365" r:id="rId22"/>
    <p:sldId id="366" r:id="rId23"/>
    <p:sldId id="367" r:id="rId24"/>
    <p:sldId id="368" r:id="rId25"/>
    <p:sldId id="361" r:id="rId26"/>
    <p:sldId id="350" r:id="rId27"/>
    <p:sldId id="358" r:id="rId28"/>
    <p:sldId id="279" r:id="rId29"/>
    <p:sldId id="370" r:id="rId30"/>
  </p:sldIdLst>
  <p:sldSz cx="18288000" cy="10287000"/>
  <p:notesSz cx="6881813" cy="9296400"/>
  <p:defaultTextStyle>
    <a:defPPr>
      <a:defRPr lang="en-US"/>
    </a:defPPr>
    <a:lvl1pPr marL="0" algn="l" defTabSz="1371727" rtl="0" eaLnBrk="1" latinLnBrk="0" hangingPunct="1">
      <a:defRPr sz="2700" kern="1200">
        <a:solidFill>
          <a:schemeClr val="tx1"/>
        </a:solidFill>
        <a:latin typeface="+mn-lt"/>
        <a:ea typeface="+mn-ea"/>
        <a:cs typeface="+mn-cs"/>
      </a:defRPr>
    </a:lvl1pPr>
    <a:lvl2pPr marL="685864" algn="l" defTabSz="1371727" rtl="0" eaLnBrk="1" latinLnBrk="0" hangingPunct="1">
      <a:defRPr sz="2700" kern="1200">
        <a:solidFill>
          <a:schemeClr val="tx1"/>
        </a:solidFill>
        <a:latin typeface="+mn-lt"/>
        <a:ea typeface="+mn-ea"/>
        <a:cs typeface="+mn-cs"/>
      </a:defRPr>
    </a:lvl2pPr>
    <a:lvl3pPr marL="1371727" algn="l" defTabSz="1371727" rtl="0" eaLnBrk="1" latinLnBrk="0" hangingPunct="1">
      <a:defRPr sz="2700" kern="1200">
        <a:solidFill>
          <a:schemeClr val="tx1"/>
        </a:solidFill>
        <a:latin typeface="+mn-lt"/>
        <a:ea typeface="+mn-ea"/>
        <a:cs typeface="+mn-cs"/>
      </a:defRPr>
    </a:lvl3pPr>
    <a:lvl4pPr marL="2057592" algn="l" defTabSz="1371727" rtl="0" eaLnBrk="1" latinLnBrk="0" hangingPunct="1">
      <a:defRPr sz="2700" kern="1200">
        <a:solidFill>
          <a:schemeClr val="tx1"/>
        </a:solidFill>
        <a:latin typeface="+mn-lt"/>
        <a:ea typeface="+mn-ea"/>
        <a:cs typeface="+mn-cs"/>
      </a:defRPr>
    </a:lvl4pPr>
    <a:lvl5pPr marL="2743456" algn="l" defTabSz="1371727" rtl="0" eaLnBrk="1" latinLnBrk="0" hangingPunct="1">
      <a:defRPr sz="2700" kern="1200">
        <a:solidFill>
          <a:schemeClr val="tx1"/>
        </a:solidFill>
        <a:latin typeface="+mn-lt"/>
        <a:ea typeface="+mn-ea"/>
        <a:cs typeface="+mn-cs"/>
      </a:defRPr>
    </a:lvl5pPr>
    <a:lvl6pPr marL="3429321" algn="l" defTabSz="1371727" rtl="0" eaLnBrk="1" latinLnBrk="0" hangingPunct="1">
      <a:defRPr sz="2700" kern="1200">
        <a:solidFill>
          <a:schemeClr val="tx1"/>
        </a:solidFill>
        <a:latin typeface="+mn-lt"/>
        <a:ea typeface="+mn-ea"/>
        <a:cs typeface="+mn-cs"/>
      </a:defRPr>
    </a:lvl6pPr>
    <a:lvl7pPr marL="4115184" algn="l" defTabSz="1371727" rtl="0" eaLnBrk="1" latinLnBrk="0" hangingPunct="1">
      <a:defRPr sz="2700" kern="1200">
        <a:solidFill>
          <a:schemeClr val="tx1"/>
        </a:solidFill>
        <a:latin typeface="+mn-lt"/>
        <a:ea typeface="+mn-ea"/>
        <a:cs typeface="+mn-cs"/>
      </a:defRPr>
    </a:lvl7pPr>
    <a:lvl8pPr marL="4801048" algn="l" defTabSz="1371727" rtl="0" eaLnBrk="1" latinLnBrk="0" hangingPunct="1">
      <a:defRPr sz="2700" kern="1200">
        <a:solidFill>
          <a:schemeClr val="tx1"/>
        </a:solidFill>
        <a:latin typeface="+mn-lt"/>
        <a:ea typeface="+mn-ea"/>
        <a:cs typeface="+mn-cs"/>
      </a:defRPr>
    </a:lvl8pPr>
    <a:lvl9pPr marL="5486912" algn="l" defTabSz="1371727"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1">
          <p15:clr>
            <a:srgbClr val="A4A3A4"/>
          </p15:clr>
        </p15:guide>
        <p15:guide id="2" orient="horz" pos="6257">
          <p15:clr>
            <a:srgbClr val="A4A3A4"/>
          </p15:clr>
        </p15:guide>
        <p15:guide id="3" orient="horz" pos="3461">
          <p15:clr>
            <a:srgbClr val="A4A3A4"/>
          </p15:clr>
        </p15:guide>
        <p15:guide id="4" orient="horz" pos="5348">
          <p15:clr>
            <a:srgbClr val="A4A3A4"/>
          </p15:clr>
        </p15:guide>
        <p15:guide id="5" orient="horz" pos="5470">
          <p15:clr>
            <a:srgbClr val="A4A3A4"/>
          </p15:clr>
        </p15:guide>
        <p15:guide id="6" orient="horz" pos="1620">
          <p15:clr>
            <a:srgbClr val="A4A3A4"/>
          </p15:clr>
        </p15:guide>
        <p15:guide id="7" orient="horz" pos="1531">
          <p15:clr>
            <a:srgbClr val="A4A3A4"/>
          </p15:clr>
        </p15:guide>
        <p15:guide id="8" orient="horz" pos="3563">
          <p15:clr>
            <a:srgbClr val="A4A3A4"/>
          </p15:clr>
        </p15:guide>
        <p15:guide id="9" orient="horz" pos="2880">
          <p15:clr>
            <a:srgbClr val="A4A3A4"/>
          </p15:clr>
        </p15:guide>
        <p15:guide id="10" pos="5710">
          <p15:clr>
            <a:srgbClr val="A4A3A4"/>
          </p15:clr>
        </p15:guide>
        <p15:guide id="11" pos="3836">
          <p15:clr>
            <a:srgbClr val="A4A3A4"/>
          </p15:clr>
        </p15:guide>
        <p15:guide id="12" pos="230">
          <p15:clr>
            <a:srgbClr val="A4A3A4"/>
          </p15:clr>
        </p15:guide>
        <p15:guide id="13" pos="9442">
          <p15:clr>
            <a:srgbClr val="A4A3A4"/>
          </p15:clr>
        </p15:guide>
        <p15:guide id="14" pos="1969">
          <p15:clr>
            <a:srgbClr val="A4A3A4"/>
          </p15:clr>
        </p15:guide>
        <p15:guide id="15" pos="7687">
          <p15:clr>
            <a:srgbClr val="A4A3A4"/>
          </p15:clr>
        </p15:guide>
        <p15:guide id="16" pos="2088">
          <p15:clr>
            <a:srgbClr val="A4A3A4"/>
          </p15:clr>
        </p15:guide>
        <p15:guide id="17" pos="3940">
          <p15:clr>
            <a:srgbClr val="A4A3A4"/>
          </p15:clr>
        </p15:guide>
        <p15:guide id="18" pos="5825">
          <p15:clr>
            <a:srgbClr val="A4A3A4"/>
          </p15:clr>
        </p15:guide>
        <p15:guide id="19" pos="7586">
          <p15:clr>
            <a:srgbClr val="A4A3A4"/>
          </p15:clr>
        </p15:guide>
        <p15:guide id="20" pos="9534">
          <p15:clr>
            <a:srgbClr val="A4A3A4"/>
          </p15:clr>
        </p15:guide>
        <p15:guide id="21" pos="11287">
          <p15:clr>
            <a:srgbClr val="A4A3A4"/>
          </p15:clr>
        </p15:guide>
        <p15:guide id="22" pos="493">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76C9"/>
    <a:srgbClr val="FF8C00"/>
    <a:srgbClr val="1BA1E2"/>
    <a:srgbClr val="FA6800"/>
    <a:srgbClr val="FFC211"/>
    <a:srgbClr val="072B61"/>
    <a:srgbClr val="7FBA00"/>
    <a:srgbClr val="FF0000"/>
    <a:srgbClr val="00AFE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4671" autoAdjust="0"/>
  </p:normalViewPr>
  <p:slideViewPr>
    <p:cSldViewPr snapToGrid="0">
      <p:cViewPr varScale="1">
        <p:scale>
          <a:sx n="46" d="100"/>
          <a:sy n="46" d="100"/>
        </p:scale>
        <p:origin x="-852" y="-114"/>
      </p:cViewPr>
      <p:guideLst>
        <p:guide orient="horz" pos="221"/>
        <p:guide orient="horz" pos="6257"/>
        <p:guide orient="horz" pos="3461"/>
        <p:guide orient="horz" pos="5348"/>
        <p:guide orient="horz" pos="5470"/>
        <p:guide orient="horz" pos="1620"/>
        <p:guide orient="horz" pos="1531"/>
        <p:guide orient="horz" pos="3563"/>
        <p:guide orient="horz" pos="2880"/>
        <p:guide pos="5710"/>
        <p:guide pos="3836"/>
        <p:guide pos="230"/>
        <p:guide pos="9442"/>
        <p:guide pos="1969"/>
        <p:guide pos="7687"/>
        <p:guide pos="2088"/>
        <p:guide pos="3940"/>
        <p:guide pos="5825"/>
        <p:guide pos="7586"/>
        <p:guide pos="9534"/>
        <p:guide pos="11287"/>
        <p:guide pos="493"/>
      </p:guideLst>
    </p:cSldViewPr>
  </p:slideViewPr>
  <p:notesTextViewPr>
    <p:cViewPr>
      <p:scale>
        <a:sx n="100" d="100"/>
        <a:sy n="100" d="100"/>
      </p:scale>
      <p:origin x="0" y="0"/>
    </p:cViewPr>
  </p:notesTextViewPr>
  <p:sorterViewPr>
    <p:cViewPr>
      <p:scale>
        <a:sx n="100" d="100"/>
        <a:sy n="100" d="100"/>
      </p:scale>
      <p:origin x="0" y="-1806"/>
    </p:cViewPr>
  </p:sorterViewPr>
  <p:notesViewPr>
    <p:cSldViewPr snapToGrid="0" showGuides="1">
      <p:cViewPr varScale="1">
        <p:scale>
          <a:sx n="52" d="100"/>
          <a:sy n="52" d="100"/>
        </p:scale>
        <p:origin x="-2886" y="-96"/>
      </p:cViewPr>
      <p:guideLst>
        <p:guide orient="horz" pos="2928"/>
        <p:guide pos="216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1C3F5198-D814-4F07-A84F-942E63C84983}" type="datetimeFigureOut">
              <a:rPr lang="en-US" smtClean="0">
                <a:latin typeface="Segoe UI" pitchFamily="34" charset="0"/>
              </a:rPr>
              <a:pPr/>
              <a:t>11/15/2013</a:t>
            </a:fld>
            <a:endParaRPr lang="en-US" dirty="0">
              <a:latin typeface="Segoe UI" pitchFamily="34" charset="0"/>
            </a:endParaRPr>
          </a:p>
        </p:txBody>
      </p:sp>
      <p:sp>
        <p:nvSpPr>
          <p:cNvPr id="4" name="Footer Placeholder 3"/>
          <p:cNvSpPr>
            <a:spLocks noGrp="1"/>
          </p:cNvSpPr>
          <p:nvPr>
            <p:ph type="ftr" sz="quarter" idx="2"/>
          </p:nvPr>
        </p:nvSpPr>
        <p:spPr>
          <a:xfrm>
            <a:off x="0" y="8829967"/>
            <a:ext cx="6270096" cy="464820"/>
          </a:xfrm>
          <a:prstGeom prst="rect">
            <a:avLst/>
          </a:prstGeom>
        </p:spPr>
        <p:txBody>
          <a:bodyPr vert="horz" lIns="92446" tIns="46223" rIns="92446" bIns="46223"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70096" y="8829967"/>
            <a:ext cx="610124" cy="464820"/>
          </a:xfrm>
          <a:prstGeom prst="rect">
            <a:avLst/>
          </a:prstGeom>
        </p:spPr>
        <p:txBody>
          <a:bodyPr vert="horz" lIns="92446" tIns="46223" rIns="92446" bIns="46223"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defPPr>
              <a:defRPr lang="en-US"/>
            </a:defPPr>
            <a:lvl1pPr marL="0" algn="l" defTabSz="693594" rtl="0" eaLnBrk="1" latinLnBrk="0" hangingPunct="1">
              <a:defRPr sz="1400" kern="1200">
                <a:solidFill>
                  <a:schemeClr val="tx1"/>
                </a:solidFill>
                <a:latin typeface="+mn-lt"/>
                <a:ea typeface="+mn-ea"/>
                <a:cs typeface="+mn-cs"/>
              </a:defRPr>
            </a:lvl1pPr>
            <a:lvl2pPr marL="346797" algn="l" defTabSz="693594" rtl="0" eaLnBrk="1" latinLnBrk="0" hangingPunct="1">
              <a:defRPr sz="1400" kern="1200">
                <a:solidFill>
                  <a:schemeClr val="tx1"/>
                </a:solidFill>
                <a:latin typeface="+mn-lt"/>
                <a:ea typeface="+mn-ea"/>
                <a:cs typeface="+mn-cs"/>
              </a:defRPr>
            </a:lvl2pPr>
            <a:lvl3pPr marL="693594" algn="l" defTabSz="693594" rtl="0" eaLnBrk="1" latinLnBrk="0" hangingPunct="1">
              <a:defRPr sz="1400" kern="1200">
                <a:solidFill>
                  <a:schemeClr val="tx1"/>
                </a:solidFill>
                <a:latin typeface="+mn-lt"/>
                <a:ea typeface="+mn-ea"/>
                <a:cs typeface="+mn-cs"/>
              </a:defRPr>
            </a:lvl3pPr>
            <a:lvl4pPr marL="1040390" algn="l" defTabSz="693594" rtl="0" eaLnBrk="1" latinLnBrk="0" hangingPunct="1">
              <a:defRPr sz="1400" kern="1200">
                <a:solidFill>
                  <a:schemeClr val="tx1"/>
                </a:solidFill>
                <a:latin typeface="+mn-lt"/>
                <a:ea typeface="+mn-ea"/>
                <a:cs typeface="+mn-cs"/>
              </a:defRPr>
            </a:lvl4pPr>
            <a:lvl5pPr marL="1387187" algn="l" defTabSz="693594" rtl="0" eaLnBrk="1" latinLnBrk="0" hangingPunct="1">
              <a:defRPr sz="1400" kern="1200">
                <a:solidFill>
                  <a:schemeClr val="tx1"/>
                </a:solidFill>
                <a:latin typeface="+mn-lt"/>
                <a:ea typeface="+mn-ea"/>
                <a:cs typeface="+mn-cs"/>
              </a:defRPr>
            </a:lvl5pPr>
            <a:lvl6pPr marL="1733984" algn="l" defTabSz="693594" rtl="0" eaLnBrk="1" latinLnBrk="0" hangingPunct="1">
              <a:defRPr sz="1400" kern="1200">
                <a:solidFill>
                  <a:schemeClr val="tx1"/>
                </a:solidFill>
                <a:latin typeface="+mn-lt"/>
                <a:ea typeface="+mn-ea"/>
                <a:cs typeface="+mn-cs"/>
              </a:defRPr>
            </a:lvl6pPr>
            <a:lvl7pPr marL="2080780" algn="l" defTabSz="693594" rtl="0" eaLnBrk="1" latinLnBrk="0" hangingPunct="1">
              <a:defRPr sz="1400" kern="1200">
                <a:solidFill>
                  <a:schemeClr val="tx1"/>
                </a:solidFill>
                <a:latin typeface="+mn-lt"/>
                <a:ea typeface="+mn-ea"/>
                <a:cs typeface="+mn-cs"/>
              </a:defRPr>
            </a:lvl7pPr>
            <a:lvl8pPr marL="2427577" algn="l" defTabSz="693594" rtl="0" eaLnBrk="1" latinLnBrk="0" hangingPunct="1">
              <a:defRPr sz="1400" kern="1200">
                <a:solidFill>
                  <a:schemeClr val="tx1"/>
                </a:solidFill>
                <a:latin typeface="+mn-lt"/>
                <a:ea typeface="+mn-ea"/>
                <a:cs typeface="+mn-cs"/>
              </a:defRPr>
            </a:lvl8pPr>
            <a:lvl9pPr marL="2774374" algn="l" defTabSz="693594"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atin typeface="Segoe UI" pitchFamily="34" charset="0"/>
              </a:defRPr>
            </a:lvl1pPr>
          </a:lstStyle>
          <a:p>
            <a:fld id="{7C3FBCD4-166E-446F-AF18-7D4A0CF9AEF6}" type="datetimeFigureOut">
              <a:rPr lang="en-US" smtClean="0"/>
              <a:pPr/>
              <a:t>11/15/2013</a:t>
            </a:fld>
            <a:endParaRPr lang="en-US" dirty="0"/>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193632" cy="464820"/>
          </a:xfrm>
          <a:prstGeom prst="rect">
            <a:avLst/>
          </a:prstGeom>
        </p:spPr>
        <p:txBody>
          <a:bodyPr vert="horz" lIns="92446" tIns="46223" rIns="92446" bIns="46223"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93631" y="8829967"/>
            <a:ext cx="686589" cy="464820"/>
          </a:xfrm>
          <a:prstGeom prst="rect">
            <a:avLst/>
          </a:prstGeom>
        </p:spPr>
        <p:txBody>
          <a:bodyPr vert="horz" lIns="92446" tIns="46223" rIns="92446" bIns="46223"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defPPr>
              <a:defRPr lang="en-US"/>
            </a:defPPr>
            <a:lvl1pPr marL="0" algn="l" defTabSz="693594" rtl="0" eaLnBrk="1" latinLnBrk="0" hangingPunct="1">
              <a:defRPr sz="1400" kern="1200">
                <a:solidFill>
                  <a:schemeClr val="tx1"/>
                </a:solidFill>
                <a:latin typeface="+mn-lt"/>
                <a:ea typeface="+mn-ea"/>
                <a:cs typeface="+mn-cs"/>
              </a:defRPr>
            </a:lvl1pPr>
            <a:lvl2pPr marL="346797" algn="l" defTabSz="693594" rtl="0" eaLnBrk="1" latinLnBrk="0" hangingPunct="1">
              <a:defRPr sz="1400" kern="1200">
                <a:solidFill>
                  <a:schemeClr val="tx1"/>
                </a:solidFill>
                <a:latin typeface="+mn-lt"/>
                <a:ea typeface="+mn-ea"/>
                <a:cs typeface="+mn-cs"/>
              </a:defRPr>
            </a:lvl2pPr>
            <a:lvl3pPr marL="693594" algn="l" defTabSz="693594" rtl="0" eaLnBrk="1" latinLnBrk="0" hangingPunct="1">
              <a:defRPr sz="1400" kern="1200">
                <a:solidFill>
                  <a:schemeClr val="tx1"/>
                </a:solidFill>
                <a:latin typeface="+mn-lt"/>
                <a:ea typeface="+mn-ea"/>
                <a:cs typeface="+mn-cs"/>
              </a:defRPr>
            </a:lvl3pPr>
            <a:lvl4pPr marL="1040390" algn="l" defTabSz="693594" rtl="0" eaLnBrk="1" latinLnBrk="0" hangingPunct="1">
              <a:defRPr sz="1400" kern="1200">
                <a:solidFill>
                  <a:schemeClr val="tx1"/>
                </a:solidFill>
                <a:latin typeface="+mn-lt"/>
                <a:ea typeface="+mn-ea"/>
                <a:cs typeface="+mn-cs"/>
              </a:defRPr>
            </a:lvl4pPr>
            <a:lvl5pPr marL="1387187" algn="l" defTabSz="693594" rtl="0" eaLnBrk="1" latinLnBrk="0" hangingPunct="1">
              <a:defRPr sz="1400" kern="1200">
                <a:solidFill>
                  <a:schemeClr val="tx1"/>
                </a:solidFill>
                <a:latin typeface="+mn-lt"/>
                <a:ea typeface="+mn-ea"/>
                <a:cs typeface="+mn-cs"/>
              </a:defRPr>
            </a:lvl5pPr>
            <a:lvl6pPr marL="1733984" algn="l" defTabSz="693594" rtl="0" eaLnBrk="1" latinLnBrk="0" hangingPunct="1">
              <a:defRPr sz="1400" kern="1200">
                <a:solidFill>
                  <a:schemeClr val="tx1"/>
                </a:solidFill>
                <a:latin typeface="+mn-lt"/>
                <a:ea typeface="+mn-ea"/>
                <a:cs typeface="+mn-cs"/>
              </a:defRPr>
            </a:lvl6pPr>
            <a:lvl7pPr marL="2080780" algn="l" defTabSz="693594" rtl="0" eaLnBrk="1" latinLnBrk="0" hangingPunct="1">
              <a:defRPr sz="1400" kern="1200">
                <a:solidFill>
                  <a:schemeClr val="tx1"/>
                </a:solidFill>
                <a:latin typeface="+mn-lt"/>
                <a:ea typeface="+mn-ea"/>
                <a:cs typeface="+mn-cs"/>
              </a:defRPr>
            </a:lvl7pPr>
            <a:lvl8pPr marL="2427577" algn="l" defTabSz="693594" rtl="0" eaLnBrk="1" latinLnBrk="0" hangingPunct="1">
              <a:defRPr sz="1400" kern="1200">
                <a:solidFill>
                  <a:schemeClr val="tx1"/>
                </a:solidFill>
                <a:latin typeface="+mn-lt"/>
                <a:ea typeface="+mn-ea"/>
                <a:cs typeface="+mn-cs"/>
              </a:defRPr>
            </a:lvl8pPr>
            <a:lvl9pPr marL="2774374" algn="l" defTabSz="693594"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1371727" rtl="0" eaLnBrk="1" latinLnBrk="0" hangingPunct="1">
      <a:lnSpc>
        <a:spcPct val="90000"/>
      </a:lnSpc>
      <a:spcAft>
        <a:spcPts val="500"/>
      </a:spcAft>
      <a:defRPr sz="1400" kern="1200">
        <a:solidFill>
          <a:schemeClr val="tx1"/>
        </a:solidFill>
        <a:latin typeface="Segoe UI" pitchFamily="34" charset="0"/>
        <a:ea typeface="+mn-ea"/>
        <a:cs typeface="+mn-cs"/>
      </a:defRPr>
    </a:lvl1pPr>
    <a:lvl2pPr marL="319514" indent="-158765"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2pPr>
    <a:lvl3pPr marL="492171" indent="-172658"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3pPr>
    <a:lvl4pPr marL="724366" indent="-220286"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4pPr>
    <a:lvl5pPr marL="922821" indent="-172658"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5pPr>
    <a:lvl6pPr marL="3429321" algn="l" defTabSz="1371727" rtl="0" eaLnBrk="1" latinLnBrk="0" hangingPunct="1">
      <a:defRPr sz="1800" kern="1200">
        <a:solidFill>
          <a:schemeClr val="tx1"/>
        </a:solidFill>
        <a:latin typeface="+mn-lt"/>
        <a:ea typeface="+mn-ea"/>
        <a:cs typeface="+mn-cs"/>
      </a:defRPr>
    </a:lvl6pPr>
    <a:lvl7pPr marL="4115184" algn="l" defTabSz="1371727" rtl="0" eaLnBrk="1" latinLnBrk="0" hangingPunct="1">
      <a:defRPr sz="1800" kern="1200">
        <a:solidFill>
          <a:schemeClr val="tx1"/>
        </a:solidFill>
        <a:latin typeface="+mn-lt"/>
        <a:ea typeface="+mn-ea"/>
        <a:cs typeface="+mn-cs"/>
      </a:defRPr>
    </a:lvl7pPr>
    <a:lvl8pPr marL="4801048" algn="l" defTabSz="1371727" rtl="0" eaLnBrk="1" latinLnBrk="0" hangingPunct="1">
      <a:defRPr sz="1800" kern="1200">
        <a:solidFill>
          <a:schemeClr val="tx1"/>
        </a:solidFill>
        <a:latin typeface="+mn-lt"/>
        <a:ea typeface="+mn-ea"/>
        <a:cs typeface="+mn-cs"/>
      </a:defRPr>
    </a:lvl8pPr>
    <a:lvl9pPr marL="5486912" algn="l" defTabSz="1371727"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1846530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9319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937822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a:bodyPr>
          <a:lstStyle/>
          <a:p>
            <a:pPr marL="0" indent="0">
              <a:buFont typeface="Arial" pitchFamily="34" charset="0"/>
              <a:buNone/>
            </a:pPr>
            <a:endParaRPr lang="en-US" b="1" baseline="0" dirty="0" smtClean="0"/>
          </a:p>
        </p:txBody>
      </p:sp>
    </p:spTree>
    <p:extLst>
      <p:ext uri="{BB962C8B-B14F-4D97-AF65-F5344CB8AC3E}">
        <p14:creationId xmlns:p14="http://schemas.microsoft.com/office/powerpoint/2010/main" val="345146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F2303E9-DC9C-42B8-AFB6-C7EA4F81EE0D}" type="slidenum">
              <a:rPr lang="en-US" smtClean="0"/>
              <a:pPr/>
              <a:t>4</a:t>
            </a:fld>
            <a:endParaRPr lang="en-US" dirty="0"/>
          </a:p>
        </p:txBody>
      </p:sp>
    </p:spTree>
    <p:extLst>
      <p:ext uri="{BB962C8B-B14F-4D97-AF65-F5344CB8AC3E}">
        <p14:creationId xmlns:p14="http://schemas.microsoft.com/office/powerpoint/2010/main" val="352903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93782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32500" lnSpcReduction="20000"/>
          </a:bodyPr>
          <a:lstStyle/>
          <a:p>
            <a:r>
              <a:rPr lang="en-US" sz="1000" b="1" dirty="0" smtClean="0"/>
              <a:t>Microsoft Dynamics</a:t>
            </a:r>
            <a:r>
              <a:rPr lang="en-US" sz="1000" b="1" baseline="0" dirty="0" smtClean="0"/>
              <a:t> AX 2012 R2 - HCM</a:t>
            </a:r>
            <a:endParaRPr lang="en-US" sz="1000" b="1" dirty="0" smtClean="0"/>
          </a:p>
          <a:p>
            <a:endParaRPr lang="en-US" sz="1000" b="1" dirty="0" smtClean="0"/>
          </a:p>
          <a:p>
            <a:r>
              <a:rPr lang="en-US" sz="1000" b="1" dirty="0" smtClean="0"/>
              <a:t>Drive HR Impact (Core HRMS)</a:t>
            </a:r>
          </a:p>
          <a:p>
            <a:pPr marL="173336" indent="-173336">
              <a:buFont typeface="Arial" pitchFamily="34" charset="0"/>
              <a:buChar char="•"/>
            </a:pPr>
            <a:r>
              <a:rPr lang="en-US" sz="1000" dirty="0" smtClean="0"/>
              <a:t>Personnel Actions and Workflow</a:t>
            </a:r>
          </a:p>
          <a:p>
            <a:pPr marL="388660" lvl="1" indent="-173336"/>
            <a:r>
              <a:rPr lang="en-US" sz="1000" dirty="0" smtClean="0"/>
              <a:t>Users will be given the option to configure AX to require a more formal way to create new positions and edit positions, with the additional option of AX Workflow as part of the formal action, plus a way to view a history of actions in HR.</a:t>
            </a:r>
          </a:p>
          <a:p>
            <a:pPr marL="388660" lvl="1" indent="-173336"/>
            <a:r>
              <a:rPr lang="en-US" sz="1000" dirty="0" smtClean="0"/>
              <a:t>For creating one position or multiple positions</a:t>
            </a:r>
          </a:p>
          <a:p>
            <a:pPr marL="388660" lvl="1" indent="-173336"/>
            <a:r>
              <a:rPr lang="en-US" sz="1000" dirty="0" smtClean="0"/>
              <a:t>For editing position fields, except the position worker assignment field.  You can multi-select positions to edit and then edit multiple fields on the position.</a:t>
            </a:r>
          </a:p>
          <a:p>
            <a:pPr marL="173336" indent="-173336">
              <a:buFont typeface="Arial" pitchFamily="34" charset="0"/>
              <a:buChar char="•"/>
            </a:pPr>
            <a:r>
              <a:rPr lang="en-US" sz="1000" dirty="0" smtClean="0"/>
              <a:t>Position Budgeting</a:t>
            </a:r>
          </a:p>
          <a:p>
            <a:pPr marL="388660" lvl="1" indent="-173336"/>
            <a:r>
              <a:rPr lang="en-US" sz="1000" dirty="0" smtClean="0"/>
              <a:t>Tracking of Budget/Cost information in HR - for Position Salary Budget and Position Expended/Position benefit budgets (via Position budget grid)</a:t>
            </a:r>
          </a:p>
          <a:p>
            <a:pPr marL="388660" lvl="1" indent="-173336"/>
            <a:r>
              <a:rPr lang="en-US" sz="1000" dirty="0" smtClean="0"/>
              <a:t>Ability to create a staging environment for planning next years budget prior to integration with Budget planning.</a:t>
            </a:r>
          </a:p>
          <a:p>
            <a:pPr marL="388660" lvl="1" indent="-173336"/>
            <a:r>
              <a:rPr lang="en-US" sz="1000" dirty="0" smtClean="0"/>
              <a:t>Integration to budgeting solution (via Budget plan generation- Generate from position forecasting)</a:t>
            </a:r>
          </a:p>
          <a:p>
            <a:pPr marL="388660" lvl="1" indent="-173336"/>
            <a:r>
              <a:rPr lang="en-US" sz="1000" dirty="0" smtClean="0"/>
              <a:t>Expand on Dimension functionality for integration to budget control (by allowing the budget for a position to be split by more than one position)</a:t>
            </a:r>
          </a:p>
          <a:p>
            <a:pPr marL="388660" lvl="1" indent="-173336"/>
            <a:r>
              <a:rPr lang="en-US" sz="1000" dirty="0" smtClean="0"/>
              <a:t>Budget generation from position forecasting will generate budget plan lines that will support the ability to:</a:t>
            </a:r>
          </a:p>
          <a:p>
            <a:pPr marL="505015" lvl="2" indent="-173336"/>
            <a:r>
              <a:rPr lang="en-US" sz="1000" dirty="0" smtClean="0"/>
              <a:t>View and modify the results of multiple forecasts in budget plan scenarios in Budget planning</a:t>
            </a:r>
          </a:p>
          <a:p>
            <a:pPr marL="505015" lvl="2" indent="-173336"/>
            <a:r>
              <a:rPr lang="en-US" sz="1000" dirty="0" smtClean="0"/>
              <a:t>View and modify budgeted information by budget period</a:t>
            </a:r>
          </a:p>
          <a:p>
            <a:pPr marL="388660" lvl="1" indent="-173336"/>
            <a:r>
              <a:rPr lang="en-US" sz="1000" dirty="0" smtClean="0"/>
              <a:t>Approved plan amounts are used to create budget register entries in Dynamics AX budget control which then provides the user with the ability to:</a:t>
            </a:r>
          </a:p>
          <a:p>
            <a:pPr marL="661493" lvl="3" indent="-173336"/>
            <a:r>
              <a:rPr lang="en-US" sz="1000" dirty="0" smtClean="0"/>
              <a:t>View budget to actuals for salaries and benefits using Budget control statistics</a:t>
            </a:r>
          </a:p>
          <a:p>
            <a:pPr marL="661493" lvl="3" indent="-173336"/>
            <a:r>
              <a:rPr lang="en-US" sz="1000" dirty="0" smtClean="0"/>
              <a:t>View budget to actuals by position when position is used as a financial dimension</a:t>
            </a:r>
          </a:p>
          <a:p>
            <a:pPr marL="173336" indent="-173336">
              <a:buFont typeface="Arial" pitchFamily="34" charset="0"/>
              <a:buChar char="•"/>
            </a:pPr>
            <a:r>
              <a:rPr lang="en-US" sz="1000" dirty="0" smtClean="0"/>
              <a:t>Maintain Positions</a:t>
            </a:r>
          </a:p>
          <a:p>
            <a:pPr marL="388660" lvl="1" indent="-173336"/>
            <a:r>
              <a:rPr lang="en-US" sz="1000" dirty="0" smtClean="0"/>
              <a:t>Copy an existing position as a way to Mass create positions</a:t>
            </a:r>
          </a:p>
          <a:p>
            <a:pPr marL="388660" lvl="1" indent="-173336"/>
            <a:r>
              <a:rPr lang="en-US" sz="1000" dirty="0" smtClean="0"/>
              <a:t>Mass edit position attributes which includes the ability to Mass expire positions</a:t>
            </a:r>
          </a:p>
          <a:p>
            <a:pPr marL="388660" lvl="1" indent="-173336"/>
            <a:r>
              <a:rPr lang="en-US" sz="1000" dirty="0" smtClean="0"/>
              <a:t>Mass terminate workers</a:t>
            </a:r>
          </a:p>
          <a:p>
            <a:pPr marL="388660" lvl="1" indent="-173336"/>
            <a:r>
              <a:rPr lang="en-US" sz="1000" dirty="0" smtClean="0"/>
              <a:t>Add a means to "freeze" or block worker assignments to a position (adding a Available for assignment </a:t>
            </a:r>
            <a:r>
              <a:rPr lang="en-US" sz="1000" dirty="0" err="1" smtClean="0"/>
              <a:t>datetime</a:t>
            </a:r>
            <a:r>
              <a:rPr lang="en-US" sz="1000" dirty="0" smtClean="0"/>
              <a:t> field)</a:t>
            </a:r>
          </a:p>
          <a:p>
            <a:pPr marL="173336" indent="-173336">
              <a:buFont typeface="Arial" pitchFamily="34" charset="0"/>
              <a:buChar char="•"/>
            </a:pPr>
            <a:r>
              <a:rPr lang="en-US" sz="1000" dirty="0" smtClean="0"/>
              <a:t>Benefits Eligibility</a:t>
            </a:r>
          </a:p>
          <a:p>
            <a:pPr marL="388660" lvl="1" indent="-173336"/>
            <a:r>
              <a:rPr lang="en-US" sz="1000" dirty="0" smtClean="0"/>
              <a:t>Provides an eligibility engine for Benefits. Employees will be eligible for a set of benefits based on the rules of this engine.</a:t>
            </a:r>
          </a:p>
          <a:p>
            <a:pPr marL="388660" lvl="1" indent="-173336"/>
            <a:r>
              <a:rPr lang="en-US" sz="1000" dirty="0" smtClean="0"/>
              <a:t>Accessing and exercising benefit eligibility rules to determine worker eligibility</a:t>
            </a:r>
          </a:p>
          <a:p>
            <a:pPr marL="173336" indent="-173336" defTabSz="924421">
              <a:spcAft>
                <a:spcPts val="337"/>
              </a:spcAft>
              <a:buFont typeface="Arial" pitchFamily="34" charset="0"/>
              <a:buChar char="•"/>
              <a:defRPr/>
            </a:pPr>
            <a:r>
              <a:rPr lang="en-US" sz="1000" dirty="0" smtClean="0"/>
              <a:t>Screenings</a:t>
            </a:r>
          </a:p>
          <a:p>
            <a:pPr marL="388660" lvl="1" indent="-173336" defTabSz="924421">
              <a:spcAft>
                <a:spcPts val="337"/>
              </a:spcAft>
              <a:defRPr/>
            </a:pPr>
            <a:r>
              <a:rPr lang="en-US" sz="1000" dirty="0" smtClean="0"/>
              <a:t>Screening types like drug or medical, can be setup and associated to Jobs.  Results recorded for the worker and can setup as reoccurring so it auto sets up the next screening.</a:t>
            </a:r>
          </a:p>
          <a:p>
            <a:pPr marL="173336" indent="-173336">
              <a:buFont typeface="Arial" pitchFamily="34" charset="0"/>
              <a:buChar char="•"/>
            </a:pPr>
            <a:r>
              <a:rPr lang="en-US" sz="1000" dirty="0" smtClean="0"/>
              <a:t>Enhanced Role Centers</a:t>
            </a:r>
          </a:p>
          <a:p>
            <a:pPr marL="388660" lvl="1" indent="-173336"/>
            <a:r>
              <a:rPr lang="en-US" sz="1000" dirty="0" smtClean="0"/>
              <a:t>Role Center for HR Manager where you could get Injury &amp; Illness Incidents for the month, year, and last year</a:t>
            </a:r>
          </a:p>
          <a:p>
            <a:pPr marL="388660" lvl="1" indent="-173336"/>
            <a:r>
              <a:rPr lang="en-US" sz="1000" dirty="0" smtClean="0"/>
              <a:t>Or Staffing Manager, where you could see Average days to Recruit for each Department or Applicants by Source</a:t>
            </a:r>
          </a:p>
          <a:p>
            <a:pPr marL="388660" lvl="1" indent="-173336"/>
            <a:r>
              <a:rPr lang="en-US" sz="1000" dirty="0" smtClean="0"/>
              <a:t>And Training and Development Manager, where you could see information about Open Courses or how many people have taken a particular course</a:t>
            </a:r>
          </a:p>
          <a:p>
            <a:pPr marL="173336" indent="-173336">
              <a:buFont typeface="Arial" pitchFamily="34" charset="0"/>
              <a:buChar char="•"/>
            </a:pPr>
            <a:r>
              <a:rPr lang="en-US" sz="1000" dirty="0" smtClean="0"/>
              <a:t>U.S. Payroll</a:t>
            </a:r>
          </a:p>
          <a:p>
            <a:pPr marL="496365" lvl="1" indent="-173336"/>
            <a:r>
              <a:rPr lang="en-US" sz="1000" dirty="0" smtClean="0"/>
              <a:t>Including HR and Payroll integration</a:t>
            </a:r>
          </a:p>
          <a:p>
            <a:pPr marL="496365" lvl="1" indent="-173336"/>
            <a:r>
              <a:rPr lang="en-US" sz="1000" dirty="0" smtClean="0"/>
              <a:t>Ceridian Tax Filing Service</a:t>
            </a:r>
          </a:p>
          <a:p>
            <a:endParaRPr lang="en-US" sz="1000" dirty="0" smtClean="0"/>
          </a:p>
          <a:p>
            <a:r>
              <a:rPr lang="en-US" sz="1000" b="1" dirty="0" smtClean="0"/>
              <a:t>Manage Talent (Talent Management)</a:t>
            </a:r>
          </a:p>
          <a:p>
            <a:pPr marL="173336" indent="-173336">
              <a:buFont typeface="Arial" pitchFamily="34" charset="0"/>
              <a:buChar char="•"/>
            </a:pPr>
            <a:r>
              <a:rPr lang="en-US" sz="1000" dirty="0" smtClean="0"/>
              <a:t>Tests and Qualifications</a:t>
            </a:r>
          </a:p>
          <a:p>
            <a:pPr marL="388660" lvl="1" indent="-173336" defTabSz="924421">
              <a:spcAft>
                <a:spcPts val="337"/>
              </a:spcAft>
              <a:defRPr/>
            </a:pPr>
            <a:r>
              <a:rPr lang="en-US" sz="1000" dirty="0" smtClean="0"/>
              <a:t>Setup of Qualification Test Types, which would be added as defaults on Job and Position, and carried into Recruitment process; i.e., required Tests &amp; minimum scores</a:t>
            </a:r>
          </a:p>
          <a:p>
            <a:pPr marL="173336" indent="-173336">
              <a:buFont typeface="Arial" pitchFamily="34" charset="0"/>
              <a:buChar char="•"/>
            </a:pPr>
            <a:r>
              <a:rPr lang="en-US" sz="1000" dirty="0" smtClean="0"/>
              <a:t>Compensation</a:t>
            </a:r>
          </a:p>
          <a:p>
            <a:pPr marL="388660" lvl="1" indent="-173336"/>
            <a:r>
              <a:rPr lang="en-US" sz="1000" dirty="0" smtClean="0"/>
              <a:t>Enable mass adjustments of compensation structures</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19475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35143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600" b="0" dirty="0">
              <a:latin typeface="+mn-lt"/>
            </a:endParaRPr>
          </a:p>
        </p:txBody>
      </p:sp>
      <p:sp>
        <p:nvSpPr>
          <p:cNvPr id="4" name="Slide Number Placeholder 3"/>
          <p:cNvSpPr>
            <a:spLocks noGrp="1"/>
          </p:cNvSpPr>
          <p:nvPr>
            <p:ph type="sldNum" sz="quarter" idx="10"/>
          </p:nvPr>
        </p:nvSpPr>
        <p:spPr/>
        <p:txBody>
          <a:bodyPr/>
          <a:lstStyle/>
          <a:p>
            <a:fld id="{710C82ED-B90A-4BCF-8BA0-B68A3134E46D}"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86423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32500" lnSpcReduction="20000"/>
          </a:bodyPr>
          <a:lstStyle/>
          <a:p>
            <a:r>
              <a:rPr lang="en-US" sz="1000" b="1" dirty="0" smtClean="0"/>
              <a:t>Microsoft Dynamics</a:t>
            </a:r>
            <a:r>
              <a:rPr lang="en-US" sz="1000" b="1" baseline="0" dirty="0" smtClean="0"/>
              <a:t> AX 2012 R2 - HCM</a:t>
            </a:r>
            <a:endParaRPr lang="en-US" sz="1000" b="1" dirty="0" smtClean="0"/>
          </a:p>
          <a:p>
            <a:endParaRPr lang="en-US" sz="1000" b="1" dirty="0" smtClean="0"/>
          </a:p>
          <a:p>
            <a:r>
              <a:rPr lang="en-US" sz="1000" b="1" dirty="0" smtClean="0"/>
              <a:t>Drive HR Impact (Core HRMS)</a:t>
            </a:r>
          </a:p>
          <a:p>
            <a:pPr marL="173336" indent="-173336">
              <a:buFont typeface="Arial" pitchFamily="34" charset="0"/>
              <a:buChar char="•"/>
            </a:pPr>
            <a:r>
              <a:rPr lang="en-US" sz="1000" dirty="0" smtClean="0"/>
              <a:t>Personnel Actions and Workflow</a:t>
            </a:r>
          </a:p>
          <a:p>
            <a:pPr marL="388660" lvl="1" indent="-173336"/>
            <a:r>
              <a:rPr lang="en-US" sz="1000" dirty="0" smtClean="0"/>
              <a:t>Users will be given the option to configure AX to require a more formal way to create new positions and edit positions, with the additional option of AX Workflow as part of the formal action, plus a way to view a history of actions in HR.</a:t>
            </a:r>
          </a:p>
          <a:p>
            <a:pPr marL="388660" lvl="1" indent="-173336"/>
            <a:r>
              <a:rPr lang="en-US" sz="1000" dirty="0" smtClean="0"/>
              <a:t>For creating one position or multiple positions</a:t>
            </a:r>
          </a:p>
          <a:p>
            <a:pPr marL="388660" lvl="1" indent="-173336"/>
            <a:r>
              <a:rPr lang="en-US" sz="1000" dirty="0" smtClean="0"/>
              <a:t>For editing position fields, except the position worker assignment field.  You can multi-select positions to edit and then edit multiple fields on the position.</a:t>
            </a:r>
          </a:p>
          <a:p>
            <a:pPr marL="173336" indent="-173336">
              <a:buFont typeface="Arial" pitchFamily="34" charset="0"/>
              <a:buChar char="•"/>
            </a:pPr>
            <a:r>
              <a:rPr lang="en-US" sz="1000" dirty="0" smtClean="0"/>
              <a:t>Position Budgeting</a:t>
            </a:r>
          </a:p>
          <a:p>
            <a:pPr marL="388660" lvl="1" indent="-173336"/>
            <a:r>
              <a:rPr lang="en-US" sz="1000" dirty="0" smtClean="0"/>
              <a:t>Tracking of Budget/Cost information in HR - for Position Salary Budget and Position Expended/Position benefit budgets (via Position budget grid)</a:t>
            </a:r>
          </a:p>
          <a:p>
            <a:pPr marL="388660" lvl="1" indent="-173336"/>
            <a:r>
              <a:rPr lang="en-US" sz="1000" dirty="0" smtClean="0"/>
              <a:t>Ability to create a staging environment for planning next years budget prior to integration with Budget planning.</a:t>
            </a:r>
          </a:p>
          <a:p>
            <a:pPr marL="388660" lvl="1" indent="-173336"/>
            <a:r>
              <a:rPr lang="en-US" sz="1000" dirty="0" smtClean="0"/>
              <a:t>Integration to budgeting solution (via Budget plan generation- Generate from position forecasting)</a:t>
            </a:r>
          </a:p>
          <a:p>
            <a:pPr marL="388660" lvl="1" indent="-173336"/>
            <a:r>
              <a:rPr lang="en-US" sz="1000" dirty="0" smtClean="0"/>
              <a:t>Expand on Dimension functionality for integration to budget control (by allowing the budget for a position to be split by more than one position)</a:t>
            </a:r>
          </a:p>
          <a:p>
            <a:pPr marL="388660" lvl="1" indent="-173336"/>
            <a:r>
              <a:rPr lang="en-US" sz="1000" dirty="0" smtClean="0"/>
              <a:t>Budget generation from position forecasting will generate budget plan lines that will support the ability to:</a:t>
            </a:r>
          </a:p>
          <a:p>
            <a:pPr marL="505015" lvl="2" indent="-173336"/>
            <a:r>
              <a:rPr lang="en-US" sz="1000" dirty="0" smtClean="0"/>
              <a:t>View and modify the results of multiple forecasts in budget plan scenarios in Budget planning</a:t>
            </a:r>
          </a:p>
          <a:p>
            <a:pPr marL="505015" lvl="2" indent="-173336"/>
            <a:r>
              <a:rPr lang="en-US" sz="1000" dirty="0" smtClean="0"/>
              <a:t>View and modify budgeted information by budget period</a:t>
            </a:r>
          </a:p>
          <a:p>
            <a:pPr marL="388660" lvl="1" indent="-173336"/>
            <a:r>
              <a:rPr lang="en-US" sz="1000" dirty="0" smtClean="0"/>
              <a:t>Approved plan amounts are used to create budget register entries in Dynamics AX budget control which then provides the user with the ability to:</a:t>
            </a:r>
          </a:p>
          <a:p>
            <a:pPr marL="661493" lvl="3" indent="-173336"/>
            <a:r>
              <a:rPr lang="en-US" sz="1000" dirty="0" smtClean="0"/>
              <a:t>View budget to actuals for salaries and benefits using Budget control statistics</a:t>
            </a:r>
          </a:p>
          <a:p>
            <a:pPr marL="661493" lvl="3" indent="-173336"/>
            <a:r>
              <a:rPr lang="en-US" sz="1000" dirty="0" smtClean="0"/>
              <a:t>View budget to actuals by position when position is used as a financial dimension</a:t>
            </a:r>
          </a:p>
          <a:p>
            <a:pPr marL="173336" indent="-173336">
              <a:buFont typeface="Arial" pitchFamily="34" charset="0"/>
              <a:buChar char="•"/>
            </a:pPr>
            <a:r>
              <a:rPr lang="en-US" sz="1000" dirty="0" smtClean="0"/>
              <a:t>Maintain Positions</a:t>
            </a:r>
          </a:p>
          <a:p>
            <a:pPr marL="388660" lvl="1" indent="-173336"/>
            <a:r>
              <a:rPr lang="en-US" sz="1000" dirty="0" smtClean="0"/>
              <a:t>Copy an existing position as a way to Mass create positions</a:t>
            </a:r>
          </a:p>
          <a:p>
            <a:pPr marL="388660" lvl="1" indent="-173336"/>
            <a:r>
              <a:rPr lang="en-US" sz="1000" dirty="0" smtClean="0"/>
              <a:t>Mass edit position attributes which includes the ability to Mass expire positions</a:t>
            </a:r>
          </a:p>
          <a:p>
            <a:pPr marL="388660" lvl="1" indent="-173336"/>
            <a:r>
              <a:rPr lang="en-US" sz="1000" dirty="0" smtClean="0"/>
              <a:t>Mass terminate workers</a:t>
            </a:r>
          </a:p>
          <a:p>
            <a:pPr marL="388660" lvl="1" indent="-173336"/>
            <a:r>
              <a:rPr lang="en-US" sz="1000" dirty="0" smtClean="0"/>
              <a:t>Add a means to "freeze" or block worker assignments to a position (adding a Available for assignment </a:t>
            </a:r>
            <a:r>
              <a:rPr lang="en-US" sz="1000" dirty="0" err="1" smtClean="0"/>
              <a:t>datetime</a:t>
            </a:r>
            <a:r>
              <a:rPr lang="en-US" sz="1000" dirty="0" smtClean="0"/>
              <a:t> field)</a:t>
            </a:r>
          </a:p>
          <a:p>
            <a:pPr marL="173336" indent="-173336">
              <a:buFont typeface="Arial" pitchFamily="34" charset="0"/>
              <a:buChar char="•"/>
            </a:pPr>
            <a:r>
              <a:rPr lang="en-US" sz="1000" dirty="0" smtClean="0"/>
              <a:t>Benefits Eligibility</a:t>
            </a:r>
          </a:p>
          <a:p>
            <a:pPr marL="388660" lvl="1" indent="-173336"/>
            <a:r>
              <a:rPr lang="en-US" sz="1000" dirty="0" smtClean="0"/>
              <a:t>Provides an eligibility engine for Benefits. Employees will be eligible for a set of benefits based on the rules of this engine.</a:t>
            </a:r>
          </a:p>
          <a:p>
            <a:pPr marL="388660" lvl="1" indent="-173336"/>
            <a:r>
              <a:rPr lang="en-US" sz="1000" dirty="0" smtClean="0"/>
              <a:t>Accessing and exercising benefit eligibility rules to determine worker eligibility</a:t>
            </a:r>
          </a:p>
          <a:p>
            <a:pPr marL="173336" indent="-173336" defTabSz="924421">
              <a:spcAft>
                <a:spcPts val="337"/>
              </a:spcAft>
              <a:buFont typeface="Arial" pitchFamily="34" charset="0"/>
              <a:buChar char="•"/>
              <a:defRPr/>
            </a:pPr>
            <a:r>
              <a:rPr lang="en-US" sz="1000" dirty="0" smtClean="0"/>
              <a:t>Screenings</a:t>
            </a:r>
          </a:p>
          <a:p>
            <a:pPr marL="388660" lvl="1" indent="-173336" defTabSz="924421">
              <a:spcAft>
                <a:spcPts val="337"/>
              </a:spcAft>
              <a:defRPr/>
            </a:pPr>
            <a:r>
              <a:rPr lang="en-US" sz="1000" dirty="0" smtClean="0"/>
              <a:t>Screening types like drug or medical, can be setup and associated to Jobs.  Results recorded for the worker and can setup as reoccurring so it auto sets up the next screening.</a:t>
            </a:r>
          </a:p>
          <a:p>
            <a:pPr marL="173336" indent="-173336">
              <a:buFont typeface="Arial" pitchFamily="34" charset="0"/>
              <a:buChar char="•"/>
            </a:pPr>
            <a:r>
              <a:rPr lang="en-US" sz="1000" dirty="0" smtClean="0"/>
              <a:t>Enhanced Role Centers</a:t>
            </a:r>
          </a:p>
          <a:p>
            <a:pPr marL="388660" lvl="1" indent="-173336"/>
            <a:r>
              <a:rPr lang="en-US" sz="1000" dirty="0" smtClean="0"/>
              <a:t>Role Center for HR Manager where you could get Injury &amp; Illness Incidents for the month, year, and last year</a:t>
            </a:r>
          </a:p>
          <a:p>
            <a:pPr marL="388660" lvl="1" indent="-173336"/>
            <a:r>
              <a:rPr lang="en-US" sz="1000" dirty="0" smtClean="0"/>
              <a:t>Or Staffing Manager, where you could see Average days to Recruit for each Department or Applicants by Source</a:t>
            </a:r>
          </a:p>
          <a:p>
            <a:pPr marL="388660" lvl="1" indent="-173336"/>
            <a:r>
              <a:rPr lang="en-US" sz="1000" dirty="0" smtClean="0"/>
              <a:t>And Training and Development Manager, where you could see information about Open Courses or how many people have taken a particular course</a:t>
            </a:r>
          </a:p>
          <a:p>
            <a:pPr marL="173336" indent="-173336">
              <a:buFont typeface="Arial" pitchFamily="34" charset="0"/>
              <a:buChar char="•"/>
            </a:pPr>
            <a:r>
              <a:rPr lang="en-US" sz="1000" dirty="0" smtClean="0"/>
              <a:t>U.S. Payroll</a:t>
            </a:r>
          </a:p>
          <a:p>
            <a:pPr marL="496365" lvl="1" indent="-173336"/>
            <a:r>
              <a:rPr lang="en-US" sz="1000" dirty="0" smtClean="0"/>
              <a:t>Including HR and Payroll integration</a:t>
            </a:r>
          </a:p>
          <a:p>
            <a:pPr marL="496365" lvl="1" indent="-173336"/>
            <a:r>
              <a:rPr lang="en-US" sz="1000" dirty="0" smtClean="0"/>
              <a:t>Ceridian Tax Filing Service</a:t>
            </a:r>
          </a:p>
          <a:p>
            <a:endParaRPr lang="en-US" sz="1000" dirty="0" smtClean="0"/>
          </a:p>
          <a:p>
            <a:r>
              <a:rPr lang="en-US" sz="1000" b="1" dirty="0" smtClean="0"/>
              <a:t>Manage Talent (Talent Management)</a:t>
            </a:r>
          </a:p>
          <a:p>
            <a:pPr marL="173336" indent="-173336">
              <a:buFont typeface="Arial" pitchFamily="34" charset="0"/>
              <a:buChar char="•"/>
            </a:pPr>
            <a:r>
              <a:rPr lang="en-US" sz="1000" dirty="0" smtClean="0"/>
              <a:t>Tests and Qualifications</a:t>
            </a:r>
          </a:p>
          <a:p>
            <a:pPr marL="388660" lvl="1" indent="-173336" defTabSz="924421">
              <a:spcAft>
                <a:spcPts val="337"/>
              </a:spcAft>
              <a:defRPr/>
            </a:pPr>
            <a:r>
              <a:rPr lang="en-US" sz="1000" dirty="0" smtClean="0"/>
              <a:t>Setup of Qualification Test Types, which would be added as defaults on Job and Position, and carried into Recruitment process; i.e., required Tests &amp; minimum scores</a:t>
            </a:r>
          </a:p>
          <a:p>
            <a:pPr marL="173336" indent="-173336">
              <a:buFont typeface="Arial" pitchFamily="34" charset="0"/>
              <a:buChar char="•"/>
            </a:pPr>
            <a:r>
              <a:rPr lang="en-US" sz="1000" dirty="0" smtClean="0"/>
              <a:t>Compensation</a:t>
            </a:r>
          </a:p>
          <a:p>
            <a:pPr marL="388660" lvl="1" indent="-173336"/>
            <a:r>
              <a:rPr lang="en-US" sz="1000" dirty="0" smtClean="0"/>
              <a:t>Enable mass adjustments of compensation structures</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947084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edium Blue With Photo">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711925" y="5769090"/>
            <a:ext cx="16847047" cy="2031325"/>
          </a:xfrm>
          <a:prstGeom prst="rect">
            <a:avLst/>
          </a:prstGeom>
        </p:spPr>
        <p:txBody>
          <a:bodyPr/>
          <a:lstStyle>
            <a:lvl1pPr marL="0" indent="0">
              <a:buNone/>
              <a:defRPr sz="13200" i="0" spc="-150" baseline="0">
                <a:gradFill>
                  <a:gsLst>
                    <a:gs pos="0">
                      <a:schemeClr val="tx1"/>
                    </a:gs>
                    <a:gs pos="100000">
                      <a:schemeClr val="tx1"/>
                    </a:gs>
                  </a:gsLst>
                  <a:lin ang="5400000" scaled="0"/>
                </a:gradFill>
                <a:latin typeface="Segoe UI Light" pitchFamily="34" charset="0"/>
              </a:defRPr>
            </a:lvl1pPr>
          </a:lstStyle>
          <a:p>
            <a:pPr lvl="0"/>
            <a:r>
              <a:rPr lang="en-US" dirty="0" smtClean="0"/>
              <a:t>Presentation title</a:t>
            </a:r>
          </a:p>
        </p:txBody>
      </p:sp>
      <p:sp>
        <p:nvSpPr>
          <p:cNvPr id="12" name="Text Placeholder 8"/>
          <p:cNvSpPr>
            <a:spLocks noGrp="1"/>
          </p:cNvSpPr>
          <p:nvPr>
            <p:ph type="body" sz="quarter" idx="11" hasCustomPrompt="1"/>
          </p:nvPr>
        </p:nvSpPr>
        <p:spPr>
          <a:xfrm>
            <a:off x="777240" y="7917930"/>
            <a:ext cx="16794068"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Name</a:t>
            </a:r>
            <a:endParaRPr lang="en-US" dirty="0"/>
          </a:p>
        </p:txBody>
      </p:sp>
      <p:sp>
        <p:nvSpPr>
          <p:cNvPr id="13" name="Text Placeholder 8"/>
          <p:cNvSpPr>
            <a:spLocks noGrp="1"/>
          </p:cNvSpPr>
          <p:nvPr>
            <p:ph type="body" sz="quarter" idx="12" hasCustomPrompt="1"/>
          </p:nvPr>
        </p:nvSpPr>
        <p:spPr>
          <a:xfrm>
            <a:off x="777240" y="8535341"/>
            <a:ext cx="11273391"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Date</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329510"/>
            <a:ext cx="8567255" cy="4443072"/>
          </a:xfrm>
          <a:prstGeom prst="rect">
            <a:avLst/>
          </a:prstGeom>
        </p:spPr>
      </p:pic>
    </p:spTree>
    <p:extLst>
      <p:ext uri="{BB962C8B-B14F-4D97-AF65-F5344CB8AC3E}">
        <p14:creationId xmlns:p14="http://schemas.microsoft.com/office/powerpoint/2010/main" val="3993054414"/>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1121846"/>
          </a:xfrm>
        </p:spPr>
        <p:txBody>
          <a:bodyPr/>
          <a:lstStyle>
            <a:lvl1pPr>
              <a:defRPr spc="-100" baseline="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78871" y="3200399"/>
            <a:ext cx="16727876" cy="1354217"/>
          </a:xfrm>
        </p:spPr>
        <p:txBody>
          <a:bodyPr/>
          <a:lstStyle>
            <a:lvl1pPr marL="0" indent="0">
              <a:spcBef>
                <a:spcPts val="0"/>
              </a:spcBef>
              <a:spcAft>
                <a:spcPts val="2400"/>
              </a:spcAft>
              <a:buNone/>
              <a:defRPr sz="4000" spc="-100" baseline="0">
                <a:latin typeface="Segoe UI Light" pitchFamily="34" charset="0"/>
              </a:defRPr>
            </a:lvl1pPr>
            <a:lvl2pPr marL="0" indent="0">
              <a:spcBef>
                <a:spcPts val="0"/>
              </a:spcBef>
              <a:spcAft>
                <a:spcPts val="1200"/>
              </a:spcAft>
              <a:buNone/>
              <a:defRPr sz="2800" spc="0" baseline="0"/>
            </a:lvl2pPr>
            <a:lvl3pPr marL="0" indent="0">
              <a:spcBef>
                <a:spcPts val="0"/>
              </a:spcBef>
              <a:spcAft>
                <a:spcPts val="600"/>
              </a:spcAft>
              <a:buNone/>
              <a:defRPr sz="3000"/>
            </a:lvl3pPr>
            <a:lvl4pPr marL="0" indent="0">
              <a:spcBef>
                <a:spcPts val="0"/>
              </a:spcBef>
              <a:spcAft>
                <a:spcPts val="600"/>
              </a:spcAft>
              <a:buNone/>
              <a:defRPr/>
            </a:lvl4pPr>
            <a:lvl5pPr marL="0" indent="0">
              <a:spcBef>
                <a:spcPts val="0"/>
              </a:spcBef>
              <a:spcAft>
                <a:spcPts val="6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849097645"/>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Medium Blue Text Only">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778879" y="1352558"/>
            <a:ext cx="16727876" cy="1121846"/>
          </a:xfrm>
          <a:prstGeom prst="rect">
            <a:avLst/>
          </a:prstGeom>
        </p:spPr>
        <p:txBody>
          <a:bodyPr vert="horz" wrap="square" lIns="0" tIns="0" rIns="0" bIns="0" rtlCol="0" anchor="t">
            <a:spAutoFit/>
          </a:bodyPr>
          <a:lstStyle/>
          <a:p>
            <a:r>
              <a:rPr lang="en-US" dirty="0" smtClean="0"/>
              <a:t>Click to edit Master title style</a:t>
            </a:r>
            <a:endParaRPr lang="en-US" dirty="0"/>
          </a:p>
        </p:txBody>
      </p:sp>
    </p:spTree>
    <p:extLst>
      <p:ext uri="{BB962C8B-B14F-4D97-AF65-F5344CB8AC3E}">
        <p14:creationId xmlns:p14="http://schemas.microsoft.com/office/powerpoint/2010/main" val="3617501950"/>
      </p:ext>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257300" y="9534532"/>
            <a:ext cx="4114800" cy="547688"/>
          </a:xfrm>
          <a:prstGeom prst="rect">
            <a:avLst/>
          </a:prstGeom>
        </p:spPr>
        <p:txBody>
          <a:bodyPr lIns="91404" tIns="45703" rIns="91404" bIns="45703"/>
          <a:lstStyle/>
          <a:p>
            <a:fld id="{4608DBFD-5F5E-44DB-B6F1-2F882E6D3591}" type="datetimeFigureOut">
              <a:rPr lang="en-US" smtClean="0"/>
              <a:t>11/15/2013</a:t>
            </a:fld>
            <a:endParaRPr lang="en-US"/>
          </a:p>
        </p:txBody>
      </p:sp>
      <p:sp>
        <p:nvSpPr>
          <p:cNvPr id="4" name="Footer Placeholder 3"/>
          <p:cNvSpPr>
            <a:spLocks noGrp="1"/>
          </p:cNvSpPr>
          <p:nvPr>
            <p:ph type="ftr" sz="quarter" idx="11"/>
          </p:nvPr>
        </p:nvSpPr>
        <p:spPr>
          <a:xfrm>
            <a:off x="6057900" y="9534532"/>
            <a:ext cx="6172200" cy="547688"/>
          </a:xfrm>
          <a:prstGeom prst="rect">
            <a:avLst/>
          </a:prstGeom>
        </p:spPr>
        <p:txBody>
          <a:bodyPr lIns="91404" tIns="45703" rIns="91404" bIns="45703"/>
          <a:lstStyle/>
          <a:p>
            <a:endParaRPr lang="en-US"/>
          </a:p>
        </p:txBody>
      </p:sp>
      <p:sp>
        <p:nvSpPr>
          <p:cNvPr id="5" name="Slide Number Placeholder 4"/>
          <p:cNvSpPr>
            <a:spLocks noGrp="1"/>
          </p:cNvSpPr>
          <p:nvPr>
            <p:ph type="sldNum" sz="quarter" idx="12"/>
          </p:nvPr>
        </p:nvSpPr>
        <p:spPr>
          <a:xfrm>
            <a:off x="12915900" y="9534532"/>
            <a:ext cx="4114800" cy="547688"/>
          </a:xfrm>
          <a:prstGeom prst="rect">
            <a:avLst/>
          </a:prstGeom>
        </p:spPr>
        <p:txBody>
          <a:bodyPr lIns="91404" tIns="45703" rIns="91404" bIns="45703"/>
          <a:lstStyle/>
          <a:p>
            <a:fld id="{79F40473-C929-4D46-839D-F1FB567136FA}" type="slidenum">
              <a:rPr lang="en-US" smtClean="0"/>
              <a:t>‹#›</a:t>
            </a:fld>
            <a:endParaRPr lang="en-US"/>
          </a:p>
        </p:txBody>
      </p:sp>
    </p:spTree>
    <p:extLst>
      <p:ext uri="{BB962C8B-B14F-4D97-AF65-F5344CB8AC3E}">
        <p14:creationId xmlns:p14="http://schemas.microsoft.com/office/powerpoint/2010/main" val="4024002057"/>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Medium Blue Rear Bumper">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68133" y="3135086"/>
            <a:ext cx="5638738" cy="2598057"/>
          </a:xfrm>
          <a:prstGeom prst="rect">
            <a:avLst/>
          </a:prstGeom>
          <a:noFill/>
          <a:ln>
            <a:noFill/>
          </a:ln>
        </p:spPr>
      </p:pic>
    </p:spTree>
    <p:extLst>
      <p:ext uri="{BB962C8B-B14F-4D97-AF65-F5344CB8AC3E}">
        <p14:creationId xmlns:p14="http://schemas.microsoft.com/office/powerpoint/2010/main" val="2886289822"/>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edium Blue With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
        <p:nvSpPr>
          <p:cNvPr id="10" name="Text Placeholder 5"/>
          <p:cNvSpPr>
            <a:spLocks noGrp="1"/>
          </p:cNvSpPr>
          <p:nvPr>
            <p:ph type="body" sz="quarter" idx="10" hasCustomPrompt="1"/>
          </p:nvPr>
        </p:nvSpPr>
        <p:spPr>
          <a:xfrm>
            <a:off x="711925" y="5769090"/>
            <a:ext cx="16847047" cy="2031325"/>
          </a:xfrm>
          <a:prstGeom prst="rect">
            <a:avLst/>
          </a:prstGeom>
        </p:spPr>
        <p:txBody>
          <a:bodyPr/>
          <a:lstStyle>
            <a:lvl1pPr marL="0" indent="0">
              <a:buNone/>
              <a:defRPr sz="13200" i="0" spc="-150" baseline="0">
                <a:gradFill>
                  <a:gsLst>
                    <a:gs pos="0">
                      <a:schemeClr val="tx1"/>
                    </a:gs>
                    <a:gs pos="100000">
                      <a:schemeClr val="tx1"/>
                    </a:gs>
                  </a:gsLst>
                  <a:lin ang="5400000" scaled="0"/>
                </a:gradFill>
                <a:latin typeface="Segoe UI Light" pitchFamily="34" charset="0"/>
              </a:defRPr>
            </a:lvl1pPr>
          </a:lstStyle>
          <a:p>
            <a:pPr lvl="0"/>
            <a:r>
              <a:rPr lang="en-US" dirty="0" smtClean="0"/>
              <a:t>Presentation title</a:t>
            </a:r>
          </a:p>
        </p:txBody>
      </p:sp>
      <p:sp>
        <p:nvSpPr>
          <p:cNvPr id="12" name="Text Placeholder 8"/>
          <p:cNvSpPr>
            <a:spLocks noGrp="1"/>
          </p:cNvSpPr>
          <p:nvPr>
            <p:ph type="body" sz="quarter" idx="11" hasCustomPrompt="1"/>
          </p:nvPr>
        </p:nvSpPr>
        <p:spPr>
          <a:xfrm>
            <a:off x="777240" y="7917930"/>
            <a:ext cx="16794068"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Name</a:t>
            </a:r>
            <a:endParaRPr lang="en-US" dirty="0"/>
          </a:p>
        </p:txBody>
      </p:sp>
      <p:sp>
        <p:nvSpPr>
          <p:cNvPr id="13" name="Text Placeholder 8"/>
          <p:cNvSpPr>
            <a:spLocks noGrp="1"/>
          </p:cNvSpPr>
          <p:nvPr>
            <p:ph type="body" sz="quarter" idx="12" hasCustomPrompt="1"/>
          </p:nvPr>
        </p:nvSpPr>
        <p:spPr>
          <a:xfrm>
            <a:off x="777240" y="8535341"/>
            <a:ext cx="11273391"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Date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464457"/>
            <a:ext cx="6590469" cy="4515645"/>
          </a:xfrm>
          <a:prstGeom prst="rect">
            <a:avLst/>
          </a:prstGeom>
        </p:spPr>
      </p:pic>
    </p:spTree>
    <p:extLst>
      <p:ext uri="{BB962C8B-B14F-4D97-AF65-F5344CB8AC3E}">
        <p14:creationId xmlns:p14="http://schemas.microsoft.com/office/powerpoint/2010/main" val="2849547391"/>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Tree>
    <p:extLst>
      <p:ext uri="{BB962C8B-B14F-4D97-AF65-F5344CB8AC3E}">
        <p14:creationId xmlns:p14="http://schemas.microsoft.com/office/powerpoint/2010/main" val="1276748228"/>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78871" y="2952749"/>
            <a:ext cx="16727876" cy="3139321"/>
          </a:xfrm>
        </p:spPr>
        <p:txBody>
          <a:bodyPr/>
          <a:lstStyle>
            <a:lvl1pPr>
              <a:lnSpc>
                <a:spcPct val="100000"/>
              </a:lnSpc>
              <a:defRPr baseline="0"/>
            </a:lvl1pPr>
            <a:lvl2pPr>
              <a:lnSpc>
                <a:spcPct val="100000"/>
              </a:lnSpc>
              <a:defRPr spc="0" baseline="0"/>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Tree>
    <p:extLst>
      <p:ext uri="{BB962C8B-B14F-4D97-AF65-F5344CB8AC3E}">
        <p14:creationId xmlns:p14="http://schemas.microsoft.com/office/powerpoint/2010/main" val="3076500190"/>
      </p:ext>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759821" y="1466851"/>
            <a:ext cx="16727876" cy="1121846"/>
          </a:xfrm>
        </p:spPr>
        <p:txBody>
          <a:bodyPr/>
          <a:lstStyle>
            <a:lvl1pPr>
              <a:defRPr spc="-100" baseline="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59821" y="3295649"/>
            <a:ext cx="16727876" cy="1354217"/>
          </a:xfrm>
        </p:spPr>
        <p:txBody>
          <a:bodyPr/>
          <a:lstStyle>
            <a:lvl1pPr marL="0" indent="0">
              <a:spcBef>
                <a:spcPts val="0"/>
              </a:spcBef>
              <a:spcAft>
                <a:spcPts val="2400"/>
              </a:spcAft>
              <a:buNone/>
              <a:defRPr sz="4000" spc="-100" baseline="0">
                <a:latin typeface="Segoe UI Light" pitchFamily="34" charset="0"/>
              </a:defRPr>
            </a:lvl1pPr>
            <a:lvl2pPr marL="0" indent="0">
              <a:spcBef>
                <a:spcPts val="0"/>
              </a:spcBef>
              <a:spcAft>
                <a:spcPts val="1200"/>
              </a:spcAft>
              <a:buNone/>
              <a:defRPr sz="2800" spc="0" baseline="0"/>
            </a:lvl2pPr>
            <a:lvl3pPr marL="0" indent="0">
              <a:spcBef>
                <a:spcPts val="0"/>
              </a:spcBef>
              <a:spcAft>
                <a:spcPts val="600"/>
              </a:spcAft>
              <a:buNone/>
              <a:defRPr sz="3000"/>
            </a:lvl3pPr>
            <a:lvl4pPr marL="0" indent="0">
              <a:spcBef>
                <a:spcPts val="0"/>
              </a:spcBef>
              <a:spcAft>
                <a:spcPts val="600"/>
              </a:spcAft>
              <a:buNone/>
              <a:defRPr/>
            </a:lvl4pPr>
            <a:lvl5pPr marL="0" indent="0">
              <a:spcBef>
                <a:spcPts val="0"/>
              </a:spcBef>
              <a:spcAft>
                <a:spcPts val="600"/>
              </a:spcAft>
              <a:buNone/>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Tree>
    <p:extLst>
      <p:ext uri="{BB962C8B-B14F-4D97-AF65-F5344CB8AC3E}">
        <p14:creationId xmlns:p14="http://schemas.microsoft.com/office/powerpoint/2010/main" val="922854651"/>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um Blu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520780"/>
      </p:ext>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Medium Blue With Photo">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92253" y="5435262"/>
            <a:ext cx="16847047" cy="2031325"/>
          </a:xfrm>
          <a:prstGeom prst="rect">
            <a:avLst/>
          </a:prstGeom>
        </p:spPr>
        <p:txBody>
          <a:bodyPr/>
          <a:lstStyle>
            <a:lvl1pPr marL="0" indent="0">
              <a:buNone/>
              <a:defRPr sz="13200" i="0" spc="-150" baseline="0">
                <a:gradFill>
                  <a:gsLst>
                    <a:gs pos="0">
                      <a:schemeClr val="tx1"/>
                    </a:gs>
                    <a:gs pos="100000">
                      <a:schemeClr val="tx1"/>
                    </a:gs>
                  </a:gsLst>
                  <a:lin ang="5400000" scaled="0"/>
                </a:gradFill>
                <a:latin typeface="Segoe UI Light" pitchFamily="34" charset="0"/>
              </a:defRPr>
            </a:lvl1pPr>
          </a:lstStyle>
          <a:p>
            <a:pPr lvl="0"/>
            <a:r>
              <a:rPr lang="en-US" dirty="0" smtClean="0"/>
              <a:t>Presentation title</a:t>
            </a:r>
          </a:p>
        </p:txBody>
      </p:sp>
      <p:sp>
        <p:nvSpPr>
          <p:cNvPr id="12" name="Text Placeholder 8"/>
          <p:cNvSpPr>
            <a:spLocks noGrp="1"/>
          </p:cNvSpPr>
          <p:nvPr>
            <p:ph type="body" sz="quarter" idx="11" hasCustomPrompt="1"/>
          </p:nvPr>
        </p:nvSpPr>
        <p:spPr>
          <a:xfrm>
            <a:off x="777240" y="7917930"/>
            <a:ext cx="16794068"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Name</a:t>
            </a:r>
            <a:endParaRPr lang="en-US" dirty="0"/>
          </a:p>
        </p:txBody>
      </p:sp>
      <p:sp>
        <p:nvSpPr>
          <p:cNvPr id="13" name="Text Placeholder 8"/>
          <p:cNvSpPr>
            <a:spLocks noGrp="1"/>
          </p:cNvSpPr>
          <p:nvPr>
            <p:ph type="body" sz="quarter" idx="12" hasCustomPrompt="1"/>
          </p:nvPr>
        </p:nvSpPr>
        <p:spPr>
          <a:xfrm>
            <a:off x="777240" y="8535341"/>
            <a:ext cx="11273391"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Date</a:t>
            </a: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192894"/>
            <a:ext cx="8128000" cy="4225358"/>
          </a:xfrm>
          <a:prstGeom prst="rect">
            <a:avLst/>
          </a:prstGeom>
        </p:spPr>
      </p:pic>
    </p:spTree>
    <p:extLst>
      <p:ext uri="{BB962C8B-B14F-4D97-AF65-F5344CB8AC3E}">
        <p14:creationId xmlns:p14="http://schemas.microsoft.com/office/powerpoint/2010/main" val="2738924700"/>
      </p:ext>
    </p:extLst>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778871" y="1428751"/>
            <a:ext cx="16727876" cy="1121846"/>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78871" y="3257549"/>
            <a:ext cx="16727876" cy="3120737"/>
          </a:xfrm>
        </p:spPr>
        <p:txBody>
          <a:bodyPr/>
          <a:lstStyle>
            <a:lvl3pPr>
              <a:defRPr sz="3200"/>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87140131"/>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3.png"/><Relationship Id="rId5" Type="http://schemas.openxmlformats.org/officeDocument/2006/relationships/slideLayout" Target="../slideLayouts/slideLayout10.xml"/><Relationship Id="rId10"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78871" y="1466851"/>
            <a:ext cx="16727876" cy="112184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5" name="Text Placeholder 2"/>
          <p:cNvSpPr>
            <a:spLocks noGrp="1"/>
          </p:cNvSpPr>
          <p:nvPr>
            <p:ph type="body" idx="1"/>
          </p:nvPr>
        </p:nvSpPr>
        <p:spPr>
          <a:xfrm>
            <a:off x="778872" y="3295650"/>
            <a:ext cx="16727874" cy="313932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23270" y="286368"/>
            <a:ext cx="4162647" cy="903676"/>
          </a:xfrm>
          <a:prstGeom prst="rect">
            <a:avLst/>
          </a:prstGeom>
        </p:spPr>
      </p:pic>
      <p:pic>
        <p:nvPicPr>
          <p:cNvPr id="8" name="Picture 7"/>
          <p:cNvPicPr>
            <a:picLocks noChangeAspect="1" noChangeArrowheads="1"/>
          </p:cNvPicPr>
          <p:nvPr userDrawn="1"/>
        </p:nvPicPr>
        <p:blipFill>
          <a:blip r:embed="rId8" cstate="email">
            <a:extLst>
              <a:ext uri="{28A0092B-C50C-407E-A947-70E740481C1C}">
                <a14:useLocalDpi xmlns:a14="http://schemas.microsoft.com/office/drawing/2010/main"/>
              </a:ext>
            </a:extLst>
          </a:blip>
          <a:stretch>
            <a:fillRect/>
          </a:stretch>
        </p:blipFill>
        <p:spPr bwMode="black">
          <a:xfrm>
            <a:off x="15383094" y="-59182"/>
            <a:ext cx="2822356" cy="1392682"/>
          </a:xfrm>
          <a:prstGeom prst="rect">
            <a:avLst/>
          </a:prstGeom>
          <a:noFill/>
          <a:ln>
            <a:noFill/>
          </a:ln>
        </p:spPr>
      </p:pic>
    </p:spTree>
    <p:extLst>
      <p:ext uri="{BB962C8B-B14F-4D97-AF65-F5344CB8AC3E}">
        <p14:creationId xmlns:p14="http://schemas.microsoft.com/office/powerpoint/2010/main" val="1268986105"/>
      </p:ext>
    </p:extLst>
  </p:cSld>
  <p:clrMap bg1="dk1" tx1="lt1" bg2="dk2" tx2="lt2" accent1="accent1" accent2="accent2" accent3="accent3" accent4="accent4" accent5="accent5" accent6="accent6" hlink="hlink" folHlink="folHlink"/>
  <p:sldLayoutIdLst>
    <p:sldLayoutId id="2147483818" r:id="rId1"/>
    <p:sldLayoutId id="2147483847" r:id="rId2"/>
    <p:sldLayoutId id="2147483863" r:id="rId3"/>
    <p:sldLayoutId id="2147483864" r:id="rId4"/>
    <p:sldLayoutId id="2147483865" r:id="rId5"/>
  </p:sldLayoutIdLst>
  <p:transition spd="slow">
    <p:push/>
  </p:transition>
  <p:timing>
    <p:tnLst>
      <p:par>
        <p:cTn id="1" dur="indefinite" restart="never" nodeType="tmRoot"/>
      </p:par>
    </p:tnLst>
  </p:timing>
  <p:txStyles>
    <p:titleStyle>
      <a:lvl1pPr algn="l" defTabSz="1371727" rtl="0" eaLnBrk="1" latinLnBrk="0" hangingPunct="1">
        <a:lnSpc>
          <a:spcPct val="90000"/>
        </a:lnSpc>
        <a:spcBef>
          <a:spcPct val="0"/>
        </a:spcBef>
        <a:buNone/>
        <a:defRPr lang="en-US" sz="81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519182" indent="-519182" algn="l" defTabSz="1371727" rtl="0" eaLnBrk="1" latinLnBrk="0" hangingPunct="1">
        <a:lnSpc>
          <a:spcPct val="100000"/>
        </a:lnSpc>
        <a:spcBef>
          <a:spcPts val="0"/>
        </a:spcBef>
        <a:spcAft>
          <a:spcPts val="1200"/>
        </a:spcAft>
        <a:buSzPct val="90000"/>
        <a:buFontTx/>
        <a:buBlip>
          <a:blip r:embed="rId9"/>
        </a:buBlip>
        <a:defRPr sz="40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945483" indent="-426301" algn="l" defTabSz="1371727" rtl="0" eaLnBrk="1" latinLnBrk="0" hangingPunct="1">
        <a:lnSpc>
          <a:spcPct val="100000"/>
        </a:lnSpc>
        <a:spcBef>
          <a:spcPts val="0"/>
        </a:spcBef>
        <a:spcAft>
          <a:spcPts val="1200"/>
        </a:spcAft>
        <a:buSzPct val="90000"/>
        <a:buFontTx/>
        <a:buBlip>
          <a:blip r:embed="rId9"/>
        </a:buBlip>
        <a:tabLst>
          <a:tab pos="945483" algn="l"/>
        </a:tabLst>
        <a:defRPr sz="36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2pPr>
      <a:lvl3pPr marL="1371783" indent="-426301" algn="l" defTabSz="1371727" rtl="0" eaLnBrk="1" latinLnBrk="0" hangingPunct="1">
        <a:lnSpc>
          <a:spcPct val="100000"/>
        </a:lnSpc>
        <a:spcBef>
          <a:spcPts val="0"/>
        </a:spcBef>
        <a:spcAft>
          <a:spcPts val="1200"/>
        </a:spcAft>
        <a:buSzPct val="90000"/>
        <a:buFontTx/>
        <a:buBlip>
          <a:blip r:embed="rId9"/>
        </a:buBlip>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3pPr>
      <a:lvl4pPr marL="2224384" indent="-335802" algn="l" defTabSz="1371727" rtl="0" eaLnBrk="1" latinLnBrk="0" hangingPunct="1">
        <a:lnSpc>
          <a:spcPct val="100000"/>
        </a:lnSpc>
        <a:spcBef>
          <a:spcPts val="0"/>
        </a:spcBef>
        <a:spcAft>
          <a:spcPts val="1200"/>
        </a:spcAft>
        <a:buSzPct val="90000"/>
        <a:buFontTx/>
        <a:buBlip>
          <a:blip r:embed="rId9"/>
        </a:buBlip>
        <a:tabLst>
          <a:tab pos="1371783" algn="l"/>
        </a:tabLst>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4pPr>
      <a:lvl5pPr marL="2569712" indent="-345328" algn="l" defTabSz="1371727" rtl="0" eaLnBrk="1" latinLnBrk="0" hangingPunct="1">
        <a:lnSpc>
          <a:spcPct val="100000"/>
        </a:lnSpc>
        <a:spcBef>
          <a:spcPts val="0"/>
        </a:spcBef>
        <a:spcAft>
          <a:spcPts val="1200"/>
        </a:spcAft>
        <a:buSzPct val="90000"/>
        <a:buFontTx/>
        <a:buBlip>
          <a:blip r:embed="rId9"/>
        </a:buBlip>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5pPr>
      <a:lvl6pPr marL="3772251"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8116"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980"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845"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727" rtl="0" eaLnBrk="1" latinLnBrk="0" hangingPunct="1">
        <a:defRPr sz="2700" kern="1200">
          <a:solidFill>
            <a:schemeClr val="tx1"/>
          </a:solidFill>
          <a:latin typeface="+mn-lt"/>
          <a:ea typeface="+mn-ea"/>
          <a:cs typeface="+mn-cs"/>
        </a:defRPr>
      </a:lvl1pPr>
      <a:lvl2pPr marL="685864" algn="l" defTabSz="1371727" rtl="0" eaLnBrk="1" latinLnBrk="0" hangingPunct="1">
        <a:defRPr sz="2700" kern="1200">
          <a:solidFill>
            <a:schemeClr val="tx1"/>
          </a:solidFill>
          <a:latin typeface="+mn-lt"/>
          <a:ea typeface="+mn-ea"/>
          <a:cs typeface="+mn-cs"/>
        </a:defRPr>
      </a:lvl2pPr>
      <a:lvl3pPr marL="1371727" algn="l" defTabSz="1371727" rtl="0" eaLnBrk="1" latinLnBrk="0" hangingPunct="1">
        <a:defRPr sz="2700" kern="1200">
          <a:solidFill>
            <a:schemeClr val="tx1"/>
          </a:solidFill>
          <a:latin typeface="+mn-lt"/>
          <a:ea typeface="+mn-ea"/>
          <a:cs typeface="+mn-cs"/>
        </a:defRPr>
      </a:lvl3pPr>
      <a:lvl4pPr marL="2057592" algn="l" defTabSz="1371727" rtl="0" eaLnBrk="1" latinLnBrk="0" hangingPunct="1">
        <a:defRPr sz="2700" kern="1200">
          <a:solidFill>
            <a:schemeClr val="tx1"/>
          </a:solidFill>
          <a:latin typeface="+mn-lt"/>
          <a:ea typeface="+mn-ea"/>
          <a:cs typeface="+mn-cs"/>
        </a:defRPr>
      </a:lvl4pPr>
      <a:lvl5pPr marL="2743456" algn="l" defTabSz="1371727" rtl="0" eaLnBrk="1" latinLnBrk="0" hangingPunct="1">
        <a:defRPr sz="2700" kern="1200">
          <a:solidFill>
            <a:schemeClr val="tx1"/>
          </a:solidFill>
          <a:latin typeface="+mn-lt"/>
          <a:ea typeface="+mn-ea"/>
          <a:cs typeface="+mn-cs"/>
        </a:defRPr>
      </a:lvl5pPr>
      <a:lvl6pPr marL="3429321" algn="l" defTabSz="1371727" rtl="0" eaLnBrk="1" latinLnBrk="0" hangingPunct="1">
        <a:defRPr sz="2700" kern="1200">
          <a:solidFill>
            <a:schemeClr val="tx1"/>
          </a:solidFill>
          <a:latin typeface="+mn-lt"/>
          <a:ea typeface="+mn-ea"/>
          <a:cs typeface="+mn-cs"/>
        </a:defRPr>
      </a:lvl6pPr>
      <a:lvl7pPr marL="4115184" algn="l" defTabSz="1371727" rtl="0" eaLnBrk="1" latinLnBrk="0" hangingPunct="1">
        <a:defRPr sz="2700" kern="1200">
          <a:solidFill>
            <a:schemeClr val="tx1"/>
          </a:solidFill>
          <a:latin typeface="+mn-lt"/>
          <a:ea typeface="+mn-ea"/>
          <a:cs typeface="+mn-cs"/>
        </a:defRPr>
      </a:lvl7pPr>
      <a:lvl8pPr marL="4801048" algn="l" defTabSz="1371727" rtl="0" eaLnBrk="1" latinLnBrk="0" hangingPunct="1">
        <a:defRPr sz="2700" kern="1200">
          <a:solidFill>
            <a:schemeClr val="tx1"/>
          </a:solidFill>
          <a:latin typeface="+mn-lt"/>
          <a:ea typeface="+mn-ea"/>
          <a:cs typeface="+mn-cs"/>
        </a:defRPr>
      </a:lvl8pPr>
      <a:lvl9pPr marL="5486912" algn="l" defTabSz="137172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8871" y="1371601"/>
            <a:ext cx="16727876" cy="112184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8872" y="3200400"/>
            <a:ext cx="16727874" cy="313932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noChangeArrowheads="1"/>
          </p:cNvPicPr>
          <p:nvPr userDrawn="1"/>
        </p:nvPicPr>
        <p:blipFill>
          <a:blip r:embed="rId9" cstate="email">
            <a:extLst>
              <a:ext uri="{28A0092B-C50C-407E-A947-70E740481C1C}">
                <a14:useLocalDpi xmlns:a14="http://schemas.microsoft.com/office/drawing/2010/main"/>
              </a:ext>
            </a:extLst>
          </a:blip>
          <a:stretch>
            <a:fillRect/>
          </a:stretch>
        </p:blipFill>
        <p:spPr bwMode="black">
          <a:xfrm>
            <a:off x="15383094" y="-59182"/>
            <a:ext cx="2822356" cy="1392682"/>
          </a:xfrm>
          <a:prstGeom prst="rect">
            <a:avLst/>
          </a:prstGeom>
          <a:noFill/>
          <a:ln>
            <a:noFill/>
          </a:ln>
        </p:spPr>
      </p:pic>
      <p:pic>
        <p:nvPicPr>
          <p:cNvPr id="7" name="Picture 6"/>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237570" y="76818"/>
            <a:ext cx="4162647" cy="903676"/>
          </a:xfrm>
          <a:prstGeom prst="rect">
            <a:avLst/>
          </a:prstGeom>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8" r:id="rId1"/>
    <p:sldLayoutId id="2147483813" r:id="rId2"/>
    <p:sldLayoutId id="2147483866" r:id="rId3"/>
    <p:sldLayoutId id="2147483867" r:id="rId4"/>
    <p:sldLayoutId id="2147483870" r:id="rId5"/>
    <p:sldLayoutId id="2147483871" r:id="rId6"/>
    <p:sldLayoutId id="2147483872" r:id="rId7"/>
  </p:sldLayoutIdLst>
  <p:transition spd="slow">
    <p:push/>
  </p:transition>
  <p:timing>
    <p:tnLst>
      <p:par>
        <p:cTn id="1" dur="indefinite" restart="never" nodeType="tmRoot"/>
      </p:par>
    </p:tnLst>
  </p:timing>
  <p:txStyles>
    <p:titleStyle>
      <a:lvl1pPr algn="l" defTabSz="1371727" rtl="0" eaLnBrk="1" latinLnBrk="0" hangingPunct="1">
        <a:lnSpc>
          <a:spcPct val="90000"/>
        </a:lnSpc>
        <a:spcBef>
          <a:spcPct val="0"/>
        </a:spcBef>
        <a:buNone/>
        <a:defRPr lang="en-US" sz="81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519182" indent="-519182" algn="l" defTabSz="1371727" rtl="0" eaLnBrk="1" latinLnBrk="0" hangingPunct="1">
        <a:lnSpc>
          <a:spcPct val="100000"/>
        </a:lnSpc>
        <a:spcBef>
          <a:spcPts val="0"/>
        </a:spcBef>
        <a:spcAft>
          <a:spcPts val="1200"/>
        </a:spcAft>
        <a:buSzPct val="90000"/>
        <a:buFontTx/>
        <a:buBlip>
          <a:blip r:embed="rId11"/>
        </a:buBlip>
        <a:defRPr sz="40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945483" indent="-426301" algn="l" defTabSz="1371727" rtl="0" eaLnBrk="1" latinLnBrk="0" hangingPunct="1">
        <a:lnSpc>
          <a:spcPct val="100000"/>
        </a:lnSpc>
        <a:spcBef>
          <a:spcPts val="0"/>
        </a:spcBef>
        <a:spcAft>
          <a:spcPts val="1200"/>
        </a:spcAft>
        <a:buSzPct val="90000"/>
        <a:buFontTx/>
        <a:buBlip>
          <a:blip r:embed="rId11"/>
        </a:buBlip>
        <a:tabLst>
          <a:tab pos="945483" algn="l"/>
        </a:tabLst>
        <a:defRPr sz="36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2pPr>
      <a:lvl3pPr marL="1371783" indent="-426301" algn="l" defTabSz="1371727" rtl="0" eaLnBrk="1" latinLnBrk="0" hangingPunct="1">
        <a:lnSpc>
          <a:spcPct val="100000"/>
        </a:lnSpc>
        <a:spcBef>
          <a:spcPts val="0"/>
        </a:spcBef>
        <a:spcAft>
          <a:spcPts val="1200"/>
        </a:spcAft>
        <a:buSzPct val="90000"/>
        <a:buFontTx/>
        <a:buBlip>
          <a:blip r:embed="rId11"/>
        </a:buBlip>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3pPr>
      <a:lvl4pPr marL="2224384" indent="-335802" algn="l" defTabSz="1371727" rtl="0" eaLnBrk="1" latinLnBrk="0" hangingPunct="1">
        <a:lnSpc>
          <a:spcPct val="100000"/>
        </a:lnSpc>
        <a:spcBef>
          <a:spcPts val="0"/>
        </a:spcBef>
        <a:spcAft>
          <a:spcPts val="1200"/>
        </a:spcAft>
        <a:buSzPct val="90000"/>
        <a:buFontTx/>
        <a:buBlip>
          <a:blip r:embed="rId11"/>
        </a:buBlip>
        <a:tabLst>
          <a:tab pos="1371783" algn="l"/>
        </a:tabLst>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4pPr>
      <a:lvl5pPr marL="2569712" indent="-345328" algn="l" defTabSz="1371727" rtl="0" eaLnBrk="1" latinLnBrk="0" hangingPunct="1">
        <a:lnSpc>
          <a:spcPct val="100000"/>
        </a:lnSpc>
        <a:spcBef>
          <a:spcPts val="0"/>
        </a:spcBef>
        <a:spcAft>
          <a:spcPts val="1200"/>
        </a:spcAft>
        <a:buSzPct val="90000"/>
        <a:buFontTx/>
        <a:buBlip>
          <a:blip r:embed="rId11"/>
        </a:buBlip>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5pPr>
      <a:lvl6pPr marL="3772251"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8116"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980"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845"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727" rtl="0" eaLnBrk="1" latinLnBrk="0" hangingPunct="1">
        <a:defRPr sz="2700" kern="1200">
          <a:solidFill>
            <a:schemeClr val="tx1"/>
          </a:solidFill>
          <a:latin typeface="+mn-lt"/>
          <a:ea typeface="+mn-ea"/>
          <a:cs typeface="+mn-cs"/>
        </a:defRPr>
      </a:lvl1pPr>
      <a:lvl2pPr marL="685864" algn="l" defTabSz="1371727" rtl="0" eaLnBrk="1" latinLnBrk="0" hangingPunct="1">
        <a:defRPr sz="2700" kern="1200">
          <a:solidFill>
            <a:schemeClr val="tx1"/>
          </a:solidFill>
          <a:latin typeface="+mn-lt"/>
          <a:ea typeface="+mn-ea"/>
          <a:cs typeface="+mn-cs"/>
        </a:defRPr>
      </a:lvl2pPr>
      <a:lvl3pPr marL="1371727" algn="l" defTabSz="1371727" rtl="0" eaLnBrk="1" latinLnBrk="0" hangingPunct="1">
        <a:defRPr sz="2700" kern="1200">
          <a:solidFill>
            <a:schemeClr val="tx1"/>
          </a:solidFill>
          <a:latin typeface="+mn-lt"/>
          <a:ea typeface="+mn-ea"/>
          <a:cs typeface="+mn-cs"/>
        </a:defRPr>
      </a:lvl3pPr>
      <a:lvl4pPr marL="2057592" algn="l" defTabSz="1371727" rtl="0" eaLnBrk="1" latinLnBrk="0" hangingPunct="1">
        <a:defRPr sz="2700" kern="1200">
          <a:solidFill>
            <a:schemeClr val="tx1"/>
          </a:solidFill>
          <a:latin typeface="+mn-lt"/>
          <a:ea typeface="+mn-ea"/>
          <a:cs typeface="+mn-cs"/>
        </a:defRPr>
      </a:lvl4pPr>
      <a:lvl5pPr marL="2743456" algn="l" defTabSz="1371727" rtl="0" eaLnBrk="1" latinLnBrk="0" hangingPunct="1">
        <a:defRPr sz="2700" kern="1200">
          <a:solidFill>
            <a:schemeClr val="tx1"/>
          </a:solidFill>
          <a:latin typeface="+mn-lt"/>
          <a:ea typeface="+mn-ea"/>
          <a:cs typeface="+mn-cs"/>
        </a:defRPr>
      </a:lvl5pPr>
      <a:lvl6pPr marL="3429321" algn="l" defTabSz="1371727" rtl="0" eaLnBrk="1" latinLnBrk="0" hangingPunct="1">
        <a:defRPr sz="2700" kern="1200">
          <a:solidFill>
            <a:schemeClr val="tx1"/>
          </a:solidFill>
          <a:latin typeface="+mn-lt"/>
          <a:ea typeface="+mn-ea"/>
          <a:cs typeface="+mn-cs"/>
        </a:defRPr>
      </a:lvl6pPr>
      <a:lvl7pPr marL="4115184" algn="l" defTabSz="1371727" rtl="0" eaLnBrk="1" latinLnBrk="0" hangingPunct="1">
        <a:defRPr sz="2700" kern="1200">
          <a:solidFill>
            <a:schemeClr val="tx1"/>
          </a:solidFill>
          <a:latin typeface="+mn-lt"/>
          <a:ea typeface="+mn-ea"/>
          <a:cs typeface="+mn-cs"/>
        </a:defRPr>
      </a:lvl7pPr>
      <a:lvl8pPr marL="4801048" algn="l" defTabSz="1371727" rtl="0" eaLnBrk="1" latinLnBrk="0" hangingPunct="1">
        <a:defRPr sz="2700" kern="1200">
          <a:solidFill>
            <a:schemeClr val="tx1"/>
          </a:solidFill>
          <a:latin typeface="+mn-lt"/>
          <a:ea typeface="+mn-ea"/>
          <a:cs typeface="+mn-cs"/>
        </a:defRPr>
      </a:lvl8pPr>
      <a:lvl9pPr marL="5486912" algn="l" defTabSz="137172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04445"/>
      </p:ext>
    </p:extLst>
  </p:cSld>
  <p:clrMap bg1="lt1" tx1="dk1" bg2="lt2" tx2="dk2" accent1="accent1" accent2="accent2" accent3="accent3" accent4="accent4" accent5="accent5" accent6="accent6" hlink="hlink" folHlink="folHlink"/>
  <p:sldLayoutIdLst>
    <p:sldLayoutId id="2147483804" r:id="rId1"/>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3.png"/><Relationship Id="rId11" Type="http://schemas.openxmlformats.org/officeDocument/2006/relationships/image" Target="../media/image28.jpe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32.jpeg"/><Relationship Id="rId11" Type="http://schemas.openxmlformats.org/officeDocument/2006/relationships/image" Target="../media/image37.jpeg"/><Relationship Id="rId5" Type="http://schemas.openxmlformats.org/officeDocument/2006/relationships/image" Target="../media/image31.jpe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jpe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10.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952556" y="5600653"/>
            <a:ext cx="16847047" cy="3416320"/>
          </a:xfrm>
        </p:spPr>
        <p:txBody>
          <a:bodyPr/>
          <a:lstStyle/>
          <a:p>
            <a:r>
              <a:rPr lang="en-US" dirty="0" smtClean="0">
                <a:solidFill>
                  <a:schemeClr val="tx1"/>
                </a:solidFill>
              </a:rPr>
              <a:t>CEM Project Pro</a:t>
            </a:r>
          </a:p>
          <a:p>
            <a:r>
              <a:rPr lang="en-US" sz="7200" dirty="0" smtClean="0">
                <a:solidFill>
                  <a:schemeClr val="tx1"/>
                </a:solidFill>
              </a:rPr>
              <a:t>CEM Business Solutions</a:t>
            </a:r>
            <a:endParaRPr lang="en-US" sz="7200" dirty="0">
              <a:solidFill>
                <a:schemeClr val="tx1"/>
              </a:solidFill>
            </a:endParaRPr>
          </a:p>
        </p:txBody>
      </p:sp>
    </p:spTree>
    <p:extLst>
      <p:ext uri="{BB962C8B-B14F-4D97-AF65-F5344CB8AC3E}">
        <p14:creationId xmlns:p14="http://schemas.microsoft.com/office/powerpoint/2010/main" val="147282266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a:spLocks noGrp="1"/>
          </p:cNvSpPr>
          <p:nvPr/>
        </p:nvSpPr>
        <p:spPr>
          <a:xfrm>
            <a:off x="725516" y="1401183"/>
            <a:ext cx="16727876" cy="685572"/>
          </a:xfrm>
          <a:prstGeom prst="rect">
            <a:avLst/>
          </a:prstGeom>
        </p:spPr>
        <p:txBody>
          <a:bodyPr vert="horz" wrap="square" lIns="0" tIns="0" rIns="0" bIns="0" rtlCol="0" anchor="t">
            <a:spAutoFit/>
          </a:bodyPr>
          <a:lstStyle>
            <a:lvl1pPr algn="l" defTabSz="1371089" rtl="0" eaLnBrk="1" latinLnBrk="0" hangingPunct="1">
              <a:lnSpc>
                <a:spcPct val="90000"/>
              </a:lnSpc>
              <a:spcBef>
                <a:spcPct val="0"/>
              </a:spcBef>
              <a:buNone/>
              <a:defRPr lang="en-US" sz="4950" b="0" kern="1200" cap="none" spc="-100" baseline="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dirty="0" smtClean="0"/>
              <a:t>Features - CEM Project Pro</a:t>
            </a:r>
            <a:endParaRPr lang="en-US" dirty="0">
              <a:gradFill flip="none" rotWithShape="1">
                <a:gsLst>
                  <a:gs pos="0">
                    <a:schemeClr val="accent2"/>
                  </a:gs>
                  <a:gs pos="100000">
                    <a:schemeClr val="accent2"/>
                  </a:gs>
                </a:gsLst>
                <a:lin ang="5400000" scaled="0"/>
                <a:tileRect/>
              </a:gradFill>
              <a:latin typeface="+mn-lt"/>
            </a:endParaRP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61321" y="3317384"/>
            <a:ext cx="3240000" cy="2573516"/>
          </a:xfrm>
          <a:prstGeom prst="rect">
            <a:avLst/>
          </a:prstGeom>
        </p:spPr>
      </p:pic>
      <p:sp>
        <p:nvSpPr>
          <p:cNvPr id="24" name="Rectangle 23"/>
          <p:cNvSpPr/>
          <p:nvPr/>
        </p:nvSpPr>
        <p:spPr bwMode="auto">
          <a:xfrm>
            <a:off x="9190991" y="3379730"/>
            <a:ext cx="3240000" cy="252000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a:solidFill>
                  <a:srgbClr val="FFFFFF"/>
                </a:solidFill>
                <a:latin typeface="Segoe UI" pitchFamily="34" charset="0"/>
                <a:ea typeface="Segoe UI" pitchFamily="34" charset="0"/>
                <a:cs typeface="Segoe UI" pitchFamily="34" charset="0"/>
              </a:rPr>
              <a:t>WBS Summary</a:t>
            </a:r>
          </a:p>
        </p:txBody>
      </p:sp>
      <p:sp>
        <p:nvSpPr>
          <p:cNvPr id="25" name="Rectangle 24"/>
          <p:cNvSpPr/>
          <p:nvPr/>
        </p:nvSpPr>
        <p:spPr bwMode="auto">
          <a:xfrm>
            <a:off x="2457118" y="6070633"/>
            <a:ext cx="3240000" cy="2520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a:solidFill>
                  <a:srgbClr val="FFFFFF"/>
                </a:solidFill>
                <a:latin typeface="Segoe UI" pitchFamily="34" charset="0"/>
                <a:ea typeface="Segoe UI" pitchFamily="34" charset="0"/>
                <a:cs typeface="Segoe UI" pitchFamily="34" charset="0"/>
              </a:rPr>
              <a:t>Root cause PARETO analysis</a:t>
            </a:r>
          </a:p>
        </p:txBody>
      </p:sp>
      <p:sp>
        <p:nvSpPr>
          <p:cNvPr id="26" name="Rectangle 25"/>
          <p:cNvSpPr/>
          <p:nvPr/>
        </p:nvSpPr>
        <p:spPr bwMode="auto">
          <a:xfrm>
            <a:off x="9190991" y="6070633"/>
            <a:ext cx="3240000" cy="2520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a:latin typeface="Segoe UI" pitchFamily="34" charset="0"/>
                <a:ea typeface="Segoe UI" pitchFamily="34" charset="0"/>
                <a:cs typeface="Segoe UI" pitchFamily="34" charset="0"/>
              </a:rPr>
              <a:t>Projects roll </a:t>
            </a:r>
            <a:r>
              <a:rPr lang="en-US" sz="2400" b="1" dirty="0" smtClean="0">
                <a:latin typeface="Segoe UI" pitchFamily="34" charset="0"/>
                <a:ea typeface="Segoe UI" pitchFamily="34" charset="0"/>
                <a:cs typeface="Segoe UI" pitchFamily="34" charset="0"/>
              </a:rPr>
              <a:t>up</a:t>
            </a:r>
          </a:p>
          <a:p>
            <a:pPr algn="ctr"/>
            <a:r>
              <a:rPr lang="en-US" sz="2400" b="1" dirty="0" smtClean="0">
                <a:latin typeface="Segoe UI" pitchFamily="34" charset="0"/>
                <a:ea typeface="Segoe UI" pitchFamily="34" charset="0"/>
                <a:cs typeface="Segoe UI" pitchFamily="34" charset="0"/>
              </a:rPr>
              <a:t>for a particular activity</a:t>
            </a:r>
            <a:endParaRPr lang="en-US" sz="2400" b="1" dirty="0">
              <a:latin typeface="Segoe UI" pitchFamily="34" charset="0"/>
              <a:ea typeface="Segoe UI" pitchFamily="34" charset="0"/>
              <a:cs typeface="Segoe UI" pitchFamily="34" charset="0"/>
            </a:endParaRPr>
          </a:p>
        </p:txBody>
      </p:sp>
      <p:sp>
        <p:nvSpPr>
          <p:cNvPr id="27" name="Rectangle 26"/>
          <p:cNvSpPr/>
          <p:nvPr/>
        </p:nvSpPr>
        <p:spPr bwMode="auto">
          <a:xfrm>
            <a:off x="12578942" y="6070633"/>
            <a:ext cx="3240000" cy="252000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S curve</a:t>
            </a:r>
            <a:endParaRPr lang="en-US" sz="2400" b="1" dirty="0">
              <a:latin typeface="Segoe UI" pitchFamily="34" charset="0"/>
              <a:ea typeface="Segoe UI" pitchFamily="34" charset="0"/>
              <a:cs typeface="Segoe UI" pitchFamily="34" charset="0"/>
            </a:endParaRPr>
          </a:p>
        </p:txBody>
      </p:sp>
      <p:sp>
        <p:nvSpPr>
          <p:cNvPr id="28" name="Rectangle 27"/>
          <p:cNvSpPr/>
          <p:nvPr/>
        </p:nvSpPr>
        <p:spPr bwMode="auto">
          <a:xfrm>
            <a:off x="12555683" y="3379730"/>
            <a:ext cx="3240000" cy="2520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a:solidFill>
                  <a:srgbClr val="FFFFFF"/>
                </a:solidFill>
                <a:latin typeface="Segoe UI" pitchFamily="34" charset="0"/>
                <a:ea typeface="Segoe UI" pitchFamily="34" charset="0"/>
                <a:cs typeface="Segoe UI" pitchFamily="34" charset="0"/>
              </a:rPr>
              <a:t>Performance</a:t>
            </a:r>
          </a:p>
          <a:p>
            <a:pPr algn="ctr" defTabSz="1827393" fontAlgn="base">
              <a:spcBef>
                <a:spcPct val="0"/>
              </a:spcBef>
              <a:spcAft>
                <a:spcPct val="0"/>
              </a:spcAft>
            </a:pPr>
            <a:r>
              <a:rPr lang="en-US" sz="2400" b="1" dirty="0">
                <a:solidFill>
                  <a:srgbClr val="FFFFFF"/>
                </a:solidFill>
                <a:latin typeface="Segoe UI" pitchFamily="34" charset="0"/>
                <a:ea typeface="Segoe UI" pitchFamily="34" charset="0"/>
                <a:cs typeface="Segoe UI" pitchFamily="34" charset="0"/>
              </a:rPr>
              <a:t>Ranking</a:t>
            </a:r>
          </a:p>
        </p:txBody>
      </p:sp>
      <p:sp>
        <p:nvSpPr>
          <p:cNvPr id="31" name="Rectangle 30"/>
          <p:cNvSpPr/>
          <p:nvPr/>
        </p:nvSpPr>
        <p:spPr bwMode="auto">
          <a:xfrm>
            <a:off x="5811633" y="6070633"/>
            <a:ext cx="3240000" cy="252000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a:latin typeface="Segoe UI" pitchFamily="34" charset="0"/>
                <a:ea typeface="Segoe UI" pitchFamily="34" charset="0"/>
                <a:cs typeface="Segoe UI" pitchFamily="34" charset="0"/>
              </a:rPr>
              <a:t>Periodic overall Progress</a:t>
            </a:r>
          </a:p>
        </p:txBody>
      </p:sp>
      <p:sp>
        <p:nvSpPr>
          <p:cNvPr id="13" name="Rectangle 12"/>
          <p:cNvSpPr/>
          <p:nvPr/>
        </p:nvSpPr>
        <p:spPr bwMode="auto">
          <a:xfrm>
            <a:off x="5847081" y="3375910"/>
            <a:ext cx="3240000" cy="2520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a:solidFill>
                  <a:srgbClr val="FFFFFF"/>
                </a:solidFill>
                <a:latin typeface="Segoe UI" pitchFamily="34" charset="0"/>
                <a:ea typeface="Segoe UI" pitchFamily="34" charset="0"/>
                <a:cs typeface="Segoe UI" pitchFamily="34" charset="0"/>
              </a:rPr>
              <a:t>Progress </a:t>
            </a:r>
          </a:p>
          <a:p>
            <a:pPr algn="ctr" defTabSz="1827393" fontAlgn="base">
              <a:spcBef>
                <a:spcPct val="0"/>
              </a:spcBef>
              <a:spcAft>
                <a:spcPct val="0"/>
              </a:spcAft>
            </a:pPr>
            <a:r>
              <a:rPr lang="en-IN" sz="2400" b="1" dirty="0">
                <a:solidFill>
                  <a:srgbClr val="FFFFFF"/>
                </a:solidFill>
                <a:latin typeface="Segoe UI" pitchFamily="34" charset="0"/>
                <a:ea typeface="Segoe UI" pitchFamily="34" charset="0"/>
                <a:cs typeface="Segoe UI" pitchFamily="34" charset="0"/>
              </a:rPr>
              <a:t>Monitoring</a:t>
            </a:r>
          </a:p>
        </p:txBody>
      </p:sp>
    </p:spTree>
    <p:extLst>
      <p:ext uri="{BB962C8B-B14F-4D97-AF65-F5344CB8AC3E}">
        <p14:creationId xmlns:p14="http://schemas.microsoft.com/office/powerpoint/2010/main" val="268043329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685572"/>
          </a:xfrm>
        </p:spPr>
        <p:txBody>
          <a:bodyPr/>
          <a:lstStyle/>
          <a:p>
            <a:r>
              <a:rPr lang="en-US" sz="4950" dirty="0" smtClean="0"/>
              <a:t>Progress Monitoring – CEM Project Pro</a:t>
            </a:r>
            <a:endParaRPr lang="en-IN" sz="4950" dirty="0"/>
          </a:p>
        </p:txBody>
      </p:sp>
      <p:sp>
        <p:nvSpPr>
          <p:cNvPr id="3" name="Rectangle 2"/>
          <p:cNvSpPr/>
          <p:nvPr/>
        </p:nvSpPr>
        <p:spPr bwMode="auto">
          <a:xfrm>
            <a:off x="1124790" y="3072025"/>
            <a:ext cx="4024800" cy="30384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Monitors the</a:t>
            </a:r>
          </a:p>
          <a:p>
            <a:pPr algn="ctr"/>
            <a:r>
              <a:rPr lang="en-US" sz="2400" b="1" dirty="0" smtClean="0">
                <a:latin typeface="Segoe UI" pitchFamily="34" charset="0"/>
                <a:ea typeface="Segoe UI" pitchFamily="34" charset="0"/>
                <a:cs typeface="Segoe UI" pitchFamily="34" charset="0"/>
              </a:rPr>
              <a:t> progress of a project against time, resources </a:t>
            </a:r>
          </a:p>
          <a:p>
            <a:pPr algn="ctr"/>
            <a:r>
              <a:rPr lang="en-US" sz="2400" b="1" dirty="0" smtClean="0">
                <a:latin typeface="Segoe UI" pitchFamily="34" charset="0"/>
                <a:ea typeface="Segoe UI" pitchFamily="34" charset="0"/>
                <a:cs typeface="Segoe UI" pitchFamily="34" charset="0"/>
              </a:rPr>
              <a:t>and performance </a:t>
            </a:r>
          </a:p>
          <a:p>
            <a:pPr algn="ctr"/>
            <a:r>
              <a:rPr lang="en-US" sz="2400" b="1" dirty="0" smtClean="0">
                <a:latin typeface="Segoe UI" pitchFamily="34" charset="0"/>
                <a:ea typeface="Segoe UI" pitchFamily="34" charset="0"/>
                <a:cs typeface="Segoe UI" pitchFamily="34" charset="0"/>
              </a:rPr>
              <a:t>schedules</a:t>
            </a:r>
            <a:endParaRPr lang="en-US" sz="2400" b="1" dirty="0">
              <a:latin typeface="Segoe UI" pitchFamily="34" charset="0"/>
              <a:ea typeface="Segoe UI" pitchFamily="34" charset="0"/>
              <a:cs typeface="Segoe UI" pitchFamily="34" charset="0"/>
            </a:endParaRPr>
          </a:p>
        </p:txBody>
      </p:sp>
      <p:sp>
        <p:nvSpPr>
          <p:cNvPr id="4" name="Rectangle 3"/>
          <p:cNvSpPr/>
          <p:nvPr/>
        </p:nvSpPr>
        <p:spPr bwMode="auto">
          <a:xfrm>
            <a:off x="13535954" y="6214335"/>
            <a:ext cx="4024800" cy="30384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endParaRPr lang="en-US" sz="2400" b="1" dirty="0" smtClean="0">
              <a:latin typeface="Segoe UI" pitchFamily="34" charset="0"/>
              <a:ea typeface="Segoe UI" pitchFamily="34" charset="0"/>
              <a:cs typeface="Segoe UI" pitchFamily="34" charset="0"/>
            </a:endParaRPr>
          </a:p>
          <a:p>
            <a:pPr algn="ctr"/>
            <a:r>
              <a:rPr lang="en-US" sz="2400" b="1" dirty="0">
                <a:latin typeface="Segoe UI" pitchFamily="34" charset="0"/>
                <a:ea typeface="Segoe UI" pitchFamily="34" charset="0"/>
                <a:cs typeface="Segoe UI" pitchFamily="34" charset="0"/>
              </a:rPr>
              <a:t>I</a:t>
            </a:r>
            <a:r>
              <a:rPr lang="en-US" sz="2400" b="1" dirty="0" smtClean="0">
                <a:latin typeface="Segoe UI" pitchFamily="34" charset="0"/>
                <a:ea typeface="Segoe UI" pitchFamily="34" charset="0"/>
                <a:cs typeface="Segoe UI" pitchFamily="34" charset="0"/>
              </a:rPr>
              <a:t>dentifies the lagging </a:t>
            </a:r>
          </a:p>
          <a:p>
            <a:pPr algn="ctr"/>
            <a:r>
              <a:rPr lang="en-US" sz="2400" b="1" dirty="0" smtClean="0">
                <a:latin typeface="Segoe UI" pitchFamily="34" charset="0"/>
                <a:ea typeface="Segoe UI" pitchFamily="34" charset="0"/>
                <a:cs typeface="Segoe UI" pitchFamily="34" charset="0"/>
              </a:rPr>
              <a:t>areas requiring timely attention and </a:t>
            </a:r>
            <a:r>
              <a:rPr lang="en-US" sz="2400" b="1" dirty="0">
                <a:latin typeface="Segoe UI" pitchFamily="34" charset="0"/>
                <a:ea typeface="Segoe UI" pitchFamily="34" charset="0"/>
                <a:cs typeface="Segoe UI" pitchFamily="34" charset="0"/>
              </a:rPr>
              <a:t>action </a:t>
            </a:r>
            <a:endParaRPr lang="en-US" sz="2400" b="1" dirty="0" smtClean="0">
              <a:latin typeface="Segoe UI" pitchFamily="34" charset="0"/>
              <a:ea typeface="Segoe UI" pitchFamily="34" charset="0"/>
              <a:cs typeface="Segoe UI" pitchFamily="34" charset="0"/>
            </a:endParaRPr>
          </a:p>
          <a:p>
            <a:pPr algn="ctr"/>
            <a:r>
              <a:rPr lang="en-US" sz="2400" b="1" dirty="0" smtClean="0">
                <a:latin typeface="Segoe UI" pitchFamily="34" charset="0"/>
                <a:ea typeface="Segoe UI" pitchFamily="34" charset="0"/>
                <a:cs typeface="Segoe UI" pitchFamily="34" charset="0"/>
              </a:rPr>
              <a:t>during </a:t>
            </a:r>
            <a:r>
              <a:rPr lang="en-US" sz="2400" b="1" dirty="0">
                <a:latin typeface="Segoe UI" pitchFamily="34" charset="0"/>
                <a:ea typeface="Segoe UI" pitchFamily="34" charset="0"/>
                <a:cs typeface="Segoe UI" pitchFamily="34" charset="0"/>
              </a:rPr>
              <a:t>the execution </a:t>
            </a:r>
          </a:p>
          <a:p>
            <a:pPr algn="ctr"/>
            <a:r>
              <a:rPr lang="en-US" sz="2400" b="1" dirty="0">
                <a:latin typeface="Segoe UI" pitchFamily="34" charset="0"/>
                <a:ea typeface="Segoe UI" pitchFamily="34" charset="0"/>
                <a:cs typeface="Segoe UI" pitchFamily="34" charset="0"/>
              </a:rPr>
              <a:t>of the project</a:t>
            </a:r>
          </a:p>
        </p:txBody>
      </p:sp>
      <p:sp>
        <p:nvSpPr>
          <p:cNvPr id="5" name="Rectangle 4"/>
          <p:cNvSpPr/>
          <p:nvPr/>
        </p:nvSpPr>
        <p:spPr bwMode="auto">
          <a:xfrm>
            <a:off x="9396862" y="3072025"/>
            <a:ext cx="4024800" cy="30384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Keeps track of implementation </a:t>
            </a:r>
          </a:p>
          <a:p>
            <a:pPr algn="ctr"/>
            <a:r>
              <a:rPr lang="en-US" sz="2400" b="1" dirty="0" smtClean="0">
                <a:latin typeface="Segoe UI" pitchFamily="34" charset="0"/>
                <a:ea typeface="Segoe UI" pitchFamily="34" charset="0"/>
                <a:cs typeface="Segoe UI" pitchFamily="34" charset="0"/>
              </a:rPr>
              <a:t>process and checks </a:t>
            </a:r>
          </a:p>
          <a:p>
            <a:pPr algn="ctr"/>
            <a:r>
              <a:rPr lang="en-US" sz="2400" b="1" dirty="0" smtClean="0">
                <a:latin typeface="Segoe UI" pitchFamily="34" charset="0"/>
                <a:ea typeface="Segoe UI" pitchFamily="34" charset="0"/>
                <a:cs typeface="Segoe UI" pitchFamily="34" charset="0"/>
              </a:rPr>
              <a:t>performance against </a:t>
            </a:r>
          </a:p>
          <a:p>
            <a:pPr algn="ctr"/>
            <a:r>
              <a:rPr lang="en-US" sz="2400" b="1" dirty="0" smtClean="0">
                <a:latin typeface="Segoe UI" pitchFamily="34" charset="0"/>
                <a:ea typeface="Segoe UI" pitchFamily="34" charset="0"/>
                <a:cs typeface="Segoe UI" pitchFamily="34" charset="0"/>
              </a:rPr>
              <a:t>pre determined plans</a:t>
            </a:r>
            <a:endParaRPr lang="en-US" sz="2400" b="1" dirty="0">
              <a:latin typeface="Segoe UI" pitchFamily="34" charset="0"/>
              <a:ea typeface="Segoe UI" pitchFamily="34" charset="0"/>
              <a:cs typeface="Segoe UI" pitchFamily="34" charset="0"/>
            </a:endParaRPr>
          </a:p>
        </p:txBody>
      </p:sp>
      <p:sp>
        <p:nvSpPr>
          <p:cNvPr id="6" name="Rectangle 5"/>
          <p:cNvSpPr/>
          <p:nvPr/>
        </p:nvSpPr>
        <p:spPr bwMode="auto">
          <a:xfrm>
            <a:off x="13535954" y="3072025"/>
            <a:ext cx="4024800" cy="30384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Periodic checking </a:t>
            </a:r>
          </a:p>
          <a:p>
            <a:pPr algn="ctr"/>
            <a:r>
              <a:rPr lang="en-US" sz="2400" b="1" dirty="0" smtClean="0">
                <a:latin typeface="Segoe UI" pitchFamily="34" charset="0"/>
                <a:ea typeface="Segoe UI" pitchFamily="34" charset="0"/>
                <a:cs typeface="Segoe UI" pitchFamily="34" charset="0"/>
              </a:rPr>
              <a:t>of progress of work</a:t>
            </a:r>
          </a:p>
          <a:p>
            <a:pPr algn="ctr"/>
            <a:r>
              <a:rPr lang="en-US" sz="2400" b="1" dirty="0" smtClean="0">
                <a:latin typeface="Segoe UI" pitchFamily="34" charset="0"/>
                <a:ea typeface="Segoe UI" pitchFamily="34" charset="0"/>
                <a:cs typeface="Segoe UI" pitchFamily="34" charset="0"/>
              </a:rPr>
              <a:t> against the targets laid down to ensure timely completion of </a:t>
            </a:r>
          </a:p>
          <a:p>
            <a:pPr algn="ctr"/>
            <a:r>
              <a:rPr lang="en-US" sz="2400" b="1" dirty="0" smtClean="0">
                <a:latin typeface="Segoe UI" pitchFamily="34" charset="0"/>
                <a:ea typeface="Segoe UI" pitchFamily="34" charset="0"/>
                <a:cs typeface="Segoe UI" pitchFamily="34" charset="0"/>
              </a:rPr>
              <a:t>the project</a:t>
            </a:r>
            <a:endParaRPr lang="en-US" sz="2400" b="1" dirty="0">
              <a:latin typeface="Segoe UI" pitchFamily="34" charset="0"/>
              <a:ea typeface="Segoe UI" pitchFamily="34" charset="0"/>
              <a:cs typeface="Segoe UI" pitchFamily="34" charset="0"/>
            </a:endParaRPr>
          </a:p>
        </p:txBody>
      </p:sp>
      <p:sp>
        <p:nvSpPr>
          <p:cNvPr id="7" name="Rectangle 6"/>
          <p:cNvSpPr/>
          <p:nvPr/>
        </p:nvSpPr>
        <p:spPr bwMode="auto">
          <a:xfrm>
            <a:off x="9396862" y="6214335"/>
            <a:ext cx="4024800" cy="30384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Helps in rescheduling the project, if the project </a:t>
            </a:r>
          </a:p>
          <a:p>
            <a:pPr algn="ctr"/>
            <a:r>
              <a:rPr lang="en-US" sz="2400" b="1" dirty="0" smtClean="0">
                <a:latin typeface="Segoe UI" pitchFamily="34" charset="0"/>
                <a:ea typeface="Segoe UI" pitchFamily="34" charset="0"/>
                <a:cs typeface="Segoe UI" pitchFamily="34" charset="0"/>
              </a:rPr>
              <a:t>runs behind the schedule</a:t>
            </a:r>
            <a:endParaRPr lang="en-US" sz="2400" b="1" dirty="0">
              <a:latin typeface="Segoe UI" pitchFamily="34" charset="0"/>
              <a:ea typeface="Segoe UI" pitchFamily="34" charset="0"/>
              <a:cs typeface="Segoe UI" pitchFamily="34" charset="0"/>
            </a:endParaRPr>
          </a:p>
        </p:txBody>
      </p:sp>
      <p:sp>
        <p:nvSpPr>
          <p:cNvPr id="8" name="Rectangle 7"/>
          <p:cNvSpPr/>
          <p:nvPr/>
        </p:nvSpPr>
        <p:spPr bwMode="auto">
          <a:xfrm>
            <a:off x="5274282" y="6214335"/>
            <a:ext cx="4024800" cy="30384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Helps in re-budgeting </a:t>
            </a:r>
          </a:p>
          <a:p>
            <a:pPr algn="ctr"/>
            <a:r>
              <a:rPr lang="en-US" sz="2400" b="1" dirty="0" smtClean="0">
                <a:latin typeface="Segoe UI" pitchFamily="34" charset="0"/>
                <a:ea typeface="Segoe UI" pitchFamily="34" charset="0"/>
                <a:cs typeface="Segoe UI" pitchFamily="34" charset="0"/>
              </a:rPr>
              <a:t>the project, avoiding expenses under unnecessary heading</a:t>
            </a:r>
            <a:endParaRPr lang="en-US" sz="2400" b="1" dirty="0">
              <a:latin typeface="Segoe UI" pitchFamily="34" charset="0"/>
              <a:ea typeface="Segoe UI" pitchFamily="34" charset="0"/>
              <a:cs typeface="Segoe UI" pitchFamily="34" charset="0"/>
            </a:endParaRPr>
          </a:p>
        </p:txBody>
      </p:sp>
      <p:sp>
        <p:nvSpPr>
          <p:cNvPr id="10" name="Rectangle 9"/>
          <p:cNvSpPr/>
          <p:nvPr/>
        </p:nvSpPr>
        <p:spPr bwMode="auto">
          <a:xfrm>
            <a:off x="5268152" y="3072025"/>
            <a:ext cx="4024800" cy="30384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Tracks whether the project running on schedule is</a:t>
            </a:r>
          </a:p>
          <a:p>
            <a:pPr algn="ctr"/>
            <a:r>
              <a:rPr lang="en-US" sz="2400" b="1" dirty="0" smtClean="0">
                <a:latin typeface="Segoe UI" pitchFamily="34" charset="0"/>
                <a:ea typeface="Segoe UI" pitchFamily="34" charset="0"/>
                <a:cs typeface="Segoe UI" pitchFamily="34" charset="0"/>
              </a:rPr>
              <a:t> within the planned costs</a:t>
            </a:r>
            <a:endParaRPr lang="en-US" sz="2400" b="1" dirty="0">
              <a:latin typeface="Segoe UI" pitchFamily="34" charset="0"/>
              <a:ea typeface="Segoe UI" pitchFamily="34" charset="0"/>
              <a:cs typeface="Segoe UI" pitchFamily="34" charset="0"/>
            </a:endParaRPr>
          </a:p>
        </p:txBody>
      </p:sp>
      <p:sp>
        <p:nvSpPr>
          <p:cNvPr id="11" name="Rectangle 10"/>
          <p:cNvSpPr/>
          <p:nvPr/>
        </p:nvSpPr>
        <p:spPr bwMode="auto">
          <a:xfrm>
            <a:off x="1124790" y="6193553"/>
            <a:ext cx="4024800" cy="30384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Helps in re-assigning </a:t>
            </a:r>
          </a:p>
          <a:p>
            <a:pPr algn="ctr"/>
            <a:r>
              <a:rPr lang="en-US" sz="2400" b="1" dirty="0" smtClean="0">
                <a:latin typeface="Segoe UI" pitchFamily="34" charset="0"/>
                <a:ea typeface="Segoe UI" pitchFamily="34" charset="0"/>
                <a:cs typeface="Segoe UI" pitchFamily="34" charset="0"/>
              </a:rPr>
              <a:t>the staff, recruiting temporary staff to meet the time schedule</a:t>
            </a:r>
            <a:endParaRPr lang="en-US"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2814282"/>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685572"/>
          </a:xfrm>
        </p:spPr>
        <p:txBody>
          <a:bodyPr/>
          <a:lstStyle/>
          <a:p>
            <a:r>
              <a:rPr lang="en-US" sz="4950" dirty="0" smtClean="0"/>
              <a:t>WBS Summary </a:t>
            </a:r>
            <a:r>
              <a:rPr lang="en-US" sz="4950" dirty="0"/>
              <a:t>– CEM Project Pro</a:t>
            </a:r>
            <a:endParaRPr lang="en-IN" sz="4950" dirty="0"/>
          </a:p>
        </p:txBody>
      </p:sp>
      <p:sp>
        <p:nvSpPr>
          <p:cNvPr id="13" name="Rectangle 12"/>
          <p:cNvSpPr/>
          <p:nvPr/>
        </p:nvSpPr>
        <p:spPr bwMode="auto">
          <a:xfrm>
            <a:off x="7026451" y="6048086"/>
            <a:ext cx="4744800" cy="3038400"/>
          </a:xfrm>
          <a:prstGeom prst="rect">
            <a:avLst/>
          </a:prstGeom>
          <a:solidFill>
            <a:srgbClr val="FA6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Helps </a:t>
            </a:r>
            <a:r>
              <a:rPr lang="en-IN" sz="2400" b="1" dirty="0"/>
              <a:t>in defining </a:t>
            </a:r>
            <a:endParaRPr lang="en-IN" sz="2400" b="1" dirty="0" smtClean="0"/>
          </a:p>
          <a:p>
            <a:pPr algn="ctr"/>
            <a:r>
              <a:rPr lang="en-IN" sz="2400" b="1" dirty="0" smtClean="0"/>
              <a:t>the </a:t>
            </a:r>
            <a:r>
              <a:rPr lang="en-IN" sz="2400" b="1" dirty="0"/>
              <a:t>project organization chart that identifies who reports to whom within the project</a:t>
            </a:r>
            <a:endParaRPr lang="en-US" sz="2400" b="1" dirty="0">
              <a:latin typeface="Segoe UI" pitchFamily="34" charset="0"/>
              <a:ea typeface="Segoe UI" pitchFamily="34" charset="0"/>
              <a:cs typeface="Segoe UI" pitchFamily="34" charset="0"/>
            </a:endParaRPr>
          </a:p>
        </p:txBody>
      </p:sp>
      <p:sp>
        <p:nvSpPr>
          <p:cNvPr id="14" name="Rectangle 13"/>
          <p:cNvSpPr/>
          <p:nvPr/>
        </p:nvSpPr>
        <p:spPr bwMode="auto">
          <a:xfrm>
            <a:off x="2198523" y="6070994"/>
            <a:ext cx="4744800" cy="30384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Helps project manager </a:t>
            </a:r>
          </a:p>
          <a:p>
            <a:pPr algn="ctr"/>
            <a:r>
              <a:rPr lang="en-IN" sz="2400" b="1" dirty="0" smtClean="0"/>
              <a:t>identify </a:t>
            </a:r>
            <a:r>
              <a:rPr lang="en-IN" sz="2400" b="1" dirty="0"/>
              <a:t>work </a:t>
            </a:r>
            <a:endParaRPr lang="en-IN" sz="2400" b="1" dirty="0" smtClean="0"/>
          </a:p>
          <a:p>
            <a:pPr algn="ctr"/>
            <a:r>
              <a:rPr lang="en-IN" sz="2400" b="1" dirty="0" smtClean="0"/>
              <a:t>buckets </a:t>
            </a:r>
            <a:r>
              <a:rPr lang="en-IN" sz="2400" b="1" dirty="0"/>
              <a:t>to </a:t>
            </a:r>
            <a:r>
              <a:rPr lang="en-IN" sz="2400" b="1" dirty="0" smtClean="0"/>
              <a:t>derive </a:t>
            </a:r>
            <a:r>
              <a:rPr lang="en-IN" sz="2400" b="1" dirty="0"/>
              <a:t>the </a:t>
            </a:r>
            <a:endParaRPr lang="en-IN" sz="2400" b="1" dirty="0" smtClean="0"/>
          </a:p>
          <a:p>
            <a:pPr algn="ctr"/>
            <a:r>
              <a:rPr lang="en-IN" sz="2400" b="1" dirty="0" smtClean="0"/>
              <a:t>list </a:t>
            </a:r>
            <a:r>
              <a:rPr lang="en-IN" sz="2400" b="1" dirty="0"/>
              <a:t>of activities </a:t>
            </a:r>
            <a:endParaRPr lang="en-US" sz="2400" b="1" dirty="0">
              <a:latin typeface="Segoe UI" pitchFamily="34" charset="0"/>
              <a:ea typeface="Segoe UI" pitchFamily="34" charset="0"/>
              <a:cs typeface="Segoe UI" pitchFamily="34" charset="0"/>
            </a:endParaRPr>
          </a:p>
        </p:txBody>
      </p:sp>
      <p:sp>
        <p:nvSpPr>
          <p:cNvPr id="15" name="Rectangle 14"/>
          <p:cNvSpPr/>
          <p:nvPr/>
        </p:nvSpPr>
        <p:spPr bwMode="auto">
          <a:xfrm>
            <a:off x="11875161" y="6048086"/>
            <a:ext cx="4744800" cy="30384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WBS hierarchical</a:t>
            </a:r>
          </a:p>
          <a:p>
            <a:pPr algn="ctr"/>
            <a:r>
              <a:rPr lang="en-IN" sz="2400" b="1" dirty="0" smtClean="0"/>
              <a:t> </a:t>
            </a:r>
            <a:r>
              <a:rPr lang="en-IN" sz="2400" b="1" dirty="0"/>
              <a:t>methodology includes all project phases, critical </a:t>
            </a:r>
            <a:endParaRPr lang="en-IN" sz="2400" b="1" dirty="0" smtClean="0"/>
          </a:p>
          <a:p>
            <a:pPr algn="ctr"/>
            <a:r>
              <a:rPr lang="en-IN" sz="2400" b="1" dirty="0" smtClean="0"/>
              <a:t>decision points</a:t>
            </a:r>
            <a:r>
              <a:rPr lang="en-IN" sz="2400" b="1" dirty="0"/>
              <a:t>, and other activities required</a:t>
            </a:r>
            <a:endParaRPr lang="en-US" sz="2400" b="1" dirty="0">
              <a:latin typeface="Segoe UI" pitchFamily="34" charset="0"/>
              <a:ea typeface="Segoe UI" pitchFamily="34" charset="0"/>
              <a:cs typeface="Segoe UI" pitchFamily="34" charset="0"/>
            </a:endParaRPr>
          </a:p>
        </p:txBody>
      </p:sp>
      <p:sp>
        <p:nvSpPr>
          <p:cNvPr id="16" name="Rectangle 15"/>
          <p:cNvSpPr/>
          <p:nvPr/>
        </p:nvSpPr>
        <p:spPr bwMode="auto">
          <a:xfrm>
            <a:off x="11854379" y="2928685"/>
            <a:ext cx="4744800" cy="3038400"/>
          </a:xfrm>
          <a:prstGeom prst="rect">
            <a:avLst/>
          </a:prstGeom>
          <a:solidFill>
            <a:srgbClr val="FA6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Summarizes an entire project and </a:t>
            </a:r>
            <a:r>
              <a:rPr lang="en-IN" sz="2400" b="1" dirty="0" smtClean="0"/>
              <a:t>may </a:t>
            </a:r>
            <a:r>
              <a:rPr lang="en-IN" sz="2400" b="1" dirty="0"/>
              <a:t>serve as a starting point </a:t>
            </a:r>
            <a:r>
              <a:rPr lang="en-IN" sz="2400" b="1" dirty="0" smtClean="0"/>
              <a:t>for contractors </a:t>
            </a:r>
          </a:p>
          <a:p>
            <a:pPr algn="ctr"/>
            <a:r>
              <a:rPr lang="en-IN" sz="2400" b="1" dirty="0" smtClean="0"/>
              <a:t>to </a:t>
            </a:r>
            <a:r>
              <a:rPr lang="en-IN" sz="2400" b="1" dirty="0"/>
              <a:t>develop their own </a:t>
            </a:r>
            <a:endParaRPr lang="en-IN" sz="2400" b="1" dirty="0" smtClean="0"/>
          </a:p>
          <a:p>
            <a:pPr algn="ctr"/>
            <a:r>
              <a:rPr lang="en-IN" sz="2400" b="1" dirty="0" smtClean="0"/>
              <a:t>contract-specific </a:t>
            </a:r>
            <a:r>
              <a:rPr lang="en-IN" sz="2400" b="1" dirty="0"/>
              <a:t>WBS</a:t>
            </a:r>
            <a:endParaRPr lang="en-US" sz="2400" b="1" dirty="0">
              <a:latin typeface="Segoe UI" pitchFamily="34" charset="0"/>
              <a:ea typeface="Segoe UI" pitchFamily="34" charset="0"/>
              <a:cs typeface="Segoe UI" pitchFamily="34" charset="0"/>
            </a:endParaRPr>
          </a:p>
        </p:txBody>
      </p:sp>
      <p:sp>
        <p:nvSpPr>
          <p:cNvPr id="17" name="Rectangle 16"/>
          <p:cNvSpPr/>
          <p:nvPr/>
        </p:nvSpPr>
        <p:spPr bwMode="auto">
          <a:xfrm>
            <a:off x="7026451" y="2928685"/>
            <a:ext cx="4744800" cy="30384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endParaRPr lang="en-US" sz="2400" b="1" dirty="0" smtClean="0">
              <a:latin typeface="Segoe UI" pitchFamily="34" charset="0"/>
              <a:ea typeface="Segoe UI" pitchFamily="34" charset="0"/>
              <a:cs typeface="Segoe UI" pitchFamily="34" charset="0"/>
            </a:endParaRPr>
          </a:p>
          <a:p>
            <a:pPr algn="ctr"/>
            <a:r>
              <a:rPr lang="en-US" sz="2400" b="1" dirty="0" smtClean="0">
                <a:latin typeface="Segoe UI" pitchFamily="34" charset="0"/>
                <a:ea typeface="Segoe UI" pitchFamily="34" charset="0"/>
                <a:cs typeface="Segoe UI" pitchFamily="34" charset="0"/>
              </a:rPr>
              <a:t>Relates all project phases thereby effectively planning, executing, controlling and reporting of the project</a:t>
            </a:r>
            <a:endParaRPr lang="en-US" sz="2400" b="1" dirty="0">
              <a:latin typeface="Segoe UI" pitchFamily="34" charset="0"/>
              <a:ea typeface="Segoe UI" pitchFamily="34" charset="0"/>
              <a:cs typeface="Segoe UI" pitchFamily="34" charset="0"/>
            </a:endParaRPr>
          </a:p>
        </p:txBody>
      </p:sp>
      <p:sp>
        <p:nvSpPr>
          <p:cNvPr id="18" name="Rectangle 17"/>
          <p:cNvSpPr/>
          <p:nvPr/>
        </p:nvSpPr>
        <p:spPr bwMode="auto">
          <a:xfrm>
            <a:off x="2198523" y="2949467"/>
            <a:ext cx="4744800" cy="3038400"/>
          </a:xfrm>
          <a:prstGeom prst="rect">
            <a:avLst/>
          </a:prstGeom>
          <a:solidFill>
            <a:srgbClr val="FA6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a:t>O</a:t>
            </a:r>
            <a:r>
              <a:rPr lang="en-IN" sz="2400" b="1" dirty="0" smtClean="0"/>
              <a:t>rganize </a:t>
            </a:r>
            <a:r>
              <a:rPr lang="en-IN" sz="2400" b="1" dirty="0"/>
              <a:t>and subdivide the </a:t>
            </a:r>
            <a:endParaRPr lang="en-IN" sz="2400" b="1" dirty="0" smtClean="0"/>
          </a:p>
          <a:p>
            <a:pPr algn="ctr"/>
            <a:r>
              <a:rPr lang="en-IN" sz="2400" b="1" dirty="0" smtClean="0"/>
              <a:t>total scope </a:t>
            </a:r>
            <a:r>
              <a:rPr lang="en-IN" sz="2400" b="1" dirty="0"/>
              <a:t>of a </a:t>
            </a:r>
            <a:r>
              <a:rPr lang="en-IN" sz="2400" b="1" dirty="0" smtClean="0"/>
              <a:t>project using WBS graphical display</a:t>
            </a:r>
            <a:endParaRPr lang="en-US"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516962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1877256" cy="685572"/>
          </a:xfrm>
        </p:spPr>
        <p:txBody>
          <a:bodyPr vert="horz" wrap="square" lIns="0" tIns="0" rIns="0" bIns="0" rtlCol="0" anchor="t">
            <a:spAutoFit/>
          </a:bodyPr>
          <a:lstStyle/>
          <a:p>
            <a:r>
              <a:rPr lang="en-US" sz="4950" dirty="0"/>
              <a:t>Performance </a:t>
            </a:r>
            <a:r>
              <a:rPr lang="en-US" sz="4950" dirty="0" smtClean="0"/>
              <a:t>Ranking </a:t>
            </a:r>
            <a:r>
              <a:rPr lang="en-US" sz="4950" dirty="0"/>
              <a:t>– CEM Project Pro</a:t>
            </a:r>
            <a:endParaRPr lang="en-IN" sz="4950" dirty="0"/>
          </a:p>
        </p:txBody>
      </p:sp>
      <p:sp>
        <p:nvSpPr>
          <p:cNvPr id="7" name="Rectangle 6"/>
          <p:cNvSpPr/>
          <p:nvPr/>
        </p:nvSpPr>
        <p:spPr bwMode="auto">
          <a:xfrm>
            <a:off x="11404667" y="5778802"/>
            <a:ext cx="4024800" cy="25128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Performance of the </a:t>
            </a:r>
          </a:p>
          <a:p>
            <a:pPr algn="ctr"/>
            <a:r>
              <a:rPr lang="en-US" sz="2400" b="1" dirty="0" smtClean="0">
                <a:latin typeface="Segoe UI" pitchFamily="34" charset="0"/>
                <a:ea typeface="Segoe UI" pitchFamily="34" charset="0"/>
                <a:cs typeface="Segoe UI" pitchFamily="34" charset="0"/>
              </a:rPr>
              <a:t>project is ranked with measures of cost over run, schedule over run and  combined success rating</a:t>
            </a:r>
            <a:endParaRPr lang="en-US" sz="2400" b="1" dirty="0">
              <a:latin typeface="Segoe UI" pitchFamily="34" charset="0"/>
              <a:ea typeface="Segoe UI" pitchFamily="34" charset="0"/>
              <a:cs typeface="Segoe UI" pitchFamily="34" charset="0"/>
            </a:endParaRPr>
          </a:p>
        </p:txBody>
      </p:sp>
      <p:sp>
        <p:nvSpPr>
          <p:cNvPr id="9" name="Rectangle 8"/>
          <p:cNvSpPr/>
          <p:nvPr/>
        </p:nvSpPr>
        <p:spPr bwMode="auto">
          <a:xfrm>
            <a:off x="3184277" y="5787771"/>
            <a:ext cx="8092800" cy="251280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Project performance is ranked for each project </a:t>
            </a:r>
          </a:p>
          <a:p>
            <a:pPr algn="ctr"/>
            <a:r>
              <a:rPr lang="en-IN" sz="2400" b="1" dirty="0" smtClean="0"/>
              <a:t>against stakeholders’ specific </a:t>
            </a:r>
            <a:r>
              <a:rPr lang="en-IN" sz="2400" b="1" dirty="0"/>
              <a:t>requirements </a:t>
            </a:r>
            <a:endParaRPr lang="en-IN" sz="2400" b="1" dirty="0" smtClean="0"/>
          </a:p>
          <a:p>
            <a:pPr algn="ctr"/>
            <a:r>
              <a:rPr lang="en-IN" sz="2400" b="1" dirty="0" smtClean="0"/>
              <a:t>for that</a:t>
            </a:r>
            <a:r>
              <a:rPr lang="en-IN" sz="2400" b="1" dirty="0"/>
              <a:t> </a:t>
            </a:r>
            <a:r>
              <a:rPr lang="en-IN" sz="2400" b="1" dirty="0" smtClean="0"/>
              <a:t>project</a:t>
            </a:r>
            <a:endParaRPr lang="en-US" sz="2400" b="1" dirty="0">
              <a:latin typeface="Segoe UI" pitchFamily="34" charset="0"/>
              <a:ea typeface="Segoe UI" pitchFamily="34" charset="0"/>
              <a:cs typeface="Segoe UI" pitchFamily="34" charset="0"/>
            </a:endParaRPr>
          </a:p>
        </p:txBody>
      </p:sp>
      <p:sp>
        <p:nvSpPr>
          <p:cNvPr id="10" name="Rectangle 9"/>
          <p:cNvSpPr/>
          <p:nvPr/>
        </p:nvSpPr>
        <p:spPr bwMode="auto">
          <a:xfrm>
            <a:off x="7352767" y="3140985"/>
            <a:ext cx="8091392" cy="251107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Performance of the projects are ranked more consistently across </a:t>
            </a:r>
            <a:r>
              <a:rPr lang="en-IN" sz="2400" b="1" dirty="0"/>
              <a:t>different projects </a:t>
            </a:r>
            <a:r>
              <a:rPr lang="en-IN" sz="2400" b="1" dirty="0" smtClean="0"/>
              <a:t>that can </a:t>
            </a:r>
          </a:p>
          <a:p>
            <a:pPr algn="ctr"/>
            <a:r>
              <a:rPr lang="en-IN" sz="2400" b="1" dirty="0" smtClean="0"/>
              <a:t>assist in ensuring greater project </a:t>
            </a:r>
            <a:r>
              <a:rPr lang="en-IN" sz="2400" b="1" dirty="0"/>
              <a:t>success</a:t>
            </a:r>
            <a:endParaRPr lang="en-US" sz="2400" b="1" dirty="0">
              <a:latin typeface="Segoe UI" pitchFamily="34" charset="0"/>
              <a:ea typeface="Segoe UI" pitchFamily="34" charset="0"/>
              <a:cs typeface="Segoe UI" pitchFamily="34" charset="0"/>
            </a:endParaRPr>
          </a:p>
        </p:txBody>
      </p:sp>
      <p:sp>
        <p:nvSpPr>
          <p:cNvPr id="11" name="Rectangle 10"/>
          <p:cNvSpPr/>
          <p:nvPr/>
        </p:nvSpPr>
        <p:spPr bwMode="auto">
          <a:xfrm>
            <a:off x="3205542" y="3140985"/>
            <a:ext cx="4024800" cy="251107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a:t>Using </a:t>
            </a:r>
            <a:r>
              <a:rPr lang="en-IN" sz="2400" b="1" dirty="0" smtClean="0"/>
              <a:t>WBS </a:t>
            </a:r>
            <a:r>
              <a:rPr lang="en-IN" sz="2400" b="1" dirty="0"/>
              <a:t>models, </a:t>
            </a:r>
            <a:endParaRPr lang="en-IN" sz="2400" b="1" dirty="0" smtClean="0"/>
          </a:p>
          <a:p>
            <a:pPr algn="ctr"/>
            <a:r>
              <a:rPr lang="en-IN" sz="2400" b="1" dirty="0" smtClean="0"/>
              <a:t>the </a:t>
            </a:r>
            <a:r>
              <a:rPr lang="en-IN" sz="2400" b="1" dirty="0"/>
              <a:t>success and performance of a project can be evaluated</a:t>
            </a:r>
            <a:endParaRPr lang="en-US"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1505146"/>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685572"/>
          </a:xfrm>
        </p:spPr>
        <p:txBody>
          <a:bodyPr/>
          <a:lstStyle/>
          <a:p>
            <a:r>
              <a:rPr lang="en-US" sz="4950" dirty="0" smtClean="0"/>
              <a:t>S curve </a:t>
            </a:r>
            <a:r>
              <a:rPr lang="en-US" sz="4950" dirty="0"/>
              <a:t>– CEM Project Pro</a:t>
            </a:r>
            <a:r>
              <a:rPr lang="en-US" sz="4950" dirty="0" smtClean="0"/>
              <a:t> </a:t>
            </a:r>
            <a:endParaRPr lang="en-IN" sz="4950" dirty="0"/>
          </a:p>
        </p:txBody>
      </p:sp>
      <p:sp>
        <p:nvSpPr>
          <p:cNvPr id="4" name="Rectangle 3"/>
          <p:cNvSpPr/>
          <p:nvPr/>
        </p:nvSpPr>
        <p:spPr bwMode="auto">
          <a:xfrm>
            <a:off x="9161681" y="5758219"/>
            <a:ext cx="5202000" cy="3038400"/>
          </a:xfrm>
          <a:prstGeom prst="rect">
            <a:avLst/>
          </a:prstGeom>
          <a:solidFill>
            <a:schemeClr val="accent3">
              <a:lumMod val="5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Quickly access where the projects </a:t>
            </a:r>
          </a:p>
          <a:p>
            <a:pPr algn="ctr"/>
            <a:r>
              <a:rPr lang="en-US" sz="2400" b="1" dirty="0" smtClean="0">
                <a:latin typeface="Segoe UI" pitchFamily="34" charset="0"/>
                <a:ea typeface="Segoe UI" pitchFamily="34" charset="0"/>
                <a:cs typeface="Segoe UI" pitchFamily="34" charset="0"/>
              </a:rPr>
              <a:t>stand in terms of completion, deadline and budget</a:t>
            </a:r>
            <a:endParaRPr lang="en-US" sz="2400" b="1" dirty="0">
              <a:latin typeface="Segoe UI" pitchFamily="34" charset="0"/>
              <a:ea typeface="Segoe UI" pitchFamily="34" charset="0"/>
              <a:cs typeface="Segoe UI" pitchFamily="34" charset="0"/>
            </a:endParaRPr>
          </a:p>
        </p:txBody>
      </p:sp>
      <p:sp>
        <p:nvSpPr>
          <p:cNvPr id="5" name="Rectangle 4"/>
          <p:cNvSpPr/>
          <p:nvPr/>
        </p:nvSpPr>
        <p:spPr bwMode="auto">
          <a:xfrm>
            <a:off x="3862799" y="2650121"/>
            <a:ext cx="5202000" cy="3038400"/>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endParaRPr lang="en-US" sz="2400" b="1" dirty="0" smtClean="0">
              <a:latin typeface="Segoe UI" pitchFamily="34" charset="0"/>
              <a:ea typeface="Segoe UI" pitchFamily="34" charset="0"/>
              <a:cs typeface="Segoe UI" pitchFamily="34" charset="0"/>
            </a:endParaRPr>
          </a:p>
          <a:p>
            <a:pPr algn="ctr"/>
            <a:r>
              <a:rPr lang="en-US" sz="2400" b="1" dirty="0" smtClean="0">
                <a:latin typeface="Segoe UI" pitchFamily="34" charset="0"/>
                <a:ea typeface="Segoe UI" pitchFamily="34" charset="0"/>
                <a:cs typeface="Segoe UI" pitchFamily="34" charset="0"/>
              </a:rPr>
              <a:t>S curve calculates the cumulative expenditure of man hours, </a:t>
            </a:r>
          </a:p>
          <a:p>
            <a:pPr algn="ctr"/>
            <a:r>
              <a:rPr lang="en-US" sz="2400" b="1" dirty="0" smtClean="0">
                <a:latin typeface="Segoe UI" pitchFamily="34" charset="0"/>
                <a:ea typeface="Segoe UI" pitchFamily="34" charset="0"/>
                <a:cs typeface="Segoe UI" pitchFamily="34" charset="0"/>
              </a:rPr>
              <a:t>output and cost against the </a:t>
            </a:r>
          </a:p>
          <a:p>
            <a:pPr algn="ctr"/>
            <a:r>
              <a:rPr lang="en-US" sz="2400" b="1" dirty="0" smtClean="0">
                <a:latin typeface="Segoe UI" pitchFamily="34" charset="0"/>
                <a:ea typeface="Segoe UI" pitchFamily="34" charset="0"/>
                <a:cs typeface="Segoe UI" pitchFamily="34" charset="0"/>
              </a:rPr>
              <a:t>overall project plan </a:t>
            </a:r>
            <a:endParaRPr lang="en-US" sz="2400" b="1" dirty="0">
              <a:latin typeface="Segoe UI" pitchFamily="34" charset="0"/>
              <a:ea typeface="Segoe UI" pitchFamily="34" charset="0"/>
              <a:cs typeface="Segoe UI" pitchFamily="34" charset="0"/>
            </a:endParaRPr>
          </a:p>
        </p:txBody>
      </p:sp>
      <p:sp>
        <p:nvSpPr>
          <p:cNvPr id="6" name="Rectangle 5"/>
          <p:cNvSpPr/>
          <p:nvPr/>
        </p:nvSpPr>
        <p:spPr bwMode="auto">
          <a:xfrm>
            <a:off x="9161681" y="2650121"/>
            <a:ext cx="5202000" cy="3038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endParaRPr lang="en-US" sz="2400" b="1" dirty="0" smtClean="0">
              <a:latin typeface="Segoe UI" pitchFamily="34" charset="0"/>
              <a:ea typeface="Segoe UI" pitchFamily="34" charset="0"/>
              <a:cs typeface="Segoe UI" pitchFamily="34" charset="0"/>
            </a:endParaRPr>
          </a:p>
          <a:p>
            <a:pPr algn="ctr"/>
            <a:r>
              <a:rPr lang="en-US" sz="2400" b="1" dirty="0">
                <a:latin typeface="Segoe UI" pitchFamily="34" charset="0"/>
                <a:ea typeface="Segoe UI" pitchFamily="34" charset="0"/>
                <a:cs typeface="Segoe UI" pitchFamily="34" charset="0"/>
              </a:rPr>
              <a:t>I</a:t>
            </a:r>
            <a:r>
              <a:rPr lang="en-US" sz="2400" b="1" dirty="0" smtClean="0">
                <a:latin typeface="Segoe UI" pitchFamily="34" charset="0"/>
                <a:ea typeface="Segoe UI" pitchFamily="34" charset="0"/>
                <a:cs typeface="Segoe UI" pitchFamily="34" charset="0"/>
              </a:rPr>
              <a:t>dentifies the lagging task</a:t>
            </a:r>
          </a:p>
          <a:p>
            <a:pPr algn="ctr"/>
            <a:r>
              <a:rPr lang="en-US" sz="2400" b="1" dirty="0" smtClean="0">
                <a:latin typeface="Segoe UI" pitchFamily="34" charset="0"/>
                <a:ea typeface="Segoe UI" pitchFamily="34" charset="0"/>
                <a:cs typeface="Segoe UI" pitchFamily="34" charset="0"/>
              </a:rPr>
              <a:t>against completed task for resolution</a:t>
            </a:r>
            <a:endParaRPr lang="en-US" sz="2400" b="1" dirty="0">
              <a:latin typeface="Segoe UI" pitchFamily="34" charset="0"/>
              <a:ea typeface="Segoe UI" pitchFamily="34" charset="0"/>
              <a:cs typeface="Segoe UI" pitchFamily="34" charset="0"/>
            </a:endParaRPr>
          </a:p>
        </p:txBody>
      </p:sp>
      <p:sp>
        <p:nvSpPr>
          <p:cNvPr id="7" name="Rectangle 6"/>
          <p:cNvSpPr/>
          <p:nvPr/>
        </p:nvSpPr>
        <p:spPr bwMode="auto">
          <a:xfrm>
            <a:off x="3862799" y="5779001"/>
            <a:ext cx="5202000" cy="30384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S curve can be analyzed for</a:t>
            </a:r>
          </a:p>
          <a:p>
            <a:pPr algn="ctr"/>
            <a:r>
              <a:rPr lang="en-US" sz="2400" b="1" dirty="0" smtClean="0">
                <a:latin typeface="Segoe UI" pitchFamily="34" charset="0"/>
                <a:ea typeface="Segoe UI" pitchFamily="34" charset="0"/>
                <a:cs typeface="Segoe UI" pitchFamily="34" charset="0"/>
              </a:rPr>
              <a:t> man hours vs. time,  </a:t>
            </a:r>
          </a:p>
          <a:p>
            <a:pPr algn="ctr"/>
            <a:r>
              <a:rPr lang="en-US" sz="2400" b="1" dirty="0" smtClean="0">
                <a:latin typeface="Segoe UI" pitchFamily="34" charset="0"/>
                <a:ea typeface="Segoe UI" pitchFamily="34" charset="0"/>
                <a:cs typeface="Segoe UI" pitchFamily="34" charset="0"/>
              </a:rPr>
              <a:t>cost vs. time etc.</a:t>
            </a:r>
          </a:p>
        </p:txBody>
      </p:sp>
    </p:spTree>
    <p:extLst>
      <p:ext uri="{BB962C8B-B14F-4D97-AF65-F5344CB8AC3E}">
        <p14:creationId xmlns:p14="http://schemas.microsoft.com/office/powerpoint/2010/main" val="18776708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2"/>
            <a:ext cx="15036093" cy="789707"/>
          </a:xfrm>
        </p:spPr>
        <p:txBody>
          <a:bodyPr/>
          <a:lstStyle/>
          <a:p>
            <a:r>
              <a:rPr lang="en-US" sz="4950" dirty="0">
                <a:ea typeface="Segoe UI" pitchFamily="34" charset="0"/>
                <a:cs typeface="Segoe UI" pitchFamily="34" charset="0"/>
              </a:rPr>
              <a:t>Projects roll </a:t>
            </a:r>
            <a:r>
              <a:rPr lang="en-US" sz="4950" dirty="0" smtClean="0">
                <a:ea typeface="Segoe UI" pitchFamily="34" charset="0"/>
                <a:cs typeface="Segoe UI" pitchFamily="34" charset="0"/>
              </a:rPr>
              <a:t>up for </a:t>
            </a:r>
            <a:r>
              <a:rPr lang="en-US" sz="4950" dirty="0">
                <a:ea typeface="Segoe UI" pitchFamily="34" charset="0"/>
                <a:cs typeface="Segoe UI" pitchFamily="34" charset="0"/>
              </a:rPr>
              <a:t>a particular </a:t>
            </a:r>
            <a:r>
              <a:rPr lang="en-US" sz="4950" dirty="0" smtClean="0">
                <a:ea typeface="Segoe UI" pitchFamily="34" charset="0"/>
                <a:cs typeface="Segoe UI" pitchFamily="34" charset="0"/>
              </a:rPr>
              <a:t>activity </a:t>
            </a:r>
            <a:r>
              <a:rPr lang="en-US" sz="4950" dirty="0"/>
              <a:t>– CEM Project Pro</a:t>
            </a:r>
            <a:r>
              <a:rPr lang="en-US" sz="4950" dirty="0">
                <a:ea typeface="Segoe UI" pitchFamily="34" charset="0"/>
                <a:cs typeface="Segoe UI" pitchFamily="34" charset="0"/>
              </a:rPr>
              <a:t/>
            </a:r>
            <a:br>
              <a:rPr lang="en-US" sz="4950" dirty="0">
                <a:ea typeface="Segoe UI" pitchFamily="34" charset="0"/>
                <a:cs typeface="Segoe UI" pitchFamily="34" charset="0"/>
              </a:rPr>
            </a:br>
            <a:endParaRPr lang="en-IN" sz="4950" dirty="0"/>
          </a:p>
        </p:txBody>
      </p:sp>
      <p:sp>
        <p:nvSpPr>
          <p:cNvPr id="4" name="Rectangle 3"/>
          <p:cNvSpPr/>
          <p:nvPr/>
        </p:nvSpPr>
        <p:spPr bwMode="auto">
          <a:xfrm>
            <a:off x="1160704" y="3714589"/>
            <a:ext cx="5241600" cy="3523938"/>
          </a:xfrm>
          <a:prstGeom prst="rect">
            <a:avLst/>
          </a:prstGeom>
          <a:solidFill>
            <a:srgbClr val="00B0F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altLang="en-US" sz="2400" b="1" dirty="0"/>
              <a:t>Times and costs associated </a:t>
            </a:r>
            <a:endParaRPr lang="en-US" altLang="en-US" sz="2400" b="1" dirty="0" smtClean="0"/>
          </a:p>
          <a:p>
            <a:pPr algn="ctr"/>
            <a:r>
              <a:rPr lang="en-US" altLang="en-US" sz="2400" b="1" dirty="0" smtClean="0"/>
              <a:t>with </a:t>
            </a:r>
            <a:r>
              <a:rPr lang="en-US" altLang="en-US" sz="2400" b="1" dirty="0"/>
              <a:t>the lowest level </a:t>
            </a:r>
            <a:r>
              <a:rPr lang="en-US" altLang="en-US" sz="2400" b="1" dirty="0" smtClean="0"/>
              <a:t>WBS </a:t>
            </a:r>
            <a:r>
              <a:rPr lang="en-US" altLang="en-US" sz="2400" b="1" dirty="0"/>
              <a:t>work packages are estimated and </a:t>
            </a:r>
            <a:r>
              <a:rPr lang="en-US" altLang="en-US" sz="2400" b="1" dirty="0" smtClean="0"/>
              <a:t>later added </a:t>
            </a:r>
            <a:r>
              <a:rPr lang="en-US" altLang="en-US" sz="2400" b="1" dirty="0"/>
              <a:t>or </a:t>
            </a:r>
            <a:r>
              <a:rPr lang="en-US" altLang="en-US" sz="2400" b="1" dirty="0" smtClean="0"/>
              <a:t>rolled-up </a:t>
            </a:r>
            <a:r>
              <a:rPr lang="en-US" altLang="en-US" sz="2400" b="1" dirty="0"/>
              <a:t>to yield the </a:t>
            </a:r>
            <a:r>
              <a:rPr lang="en-US" altLang="en-US" sz="2400" b="1" dirty="0" smtClean="0"/>
              <a:t>costs for higher </a:t>
            </a:r>
            <a:r>
              <a:rPr lang="en-US" altLang="en-US" sz="2400" b="1" dirty="0"/>
              <a:t>level units</a:t>
            </a:r>
            <a:endParaRPr lang="en-US" sz="2400" b="1" dirty="0">
              <a:latin typeface="Segoe UI" pitchFamily="34" charset="0"/>
              <a:ea typeface="Segoe UI" pitchFamily="34" charset="0"/>
              <a:cs typeface="Segoe UI" pitchFamily="34" charset="0"/>
            </a:endParaRPr>
          </a:p>
        </p:txBody>
      </p:sp>
      <p:sp>
        <p:nvSpPr>
          <p:cNvPr id="13" name="Rectangle 12"/>
          <p:cNvSpPr/>
          <p:nvPr/>
        </p:nvSpPr>
        <p:spPr bwMode="auto">
          <a:xfrm>
            <a:off x="11863335" y="3714589"/>
            <a:ext cx="5241600" cy="3524400"/>
          </a:xfrm>
          <a:prstGeom prst="rect">
            <a:avLst/>
          </a:prstGeom>
          <a:solidFill>
            <a:srgbClr val="00B0F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Views the selected subtasks </a:t>
            </a:r>
          </a:p>
          <a:p>
            <a:pPr algn="ctr"/>
            <a:r>
              <a:rPr lang="en-IN" sz="2400" b="1" dirty="0" smtClean="0"/>
              <a:t>whose information is </a:t>
            </a:r>
            <a:r>
              <a:rPr lang="en-IN" sz="2400" b="1" dirty="0"/>
              <a:t>consolidated </a:t>
            </a:r>
            <a:r>
              <a:rPr lang="en-IN" sz="2400" b="1" dirty="0" smtClean="0"/>
              <a:t>into </a:t>
            </a:r>
            <a:r>
              <a:rPr lang="en-IN" sz="2400" b="1" dirty="0"/>
              <a:t>the summary task. </a:t>
            </a:r>
            <a:endParaRPr lang="en-IN" sz="2400" b="1" dirty="0" smtClean="0"/>
          </a:p>
          <a:p>
            <a:pPr algn="ctr"/>
            <a:r>
              <a:rPr lang="en-IN" sz="2400" b="1" dirty="0" smtClean="0"/>
              <a:t>Designate subtasks by using </a:t>
            </a:r>
            <a:r>
              <a:rPr lang="en-IN" sz="2400" b="1" dirty="0"/>
              <a:t>the Project outlining </a:t>
            </a:r>
            <a:r>
              <a:rPr lang="en-IN" sz="2400" b="1" dirty="0" smtClean="0"/>
              <a:t>feature</a:t>
            </a:r>
            <a:endParaRPr lang="en-US" sz="2400" b="1" dirty="0">
              <a:latin typeface="Segoe UI" pitchFamily="34" charset="0"/>
              <a:ea typeface="Segoe UI" pitchFamily="34" charset="0"/>
              <a:cs typeface="Segoe UI" pitchFamily="34" charset="0"/>
            </a:endParaRPr>
          </a:p>
        </p:txBody>
      </p:sp>
      <p:sp>
        <p:nvSpPr>
          <p:cNvPr id="14" name="Rectangle 13"/>
          <p:cNvSpPr/>
          <p:nvPr/>
        </p:nvSpPr>
        <p:spPr bwMode="auto">
          <a:xfrm>
            <a:off x="6522408" y="3714589"/>
            <a:ext cx="5240103" cy="3523938"/>
          </a:xfrm>
          <a:prstGeom prst="rect">
            <a:avLst/>
          </a:prstGeom>
          <a:solidFill>
            <a:srgbClr val="FF8C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endParaRPr lang="en-US" sz="2400" b="1" dirty="0" smtClean="0"/>
          </a:p>
          <a:p>
            <a:pPr algn="ctr"/>
            <a:r>
              <a:rPr lang="en-US" sz="2400" b="1" dirty="0" smtClean="0"/>
              <a:t>Helps </a:t>
            </a:r>
            <a:r>
              <a:rPr lang="en-US" sz="2400" b="1" dirty="0"/>
              <a:t>you to quickly view the </a:t>
            </a:r>
            <a:r>
              <a:rPr lang="en-IN" sz="2400" b="1" dirty="0"/>
              <a:t>scheduled finish dates </a:t>
            </a:r>
            <a:r>
              <a:rPr lang="en-IN" sz="2400" b="1" dirty="0" smtClean="0"/>
              <a:t>– the </a:t>
            </a:r>
            <a:r>
              <a:rPr lang="en-IN" sz="2400" b="1" dirty="0"/>
              <a:t>date that a task is scheduled to be completed. </a:t>
            </a:r>
            <a:r>
              <a:rPr lang="en-IN" sz="2400" b="1" dirty="0" smtClean="0"/>
              <a:t>This </a:t>
            </a:r>
            <a:r>
              <a:rPr lang="en-IN" sz="2400" b="1" dirty="0"/>
              <a:t>date is based on the task's start date, </a:t>
            </a:r>
            <a:r>
              <a:rPr lang="en-IN" sz="2400" b="1" dirty="0" smtClean="0"/>
              <a:t>duration</a:t>
            </a:r>
            <a:r>
              <a:rPr lang="en-IN" sz="2400" b="1" dirty="0"/>
              <a:t>, calendars, and predecessor </a:t>
            </a:r>
          </a:p>
        </p:txBody>
      </p:sp>
    </p:spTree>
    <p:extLst>
      <p:ext uri="{BB962C8B-B14F-4D97-AF65-F5344CB8AC3E}">
        <p14:creationId xmlns:p14="http://schemas.microsoft.com/office/powerpoint/2010/main" val="32361331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963" y="1371602"/>
            <a:ext cx="16550783" cy="685572"/>
          </a:xfrm>
        </p:spPr>
        <p:txBody>
          <a:bodyPr/>
          <a:lstStyle/>
          <a:p>
            <a:r>
              <a:rPr lang="en-US" sz="4950" dirty="0">
                <a:latin typeface="+mj-lt"/>
                <a:ea typeface="Segoe UI" pitchFamily="34" charset="0"/>
                <a:cs typeface="Segoe UI" pitchFamily="34" charset="0"/>
              </a:rPr>
              <a:t>Periodic </a:t>
            </a:r>
            <a:r>
              <a:rPr lang="en-US" sz="4950" dirty="0" smtClean="0">
                <a:latin typeface="+mj-lt"/>
                <a:ea typeface="Segoe UI" pitchFamily="34" charset="0"/>
                <a:cs typeface="Segoe UI" pitchFamily="34" charset="0"/>
              </a:rPr>
              <a:t>Overall Progress </a:t>
            </a:r>
            <a:r>
              <a:rPr lang="en-US" sz="4950" dirty="0"/>
              <a:t>– CEM Project Pro</a:t>
            </a:r>
            <a:endParaRPr lang="en-IN" sz="4950" dirty="0">
              <a:latin typeface="+mj-lt"/>
            </a:endParaRPr>
          </a:p>
        </p:txBody>
      </p:sp>
      <p:sp>
        <p:nvSpPr>
          <p:cNvPr id="4" name="Rectangle 3"/>
          <p:cNvSpPr/>
          <p:nvPr/>
        </p:nvSpPr>
        <p:spPr bwMode="auto">
          <a:xfrm>
            <a:off x="3786642" y="2841838"/>
            <a:ext cx="5202000" cy="3038400"/>
          </a:xfrm>
          <a:prstGeom prst="rect">
            <a:avLst/>
          </a:prstGeom>
          <a:solidFill>
            <a:schemeClr val="accent6">
              <a:lumMod val="5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Periodically calculates the </a:t>
            </a:r>
          </a:p>
          <a:p>
            <a:pPr algn="ctr"/>
            <a:r>
              <a:rPr lang="en-US" sz="2400" b="1" dirty="0" smtClean="0">
                <a:latin typeface="Segoe UI" pitchFamily="34" charset="0"/>
                <a:ea typeface="Segoe UI" pitchFamily="34" charset="0"/>
                <a:cs typeface="Segoe UI" pitchFamily="34" charset="0"/>
              </a:rPr>
              <a:t>progress  of the project </a:t>
            </a:r>
          </a:p>
          <a:p>
            <a:pPr algn="ctr"/>
            <a:r>
              <a:rPr lang="en-US" sz="2400" b="1" dirty="0" smtClean="0">
                <a:latin typeface="Segoe UI" pitchFamily="34" charset="0"/>
                <a:ea typeface="Segoe UI" pitchFamily="34" charset="0"/>
                <a:cs typeface="Segoe UI" pitchFamily="34" charset="0"/>
              </a:rPr>
              <a:t>whether it is going on budget, </a:t>
            </a:r>
          </a:p>
          <a:p>
            <a:pPr algn="ctr"/>
            <a:r>
              <a:rPr lang="en-US" sz="2400" b="1" dirty="0" smtClean="0">
                <a:latin typeface="Segoe UI" pitchFamily="34" charset="0"/>
                <a:ea typeface="Segoe UI" pitchFamily="34" charset="0"/>
                <a:cs typeface="Segoe UI" pitchFamily="34" charset="0"/>
              </a:rPr>
              <a:t>on time </a:t>
            </a:r>
            <a:endParaRPr lang="en-US" sz="2400" b="1" dirty="0">
              <a:latin typeface="Segoe UI" pitchFamily="34" charset="0"/>
              <a:ea typeface="Segoe UI" pitchFamily="34" charset="0"/>
              <a:cs typeface="Segoe UI" pitchFamily="34" charset="0"/>
            </a:endParaRPr>
          </a:p>
        </p:txBody>
      </p:sp>
      <p:sp>
        <p:nvSpPr>
          <p:cNvPr id="5" name="Rectangle 4"/>
          <p:cNvSpPr/>
          <p:nvPr/>
        </p:nvSpPr>
        <p:spPr bwMode="auto">
          <a:xfrm>
            <a:off x="9075081" y="5942584"/>
            <a:ext cx="5202000" cy="3038400"/>
          </a:xfrm>
          <a:prstGeom prst="rect">
            <a:avLst/>
          </a:prstGeom>
          <a:solidFill>
            <a:schemeClr val="accent6">
              <a:lumMod val="5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Updates </a:t>
            </a:r>
            <a:r>
              <a:rPr lang="en-IN" sz="2400" b="1" dirty="0"/>
              <a:t>the completion </a:t>
            </a:r>
            <a:endParaRPr lang="en-IN" sz="2400" b="1" dirty="0" smtClean="0"/>
          </a:p>
          <a:p>
            <a:pPr algn="ctr"/>
            <a:r>
              <a:rPr lang="en-IN" sz="2400" b="1" dirty="0" smtClean="0"/>
              <a:t>percentage </a:t>
            </a:r>
            <a:r>
              <a:rPr lang="en-IN" sz="2400" b="1" dirty="0"/>
              <a:t>of multiple tasks, </a:t>
            </a:r>
            <a:r>
              <a:rPr lang="en-IN" sz="2400" b="1" dirty="0" smtClean="0"/>
              <a:t>start/completion </a:t>
            </a:r>
            <a:r>
              <a:rPr lang="en-IN" sz="2400" b="1" dirty="0"/>
              <a:t>dates, </a:t>
            </a:r>
            <a:endParaRPr lang="en-IN" sz="2400" b="1" dirty="0" smtClean="0"/>
          </a:p>
          <a:p>
            <a:pPr algn="ctr"/>
            <a:r>
              <a:rPr lang="en-IN" sz="2400" b="1" dirty="0" smtClean="0"/>
              <a:t>and </a:t>
            </a:r>
            <a:r>
              <a:rPr lang="en-IN" sz="2400" b="1" dirty="0"/>
              <a:t>provide estimates for completing tasks </a:t>
            </a:r>
            <a:endParaRPr lang="en-US" sz="2400" b="1" dirty="0">
              <a:latin typeface="Segoe UI" pitchFamily="34" charset="0"/>
              <a:ea typeface="Segoe UI" pitchFamily="34" charset="0"/>
              <a:cs typeface="Segoe UI" pitchFamily="34" charset="0"/>
            </a:endParaRPr>
          </a:p>
        </p:txBody>
      </p:sp>
      <p:sp>
        <p:nvSpPr>
          <p:cNvPr id="6" name="Rectangle 5"/>
          <p:cNvSpPr/>
          <p:nvPr/>
        </p:nvSpPr>
        <p:spPr bwMode="auto">
          <a:xfrm>
            <a:off x="3786642" y="5942584"/>
            <a:ext cx="5202000" cy="3038400"/>
          </a:xfrm>
          <a:prstGeom prst="rect">
            <a:avLst/>
          </a:prstGeom>
          <a:solidFill>
            <a:schemeClr val="accent6">
              <a:lumMod val="7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latin typeface="Segoe UI" pitchFamily="34" charset="0"/>
                <a:ea typeface="Segoe UI" pitchFamily="34" charset="0"/>
                <a:cs typeface="Segoe UI" pitchFamily="34" charset="0"/>
              </a:rPr>
              <a:t>Keeping the managers </a:t>
            </a:r>
          </a:p>
          <a:p>
            <a:pPr algn="ctr"/>
            <a:r>
              <a:rPr lang="en-US" sz="2400" b="1" dirty="0" smtClean="0">
                <a:latin typeface="Segoe UI" pitchFamily="34" charset="0"/>
                <a:ea typeface="Segoe UI" pitchFamily="34" charset="0"/>
                <a:cs typeface="Segoe UI" pitchFamily="34" charset="0"/>
              </a:rPr>
              <a:t>updated on the project </a:t>
            </a:r>
          </a:p>
          <a:p>
            <a:pPr algn="ctr"/>
            <a:r>
              <a:rPr lang="en-US" sz="2400" b="1" dirty="0" smtClean="0">
                <a:latin typeface="Segoe UI" pitchFamily="34" charset="0"/>
                <a:ea typeface="Segoe UI" pitchFamily="34" charset="0"/>
                <a:cs typeface="Segoe UI" pitchFamily="34" charset="0"/>
              </a:rPr>
              <a:t>progress by automated mails </a:t>
            </a:r>
            <a:endParaRPr lang="en-US" sz="2400" b="1" dirty="0">
              <a:latin typeface="Segoe UI" pitchFamily="34" charset="0"/>
              <a:ea typeface="Segoe UI" pitchFamily="34" charset="0"/>
              <a:cs typeface="Segoe UI" pitchFamily="34" charset="0"/>
            </a:endParaRPr>
          </a:p>
        </p:txBody>
      </p:sp>
      <p:sp>
        <p:nvSpPr>
          <p:cNvPr id="7" name="Rectangle 6"/>
          <p:cNvSpPr/>
          <p:nvPr/>
        </p:nvSpPr>
        <p:spPr bwMode="auto">
          <a:xfrm>
            <a:off x="9071770" y="2841838"/>
            <a:ext cx="5202000" cy="3038400"/>
          </a:xfrm>
          <a:prstGeom prst="rect">
            <a:avLst/>
          </a:prstGeom>
          <a:solidFill>
            <a:schemeClr val="accent6">
              <a:lumMod val="7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It offers </a:t>
            </a:r>
            <a:r>
              <a:rPr lang="en-IN" sz="2400" b="1" dirty="0"/>
              <a:t>in-program and </a:t>
            </a:r>
            <a:endParaRPr lang="en-IN" sz="2400" b="1" dirty="0" smtClean="0"/>
          </a:p>
          <a:p>
            <a:pPr algn="ctr"/>
            <a:r>
              <a:rPr lang="en-IN" sz="2400" b="1" dirty="0" smtClean="0"/>
              <a:t>connected </a:t>
            </a:r>
            <a:r>
              <a:rPr lang="en-IN" sz="2400" b="1" dirty="0"/>
              <a:t>solutions for </a:t>
            </a:r>
            <a:endParaRPr lang="en-IN" sz="2400" b="1" dirty="0" smtClean="0"/>
          </a:p>
          <a:p>
            <a:pPr algn="ctr"/>
            <a:r>
              <a:rPr lang="en-IN" sz="2400" b="1" dirty="0" smtClean="0"/>
              <a:t>keeping </a:t>
            </a:r>
            <a:r>
              <a:rPr lang="en-IN" sz="2400" b="1" dirty="0"/>
              <a:t>project plans current </a:t>
            </a:r>
            <a:endParaRPr lang="en-US"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3085053"/>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5119220" cy="685572"/>
          </a:xfrm>
        </p:spPr>
        <p:txBody>
          <a:bodyPr vert="horz" wrap="square" lIns="0" tIns="0" rIns="0" bIns="0" rtlCol="0" anchor="t">
            <a:spAutoFit/>
          </a:bodyPr>
          <a:lstStyle/>
          <a:p>
            <a:r>
              <a:rPr lang="en-IN" sz="4950" dirty="0">
                <a:latin typeface="+mj-lt"/>
                <a:ea typeface="Segoe UI" pitchFamily="34" charset="0"/>
                <a:cs typeface="Segoe UI" pitchFamily="34" charset="0"/>
              </a:rPr>
              <a:t>Root cause PARETO </a:t>
            </a:r>
            <a:r>
              <a:rPr lang="en-IN" sz="4950" dirty="0" smtClean="0">
                <a:latin typeface="+mj-lt"/>
                <a:ea typeface="Segoe UI" pitchFamily="34" charset="0"/>
                <a:cs typeface="Segoe UI" pitchFamily="34" charset="0"/>
              </a:rPr>
              <a:t>analysis </a:t>
            </a:r>
            <a:r>
              <a:rPr lang="en-US" sz="4950" dirty="0" smtClean="0"/>
              <a:t>– </a:t>
            </a:r>
            <a:r>
              <a:rPr lang="en-US" sz="4950" dirty="0"/>
              <a:t>CEM Project Pro</a:t>
            </a:r>
            <a:endParaRPr lang="en-IN" sz="4950" dirty="0">
              <a:latin typeface="+mj-lt"/>
              <a:ea typeface="Segoe UI" pitchFamily="34" charset="0"/>
              <a:cs typeface="Segoe UI" pitchFamily="34" charset="0"/>
            </a:endParaRPr>
          </a:p>
        </p:txBody>
      </p:sp>
      <p:sp>
        <p:nvSpPr>
          <p:cNvPr id="4" name="Rectangle 3"/>
          <p:cNvSpPr/>
          <p:nvPr/>
        </p:nvSpPr>
        <p:spPr bwMode="auto">
          <a:xfrm>
            <a:off x="8712336" y="5810421"/>
            <a:ext cx="5202000" cy="3038400"/>
          </a:xfrm>
          <a:prstGeom prst="rect">
            <a:avLst/>
          </a:prstGeom>
          <a:solidFill>
            <a:srgbClr val="E076C9"/>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Helps address </a:t>
            </a:r>
            <a:r>
              <a:rPr lang="en-IN" sz="2400" b="1" dirty="0"/>
              <a:t>issues </a:t>
            </a:r>
            <a:endParaRPr lang="en-IN" sz="2400" b="1" dirty="0" smtClean="0"/>
          </a:p>
          <a:p>
            <a:pPr algn="ctr"/>
            <a:r>
              <a:rPr lang="en-IN" sz="2400" b="1" dirty="0" smtClean="0"/>
              <a:t>existing </a:t>
            </a:r>
            <a:r>
              <a:rPr lang="en-IN" sz="2400" b="1" dirty="0"/>
              <a:t>in the background </a:t>
            </a:r>
            <a:r>
              <a:rPr lang="en-IN" sz="2400" b="1" dirty="0" smtClean="0"/>
              <a:t>that </a:t>
            </a:r>
            <a:r>
              <a:rPr lang="en-IN" sz="2400" b="1" dirty="0"/>
              <a:t>may differ </a:t>
            </a:r>
            <a:r>
              <a:rPr lang="en-IN" sz="2400" b="1" dirty="0" smtClean="0"/>
              <a:t>slightly from </a:t>
            </a:r>
            <a:r>
              <a:rPr lang="en-IN" sz="2400" b="1" dirty="0"/>
              <a:t>the obvious ones </a:t>
            </a:r>
            <a:endParaRPr lang="en-US" sz="2400" b="1" dirty="0">
              <a:latin typeface="Segoe UI" pitchFamily="34" charset="0"/>
              <a:ea typeface="Segoe UI" pitchFamily="34" charset="0"/>
              <a:cs typeface="Segoe UI" pitchFamily="34" charset="0"/>
            </a:endParaRPr>
          </a:p>
        </p:txBody>
      </p:sp>
      <p:sp>
        <p:nvSpPr>
          <p:cNvPr id="5" name="Rectangle 4"/>
          <p:cNvSpPr/>
          <p:nvPr/>
        </p:nvSpPr>
        <p:spPr bwMode="auto">
          <a:xfrm>
            <a:off x="8713818" y="2688893"/>
            <a:ext cx="5202000" cy="3038400"/>
          </a:xfrm>
          <a:prstGeom prst="rect">
            <a:avLst/>
          </a:prstGeom>
          <a:solidFill>
            <a:srgbClr val="00B05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endParaRPr lang="en-IN" sz="2400" b="1" dirty="0" smtClean="0"/>
          </a:p>
          <a:p>
            <a:pPr algn="ctr"/>
            <a:r>
              <a:rPr lang="en-IN" sz="2400" b="1" dirty="0" smtClean="0"/>
              <a:t>Analyses </a:t>
            </a:r>
            <a:r>
              <a:rPr lang="en-IN" sz="2400" b="1" dirty="0"/>
              <a:t>a series of </a:t>
            </a:r>
            <a:endParaRPr lang="en-IN" sz="2400" b="1" dirty="0" smtClean="0"/>
          </a:p>
          <a:p>
            <a:pPr algn="ctr"/>
            <a:r>
              <a:rPr lang="en-IN" sz="2400" b="1" dirty="0" smtClean="0"/>
              <a:t>variances</a:t>
            </a:r>
            <a:r>
              <a:rPr lang="en-IN" sz="2400" b="1" dirty="0"/>
              <a:t>, risks, or defect that </a:t>
            </a:r>
            <a:endParaRPr lang="en-IN" sz="2400" b="1" dirty="0" smtClean="0"/>
          </a:p>
          <a:p>
            <a:pPr algn="ctr"/>
            <a:r>
              <a:rPr lang="en-IN" sz="2400" b="1" dirty="0" smtClean="0"/>
              <a:t>may </a:t>
            </a:r>
            <a:r>
              <a:rPr lang="en-IN" sz="2400" b="1" dirty="0"/>
              <a:t>exist in and around </a:t>
            </a:r>
            <a:endParaRPr lang="en-IN" sz="2400" b="1" dirty="0" smtClean="0"/>
          </a:p>
          <a:p>
            <a:pPr algn="ctr"/>
            <a:r>
              <a:rPr lang="en-IN" sz="2400" b="1" dirty="0" smtClean="0"/>
              <a:t>the </a:t>
            </a:r>
            <a:r>
              <a:rPr lang="en-IN" sz="2400" b="1" dirty="0"/>
              <a:t>project or any specific or particular component </a:t>
            </a:r>
            <a:endParaRPr lang="en-IN" sz="2400" b="1" dirty="0" smtClean="0"/>
          </a:p>
          <a:p>
            <a:pPr algn="ctr"/>
            <a:r>
              <a:rPr lang="en-IN" sz="2400" b="1" dirty="0" smtClean="0"/>
              <a:t>of </a:t>
            </a:r>
            <a:r>
              <a:rPr lang="en-IN" sz="2400" b="1" dirty="0"/>
              <a:t>that project </a:t>
            </a:r>
            <a:endParaRPr lang="en-US" sz="2400" b="1" dirty="0">
              <a:latin typeface="Segoe UI" pitchFamily="34" charset="0"/>
              <a:ea typeface="Segoe UI" pitchFamily="34" charset="0"/>
              <a:cs typeface="Segoe UI" pitchFamily="34" charset="0"/>
            </a:endParaRPr>
          </a:p>
        </p:txBody>
      </p:sp>
      <p:sp>
        <p:nvSpPr>
          <p:cNvPr id="6" name="Rectangle 5"/>
          <p:cNvSpPr/>
          <p:nvPr/>
        </p:nvSpPr>
        <p:spPr bwMode="auto">
          <a:xfrm>
            <a:off x="3427208" y="5810421"/>
            <a:ext cx="5202000" cy="3038400"/>
          </a:xfrm>
          <a:prstGeom prst="rect">
            <a:avLst/>
          </a:prstGeom>
          <a:solidFill>
            <a:srgbClr val="00B05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Attempts to review </a:t>
            </a:r>
            <a:r>
              <a:rPr lang="en-IN" sz="2400" b="1" dirty="0"/>
              <a:t>the </a:t>
            </a:r>
            <a:endParaRPr lang="en-IN" sz="2400" b="1" dirty="0" smtClean="0"/>
          </a:p>
          <a:p>
            <a:pPr algn="ctr"/>
            <a:r>
              <a:rPr lang="en-IN" sz="2400" b="1" dirty="0" smtClean="0"/>
              <a:t>actual </a:t>
            </a:r>
            <a:r>
              <a:rPr lang="en-IN" sz="2400" b="1" dirty="0"/>
              <a:t>root </a:t>
            </a:r>
            <a:r>
              <a:rPr lang="en-IN" sz="2400" b="1" dirty="0" smtClean="0"/>
              <a:t>causes/unique </a:t>
            </a:r>
            <a:r>
              <a:rPr lang="en-IN" sz="2400" b="1" dirty="0"/>
              <a:t>underlying factors, </a:t>
            </a:r>
            <a:r>
              <a:rPr lang="en-IN" sz="2400" b="1" dirty="0" smtClean="0"/>
              <a:t>that may lead  </a:t>
            </a:r>
          </a:p>
          <a:p>
            <a:pPr algn="ctr"/>
            <a:r>
              <a:rPr lang="en-IN" sz="2400" b="1" dirty="0" smtClean="0"/>
              <a:t>to an unfavourable </a:t>
            </a:r>
            <a:r>
              <a:rPr lang="en-IN" sz="2400" b="1" dirty="0"/>
              <a:t>result</a:t>
            </a:r>
            <a:endParaRPr lang="en-US" sz="2400" b="1" dirty="0">
              <a:latin typeface="Segoe UI" pitchFamily="34" charset="0"/>
              <a:ea typeface="Segoe UI" pitchFamily="34" charset="0"/>
              <a:cs typeface="Segoe UI" pitchFamily="34" charset="0"/>
            </a:endParaRPr>
          </a:p>
        </p:txBody>
      </p:sp>
      <p:sp>
        <p:nvSpPr>
          <p:cNvPr id="7" name="Rectangle 6"/>
          <p:cNvSpPr/>
          <p:nvPr/>
        </p:nvSpPr>
        <p:spPr bwMode="auto">
          <a:xfrm>
            <a:off x="3427208" y="2688893"/>
            <a:ext cx="5202000" cy="3038400"/>
          </a:xfrm>
          <a:prstGeom prst="rect">
            <a:avLst/>
          </a:prstGeom>
          <a:solidFill>
            <a:srgbClr val="E076C9"/>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buFont typeface="Wingdings" pitchFamily="2" charset="2"/>
              <a:buNone/>
            </a:pPr>
            <a:r>
              <a:rPr lang="en-US" altLang="en-US" sz="2400" b="1" dirty="0" smtClean="0">
                <a:ea typeface="Segoe UI" pitchFamily="34" charset="0"/>
                <a:cs typeface="Segoe UI" pitchFamily="34" charset="0"/>
              </a:rPr>
              <a:t>Helps in </a:t>
            </a:r>
            <a:r>
              <a:rPr lang="tr-TR" altLang="en-US" sz="2400" b="1" dirty="0" smtClean="0"/>
              <a:t>looking </a:t>
            </a:r>
            <a:r>
              <a:rPr lang="tr-TR" altLang="en-US" sz="2400" b="1" dirty="0"/>
              <a:t>at causes of </a:t>
            </a:r>
            <a:r>
              <a:rPr lang="tr-TR" altLang="en-US" sz="2400" b="1" dirty="0" smtClean="0"/>
              <a:t>problems</a:t>
            </a:r>
            <a:r>
              <a:rPr lang="en-US" altLang="en-US" sz="2400" b="1" dirty="0" smtClean="0"/>
              <a:t> to </a:t>
            </a:r>
            <a:r>
              <a:rPr lang="tr-TR" altLang="en-US" sz="2400" b="1" dirty="0" smtClean="0"/>
              <a:t>stimulate </a:t>
            </a:r>
            <a:endParaRPr lang="en-US" altLang="en-US" sz="2400" b="1" dirty="0" smtClean="0"/>
          </a:p>
          <a:p>
            <a:pPr algn="ctr">
              <a:buFont typeface="Wingdings" pitchFamily="2" charset="2"/>
              <a:buNone/>
            </a:pPr>
            <a:r>
              <a:rPr lang="tr-TR" altLang="en-US" sz="2400" b="1" dirty="0" smtClean="0"/>
              <a:t>thinking </a:t>
            </a:r>
            <a:r>
              <a:rPr lang="tr-TR" altLang="en-US" sz="2400" b="1" dirty="0"/>
              <a:t>and </a:t>
            </a:r>
            <a:endParaRPr lang="en-US" altLang="en-US" sz="2400" b="1" dirty="0" smtClean="0"/>
          </a:p>
          <a:p>
            <a:pPr algn="ctr">
              <a:buFont typeface="Wingdings" pitchFamily="2" charset="2"/>
              <a:buNone/>
            </a:pPr>
            <a:r>
              <a:rPr lang="tr-TR" altLang="en-US" sz="2400" b="1" dirty="0" smtClean="0"/>
              <a:t>organize thoughts</a:t>
            </a:r>
            <a:endParaRPr lang="tr-TR" altLang="en-US" sz="2400" b="1" dirty="0"/>
          </a:p>
        </p:txBody>
      </p:sp>
    </p:spTree>
    <p:extLst>
      <p:ext uri="{BB962C8B-B14F-4D97-AF65-F5344CB8AC3E}">
        <p14:creationId xmlns:p14="http://schemas.microsoft.com/office/powerpoint/2010/main" val="2724140813"/>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246909"/>
            <a:ext cx="16727876" cy="685572"/>
          </a:xfrm>
        </p:spPr>
        <p:txBody>
          <a:bodyPr/>
          <a:lstStyle/>
          <a:p>
            <a:r>
              <a:rPr lang="en-US" sz="4950" dirty="0" smtClean="0"/>
              <a:t>Integration To Other </a:t>
            </a:r>
            <a:r>
              <a:rPr lang="en-US" sz="4950" dirty="0"/>
              <a:t>Modules - CEM Project Pro </a:t>
            </a:r>
            <a:endParaRPr lang="en-IN" sz="4950" dirty="0"/>
          </a:p>
        </p:txBody>
      </p:sp>
      <p:sp>
        <p:nvSpPr>
          <p:cNvPr id="4" name="Rectangle 3"/>
          <p:cNvSpPr/>
          <p:nvPr/>
        </p:nvSpPr>
        <p:spPr>
          <a:xfrm>
            <a:off x="3090771" y="2219320"/>
            <a:ext cx="3550196" cy="7870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cs typeface="Arial" pitchFamily="34" charset="0"/>
              </a:rPr>
              <a:t>Fixed assets </a:t>
            </a:r>
            <a:endParaRPr lang="en-IN" sz="2400" b="1" dirty="0"/>
          </a:p>
        </p:txBody>
      </p:sp>
      <p:sp>
        <p:nvSpPr>
          <p:cNvPr id="5" name="Rectangle 4"/>
          <p:cNvSpPr/>
          <p:nvPr/>
        </p:nvSpPr>
        <p:spPr>
          <a:xfrm>
            <a:off x="3072912" y="5601996"/>
            <a:ext cx="3549600" cy="201421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cs typeface="Arial" pitchFamily="34" charset="0"/>
              </a:rPr>
              <a:t>Inventory</a:t>
            </a:r>
            <a:endParaRPr lang="en-IN" sz="2400" b="1" dirty="0"/>
          </a:p>
        </p:txBody>
      </p:sp>
      <p:sp>
        <p:nvSpPr>
          <p:cNvPr id="6" name="Rectangle 5"/>
          <p:cNvSpPr/>
          <p:nvPr/>
        </p:nvSpPr>
        <p:spPr>
          <a:xfrm>
            <a:off x="3087621" y="3976641"/>
            <a:ext cx="3549600" cy="15491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cs typeface="Arial" pitchFamily="34" charset="0"/>
              </a:rPr>
              <a:t>Project Accounting </a:t>
            </a:r>
            <a:endParaRPr lang="en-IN" sz="2400" b="1" dirty="0"/>
          </a:p>
        </p:txBody>
      </p:sp>
      <p:sp>
        <p:nvSpPr>
          <p:cNvPr id="7" name="Rectangle 6"/>
          <p:cNvSpPr/>
          <p:nvPr/>
        </p:nvSpPr>
        <p:spPr>
          <a:xfrm>
            <a:off x="3080267" y="3083684"/>
            <a:ext cx="3549600" cy="78707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cs typeface="Arial" pitchFamily="34" charset="0"/>
              </a:rPr>
              <a:t>Budget Validation</a:t>
            </a:r>
            <a:endParaRPr lang="en-IN" sz="2400" b="1" dirty="0"/>
          </a:p>
        </p:txBody>
      </p:sp>
      <p:sp>
        <p:nvSpPr>
          <p:cNvPr id="8" name="Rectangle 7"/>
          <p:cNvSpPr/>
          <p:nvPr/>
        </p:nvSpPr>
        <p:spPr>
          <a:xfrm>
            <a:off x="6717762" y="5601996"/>
            <a:ext cx="9439200" cy="201520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itchFamily="2" charset="2"/>
              <a:buChar char="§"/>
            </a:pPr>
            <a:r>
              <a:rPr lang="en-US" sz="2400" b="1" dirty="0"/>
              <a:t>Additional Item </a:t>
            </a:r>
            <a:r>
              <a:rPr lang="en-US" sz="2400" b="1" dirty="0" smtClean="0"/>
              <a:t>categories</a:t>
            </a:r>
          </a:p>
          <a:p>
            <a:pPr marL="285750" indent="-285750" algn="just">
              <a:buFont typeface="Wingdings" pitchFamily="2" charset="2"/>
              <a:buChar char="§"/>
            </a:pPr>
            <a:r>
              <a:rPr lang="en-US" sz="2400" b="1" dirty="0" smtClean="0"/>
              <a:t>Item </a:t>
            </a:r>
            <a:r>
              <a:rPr lang="en-US" sz="2400" b="1" dirty="0"/>
              <a:t>master creation </a:t>
            </a:r>
            <a:r>
              <a:rPr lang="en-US" sz="2400" b="1" dirty="0" smtClean="0"/>
              <a:t>wizard</a:t>
            </a:r>
          </a:p>
          <a:p>
            <a:pPr marL="285750" indent="-285750" algn="just">
              <a:buFont typeface="Wingdings" pitchFamily="2" charset="2"/>
              <a:buChar char="§"/>
            </a:pPr>
            <a:r>
              <a:rPr lang="en-US" sz="2400" b="1" dirty="0" smtClean="0"/>
              <a:t>Virtual </a:t>
            </a:r>
            <a:r>
              <a:rPr lang="en-US" sz="2400" b="1" dirty="0"/>
              <a:t>warehouse for tracking in transit</a:t>
            </a:r>
          </a:p>
          <a:p>
            <a:pPr marL="285750" indent="-285750" algn="just">
              <a:buFont typeface="Wingdings" pitchFamily="2" charset="2"/>
              <a:buChar char="§"/>
            </a:pPr>
            <a:r>
              <a:rPr lang="en-US" sz="2400" b="1" dirty="0"/>
              <a:t>Customer restrictions </a:t>
            </a:r>
            <a:r>
              <a:rPr lang="en-US" sz="2400" b="1" dirty="0" smtClean="0"/>
              <a:t>to merge </a:t>
            </a:r>
            <a:r>
              <a:rPr lang="en-US" sz="2400" b="1" dirty="0"/>
              <a:t>multiple purchase requested into one purchase order</a:t>
            </a:r>
          </a:p>
        </p:txBody>
      </p:sp>
      <p:sp>
        <p:nvSpPr>
          <p:cNvPr id="9" name="Rectangle 8"/>
          <p:cNvSpPr/>
          <p:nvPr/>
        </p:nvSpPr>
        <p:spPr>
          <a:xfrm>
            <a:off x="6719412" y="2211907"/>
            <a:ext cx="9437550" cy="7870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itchFamily="2" charset="2"/>
              <a:buChar char="§"/>
            </a:pPr>
            <a:r>
              <a:rPr lang="en-US" sz="2400" b="1" dirty="0" smtClean="0"/>
              <a:t>FA </a:t>
            </a:r>
            <a:r>
              <a:rPr lang="en-US" sz="2400" b="1" dirty="0"/>
              <a:t>code creation wizard</a:t>
            </a:r>
            <a:endParaRPr lang="en-IN" sz="2400" b="1" dirty="0"/>
          </a:p>
        </p:txBody>
      </p:sp>
      <p:sp>
        <p:nvSpPr>
          <p:cNvPr id="10" name="Rectangle 9"/>
          <p:cNvSpPr/>
          <p:nvPr/>
        </p:nvSpPr>
        <p:spPr>
          <a:xfrm>
            <a:off x="6719411" y="3095306"/>
            <a:ext cx="9437551" cy="78608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itchFamily="2" charset="2"/>
              <a:buChar char="§"/>
            </a:pPr>
            <a:r>
              <a:rPr lang="en-US" sz="2400" b="1" dirty="0"/>
              <a:t>Purchase </a:t>
            </a:r>
            <a:r>
              <a:rPr lang="en-US" sz="2400" b="1" dirty="0" smtClean="0"/>
              <a:t>Request </a:t>
            </a:r>
            <a:r>
              <a:rPr lang="en-US" sz="2400" b="1" dirty="0"/>
              <a:t>– An item level </a:t>
            </a:r>
            <a:r>
              <a:rPr lang="en-US" sz="2400" b="1" dirty="0" smtClean="0"/>
              <a:t>and </a:t>
            </a:r>
            <a:r>
              <a:rPr lang="en-US" sz="2400" b="1" dirty="0"/>
              <a:t>item group level </a:t>
            </a:r>
            <a:endParaRPr lang="en-IN" sz="2400" b="1" dirty="0"/>
          </a:p>
        </p:txBody>
      </p:sp>
      <p:sp>
        <p:nvSpPr>
          <p:cNvPr id="11" name="Rectangle 10"/>
          <p:cNvSpPr/>
          <p:nvPr/>
        </p:nvSpPr>
        <p:spPr>
          <a:xfrm>
            <a:off x="6717762" y="3976641"/>
            <a:ext cx="9439200" cy="1549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itchFamily="2" charset="2"/>
              <a:buChar char="§"/>
            </a:pPr>
            <a:r>
              <a:rPr lang="en-US" sz="2400" b="1" dirty="0"/>
              <a:t>Productivity codes – to measure activity performance and grading</a:t>
            </a:r>
          </a:p>
          <a:p>
            <a:pPr marL="342900" indent="-342900" algn="just">
              <a:buFont typeface="Wingdings" pitchFamily="2" charset="2"/>
              <a:buChar char="§"/>
            </a:pPr>
            <a:r>
              <a:rPr lang="en-US" sz="2400" b="1" dirty="0"/>
              <a:t>Validations in change orders based on contracts terms</a:t>
            </a:r>
          </a:p>
          <a:p>
            <a:pPr marL="342900" indent="-342900" algn="just">
              <a:buFont typeface="Wingdings" pitchFamily="2" charset="2"/>
              <a:buChar char="§"/>
            </a:pPr>
            <a:r>
              <a:rPr lang="en-US" sz="2400" b="1" dirty="0"/>
              <a:t>Project specific document number sequences</a:t>
            </a:r>
          </a:p>
        </p:txBody>
      </p:sp>
      <p:sp>
        <p:nvSpPr>
          <p:cNvPr id="12" name="Rectangle 11"/>
          <p:cNvSpPr/>
          <p:nvPr/>
        </p:nvSpPr>
        <p:spPr>
          <a:xfrm>
            <a:off x="6717762" y="7711996"/>
            <a:ext cx="9439200" cy="2337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itchFamily="2" charset="2"/>
              <a:buChar char="§"/>
            </a:pPr>
            <a:r>
              <a:rPr lang="en-US" sz="2400" b="1" dirty="0" smtClean="0"/>
              <a:t>Payment authorization for all custom module transactions</a:t>
            </a:r>
          </a:p>
          <a:p>
            <a:pPr marL="342900" indent="-342900" algn="just">
              <a:buFont typeface="Wingdings" pitchFamily="2" charset="2"/>
              <a:buChar char="§"/>
            </a:pPr>
            <a:r>
              <a:rPr lang="en-US" sz="2400" b="1" dirty="0" smtClean="0"/>
              <a:t>Integration </a:t>
            </a:r>
            <a:r>
              <a:rPr lang="en-US" sz="2400" b="1" dirty="0"/>
              <a:t>enhancement between Fixed Assets, Payables and other </a:t>
            </a:r>
            <a:r>
              <a:rPr lang="en-US" sz="2400" b="1" dirty="0" smtClean="0"/>
              <a:t>Custom </a:t>
            </a:r>
            <a:r>
              <a:rPr lang="en-US" sz="2400" b="1" dirty="0"/>
              <a:t>M</a:t>
            </a:r>
            <a:r>
              <a:rPr lang="en-US" sz="2400" b="1" dirty="0" smtClean="0"/>
              <a:t>odules</a:t>
            </a:r>
            <a:endParaRPr lang="en-US" sz="2400" b="1" dirty="0"/>
          </a:p>
          <a:p>
            <a:pPr marL="342900" indent="-342900" algn="just">
              <a:buFont typeface="Wingdings" pitchFamily="2" charset="2"/>
              <a:buChar char="§"/>
            </a:pPr>
            <a:r>
              <a:rPr lang="en-US" sz="2400" b="1" dirty="0"/>
              <a:t>Export to excel facility for reports</a:t>
            </a:r>
          </a:p>
          <a:p>
            <a:pPr marL="342900" indent="-342900" algn="just">
              <a:buFont typeface="Wingdings" pitchFamily="2" charset="2"/>
              <a:buChar char="§"/>
            </a:pPr>
            <a:r>
              <a:rPr lang="en-US" sz="2400" b="1" dirty="0" smtClean="0"/>
              <a:t>Role–specific </a:t>
            </a:r>
            <a:r>
              <a:rPr lang="en-US" sz="2400" b="1" dirty="0"/>
              <a:t>dashboards &amp; Record based </a:t>
            </a:r>
            <a:r>
              <a:rPr lang="en-US" sz="2400" b="1" dirty="0" smtClean="0"/>
              <a:t>security</a:t>
            </a:r>
          </a:p>
          <a:p>
            <a:pPr marL="342900" indent="-342900" algn="just">
              <a:buFont typeface="Wingdings" pitchFamily="2" charset="2"/>
              <a:buChar char="§"/>
            </a:pPr>
            <a:r>
              <a:rPr lang="en-US" sz="2400" b="1" dirty="0" smtClean="0"/>
              <a:t>100+ reports on financials, cost controls, project metrics</a:t>
            </a:r>
            <a:endParaRPr lang="en-US" sz="2400" b="1" dirty="0"/>
          </a:p>
        </p:txBody>
      </p:sp>
      <p:sp>
        <p:nvSpPr>
          <p:cNvPr id="13" name="Rectangle 12"/>
          <p:cNvSpPr/>
          <p:nvPr/>
        </p:nvSpPr>
        <p:spPr>
          <a:xfrm>
            <a:off x="3083578" y="7711996"/>
            <a:ext cx="3549600" cy="23377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cs typeface="Arial" pitchFamily="34" charset="0"/>
              </a:rPr>
              <a:t>Other Enhancements</a:t>
            </a:r>
            <a:endParaRPr lang="en-IN" sz="2400" b="1" dirty="0"/>
          </a:p>
        </p:txBody>
      </p:sp>
    </p:spTree>
    <p:extLst>
      <p:ext uri="{BB962C8B-B14F-4D97-AF65-F5344CB8AC3E}">
        <p14:creationId xmlns:p14="http://schemas.microsoft.com/office/powerpoint/2010/main" val="1294456450"/>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590231" y="2712053"/>
            <a:ext cx="4923954" cy="6288966"/>
            <a:chOff x="906111" y="1104900"/>
            <a:chExt cx="2293568" cy="3604898"/>
          </a:xfrm>
        </p:grpSpPr>
        <p:sp>
          <p:nvSpPr>
            <p:cNvPr id="68" name="white gradient"/>
            <p:cNvSpPr/>
            <p:nvPr/>
          </p:nvSpPr>
          <p:spPr>
            <a:xfrm>
              <a:off x="906111" y="1104900"/>
              <a:ext cx="2291722" cy="601832"/>
            </a:xfrm>
            <a:prstGeom prst="rect">
              <a:avLst/>
            </a:prstGeom>
            <a:solidFill>
              <a:schemeClr val="accent5"/>
            </a:solidFill>
            <a:ln w="3175" cap="rnd">
              <a:noFill/>
              <a:headEnd type="none" w="lg" len="med"/>
              <a:tailEnd type="oval" w="med"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099" tIns="68550" rIns="137099" bIns="68550" numCol="1" spcCol="0" rtlCol="0" fromWordArt="0" anchor="ctr" anchorCtr="0" forceAA="0" compatLnSpc="1">
              <a:prstTxWarp prst="textNoShape">
                <a:avLst/>
              </a:prstTxWarp>
              <a:noAutofit/>
            </a:bodyPr>
            <a:lstStyle/>
            <a:p>
              <a:pPr algn="ctr" defTabSz="1220094"/>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 Over </a:t>
              </a:r>
              <a:r>
                <a:rPr lang="en-IN" sz="2800" dirty="0" smtClean="0">
                  <a:gradFill>
                    <a:gsLst>
                      <a:gs pos="0">
                        <a:srgbClr val="FFFFFF"/>
                      </a:gs>
                      <a:gs pos="100000">
                        <a:srgbClr val="FFFFFF"/>
                      </a:gs>
                    </a:gsLst>
                    <a:lin ang="16200000" scaled="0"/>
                  </a:gradFill>
                  <a:latin typeface="Segoe UI" pitchFamily="34" charset="0"/>
                  <a:ea typeface="Segoe UI" pitchFamily="34" charset="0"/>
                  <a:cs typeface="Segoe UI" pitchFamily="34" charset="0"/>
                </a:rPr>
                <a:t>a millions </a:t>
              </a:r>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hours of Dynamics experience</a:t>
              </a:r>
            </a:p>
          </p:txBody>
        </p:sp>
        <p:sp>
          <p:nvSpPr>
            <p:cNvPr id="69" name="Content Placeholder 4"/>
            <p:cNvSpPr txBox="1">
              <a:spLocks/>
            </p:cNvSpPr>
            <p:nvPr/>
          </p:nvSpPr>
          <p:spPr>
            <a:xfrm>
              <a:off x="906111" y="3642940"/>
              <a:ext cx="2291722" cy="1066858"/>
            </a:xfrm>
            <a:prstGeom prst="rect">
              <a:avLst/>
            </a:prstGeom>
            <a:solidFill>
              <a:schemeClr val="accent5"/>
            </a:solidFill>
          </p:spPr>
          <p:txBody>
            <a:bodyPr anchor="ctr"/>
            <a:lstStyle>
              <a:lvl1pPr marL="231775" indent="-231775" algn="l" defTabSz="914400" rtl="0" eaLnBrk="1" latinLnBrk="0" hangingPunct="1">
                <a:spcBef>
                  <a:spcPct val="20000"/>
                </a:spcBef>
                <a:buClr>
                  <a:srgbClr val="397FBB"/>
                </a:buClr>
                <a:buSzPct val="105000"/>
                <a:buFontTx/>
                <a:buBlip>
                  <a:blip r:embed="rId3"/>
                </a:buBlip>
                <a:defRPr sz="1800" kern="1200">
                  <a:solidFill>
                    <a:srgbClr val="397FBB"/>
                  </a:solidFill>
                  <a:latin typeface="Verdana" pitchFamily="34" charset="0"/>
                  <a:ea typeface="Verdana" pitchFamily="34" charset="0"/>
                  <a:cs typeface="Verdana" pitchFamily="34" charset="0"/>
                </a:defRPr>
              </a:lvl1pPr>
              <a:lvl2pPr marL="457200" indent="-230188" algn="l" defTabSz="914400" rtl="0" eaLnBrk="1" latinLnBrk="0" hangingPunct="1">
                <a:spcBef>
                  <a:spcPct val="20000"/>
                </a:spcBef>
                <a:buClr>
                  <a:srgbClr val="F1AB3C"/>
                </a:buClr>
                <a:buFont typeface="Arial" pitchFamily="34" charset="0"/>
                <a:buChar char="–"/>
                <a:defRPr sz="1600" kern="1200">
                  <a:solidFill>
                    <a:srgbClr val="626161"/>
                  </a:solidFill>
                  <a:latin typeface="Verdana" pitchFamily="34" charset="0"/>
                  <a:ea typeface="Verdana" pitchFamily="34" charset="0"/>
                  <a:cs typeface="Verdana" pitchFamily="34" charset="0"/>
                </a:defRPr>
              </a:lvl2pPr>
              <a:lvl3pPr marL="795338" indent="-228600" algn="l" defTabSz="914400" rtl="0" eaLnBrk="1" latinLnBrk="0" hangingPunct="1">
                <a:spcBef>
                  <a:spcPct val="20000"/>
                </a:spcBef>
                <a:buClr>
                  <a:srgbClr val="F1AB3C"/>
                </a:buClr>
                <a:buFont typeface="Arial" pitchFamily="34" charset="0"/>
                <a:buChar char="•"/>
                <a:defRPr sz="1400" kern="1200">
                  <a:solidFill>
                    <a:srgbClr val="626161"/>
                  </a:solidFill>
                  <a:latin typeface="Verdana" pitchFamily="34" charset="0"/>
                  <a:ea typeface="Verdana" pitchFamily="34" charset="0"/>
                  <a:cs typeface="Verdana" pitchFamily="34" charset="0"/>
                </a:defRPr>
              </a:lvl3pPr>
              <a:lvl4pPr marL="1143000"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4pPr>
              <a:lvl5pPr marL="1484313"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IN" sz="2800" dirty="0" smtClean="0">
                  <a:gradFill>
                    <a:gsLst>
                      <a:gs pos="0">
                        <a:srgbClr val="FFFFFF"/>
                      </a:gs>
                      <a:gs pos="100000">
                        <a:srgbClr val="FFFFFF"/>
                      </a:gs>
                    </a:gsLst>
                    <a:lin ang="16200000" scaled="0"/>
                  </a:gradFill>
                  <a:latin typeface="Segoe UI"/>
                  <a:ea typeface="Segoe UI" pitchFamily="34" charset="0"/>
                  <a:cs typeface="Segoe UI" pitchFamily="34" charset="0"/>
                </a:rPr>
                <a:t>Onsite </a:t>
              </a:r>
              <a:r>
                <a:rPr lang="en-IN" sz="2800" dirty="0">
                  <a:gradFill>
                    <a:gsLst>
                      <a:gs pos="0">
                        <a:srgbClr val="FFFFFF"/>
                      </a:gs>
                      <a:gs pos="100000">
                        <a:srgbClr val="FFFFFF"/>
                      </a:gs>
                    </a:gsLst>
                    <a:lin ang="16200000" scaled="0"/>
                  </a:gradFill>
                  <a:latin typeface="Segoe UI"/>
                  <a:ea typeface="Segoe UI" pitchFamily="34" charset="0"/>
                  <a:cs typeface="Segoe UI" pitchFamily="34" charset="0"/>
                </a:rPr>
                <a:t>/ </a:t>
              </a:r>
              <a:r>
                <a:rPr lang="en-IN" sz="2800" dirty="0" smtClean="0">
                  <a:gradFill>
                    <a:gsLst>
                      <a:gs pos="0">
                        <a:srgbClr val="FFFFFF"/>
                      </a:gs>
                      <a:gs pos="100000">
                        <a:srgbClr val="FFFFFF"/>
                      </a:gs>
                    </a:gsLst>
                    <a:lin ang="16200000" scaled="0"/>
                  </a:gradFill>
                  <a:latin typeface="Segoe UI"/>
                  <a:ea typeface="Segoe UI" pitchFamily="34" charset="0"/>
                  <a:cs typeface="Segoe UI" pitchFamily="34" charset="0"/>
                </a:rPr>
                <a:t>Offshore experience</a:t>
              </a:r>
              <a:endParaRPr lang="en-IN" sz="2800" dirty="0">
                <a:gradFill>
                  <a:gsLst>
                    <a:gs pos="0">
                      <a:srgbClr val="FFFFFF"/>
                    </a:gs>
                    <a:gs pos="100000">
                      <a:srgbClr val="FFFFFF"/>
                    </a:gs>
                  </a:gsLst>
                  <a:lin ang="16200000" scaled="0"/>
                </a:gradFill>
                <a:latin typeface="Segoe UI"/>
                <a:ea typeface="Segoe UI" pitchFamily="34" charset="0"/>
                <a:cs typeface="Segoe UI" pitchFamily="34" charset="0"/>
              </a:endParaRPr>
            </a:p>
          </p:txBody>
        </p:sp>
        <p:pic>
          <p:nvPicPr>
            <p:cNvPr id="70" name="Picture 2"/>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906111" y="1706732"/>
              <a:ext cx="2293568" cy="193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1" name="Group 70"/>
          <p:cNvGrpSpPr/>
          <p:nvPr/>
        </p:nvGrpSpPr>
        <p:grpSpPr>
          <a:xfrm>
            <a:off x="6673982" y="2711895"/>
            <a:ext cx="4907706" cy="6289122"/>
            <a:chOff x="3352800" y="1104900"/>
            <a:chExt cx="2286000" cy="3604988"/>
          </a:xfrm>
        </p:grpSpPr>
        <p:sp>
          <p:nvSpPr>
            <p:cNvPr id="72" name="white gradient"/>
            <p:cNvSpPr/>
            <p:nvPr/>
          </p:nvSpPr>
          <p:spPr>
            <a:xfrm>
              <a:off x="3352800" y="1104900"/>
              <a:ext cx="2286000" cy="603504"/>
            </a:xfrm>
            <a:prstGeom prst="rect">
              <a:avLst/>
            </a:prstGeom>
            <a:solidFill>
              <a:schemeClr val="accent1">
                <a:lumMod val="75000"/>
              </a:schemeClr>
            </a:solidFill>
            <a:ln w="3175" cap="rnd">
              <a:noFill/>
              <a:headEnd type="none" w="lg" len="med"/>
              <a:tailEnd type="oval" w="med"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099" tIns="68550" rIns="137099" bIns="68550" numCol="1" spcCol="0" rtlCol="0" fromWordArt="0" anchor="ctr" anchorCtr="0" forceAA="0" compatLnSpc="1">
              <a:prstTxWarp prst="textNoShape">
                <a:avLst/>
              </a:prstTxWarp>
              <a:noAutofit/>
            </a:bodyPr>
            <a:lstStyle/>
            <a:p>
              <a:pPr algn="ctr" defTabSz="1220094"/>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 Committed to ‘Timely &amp; Quality’ delivery</a:t>
              </a:r>
            </a:p>
          </p:txBody>
        </p:sp>
        <p:sp>
          <p:nvSpPr>
            <p:cNvPr id="73" name="Content Placeholder 4"/>
            <p:cNvSpPr txBox="1">
              <a:spLocks/>
            </p:cNvSpPr>
            <p:nvPr/>
          </p:nvSpPr>
          <p:spPr>
            <a:xfrm>
              <a:off x="3352800" y="3632940"/>
              <a:ext cx="2285195" cy="1076948"/>
            </a:xfrm>
            <a:prstGeom prst="rect">
              <a:avLst/>
            </a:prstGeom>
            <a:solidFill>
              <a:schemeClr val="accent1">
                <a:lumMod val="75000"/>
              </a:schemeClr>
            </a:solidFill>
          </p:spPr>
          <p:txBody>
            <a:bodyPr lIns="68580" tIns="0" rIns="68580" bIns="0" anchor="ctr"/>
            <a:lstStyle>
              <a:lvl1pPr marL="231775" indent="-231775" algn="l" defTabSz="914400" rtl="0" eaLnBrk="1" latinLnBrk="0" hangingPunct="1">
                <a:spcBef>
                  <a:spcPct val="20000"/>
                </a:spcBef>
                <a:buClr>
                  <a:srgbClr val="397FBB"/>
                </a:buClr>
                <a:buSzPct val="105000"/>
                <a:buFontTx/>
                <a:buBlip>
                  <a:blip r:embed="rId3"/>
                </a:buBlip>
                <a:defRPr sz="1800" kern="1200">
                  <a:solidFill>
                    <a:srgbClr val="397FBB"/>
                  </a:solidFill>
                  <a:latin typeface="Verdana" pitchFamily="34" charset="0"/>
                  <a:ea typeface="Verdana" pitchFamily="34" charset="0"/>
                  <a:cs typeface="Verdana" pitchFamily="34" charset="0"/>
                </a:defRPr>
              </a:lvl1pPr>
              <a:lvl2pPr marL="457200" indent="-230188" algn="l" defTabSz="914400" rtl="0" eaLnBrk="1" latinLnBrk="0" hangingPunct="1">
                <a:spcBef>
                  <a:spcPct val="20000"/>
                </a:spcBef>
                <a:buClr>
                  <a:srgbClr val="F1AB3C"/>
                </a:buClr>
                <a:buFont typeface="Arial" pitchFamily="34" charset="0"/>
                <a:buChar char="–"/>
                <a:defRPr sz="1600" kern="1200">
                  <a:solidFill>
                    <a:srgbClr val="626161"/>
                  </a:solidFill>
                  <a:latin typeface="Verdana" pitchFamily="34" charset="0"/>
                  <a:ea typeface="Verdana" pitchFamily="34" charset="0"/>
                  <a:cs typeface="Verdana" pitchFamily="34" charset="0"/>
                </a:defRPr>
              </a:lvl2pPr>
              <a:lvl3pPr marL="795338" indent="-228600" algn="l" defTabSz="914400" rtl="0" eaLnBrk="1" latinLnBrk="0" hangingPunct="1">
                <a:spcBef>
                  <a:spcPct val="20000"/>
                </a:spcBef>
                <a:buClr>
                  <a:srgbClr val="F1AB3C"/>
                </a:buClr>
                <a:buFont typeface="Arial" pitchFamily="34" charset="0"/>
                <a:buChar char="•"/>
                <a:defRPr sz="1400" kern="1200">
                  <a:solidFill>
                    <a:srgbClr val="626161"/>
                  </a:solidFill>
                  <a:latin typeface="Verdana" pitchFamily="34" charset="0"/>
                  <a:ea typeface="Verdana" pitchFamily="34" charset="0"/>
                  <a:cs typeface="Verdana" pitchFamily="34" charset="0"/>
                </a:defRPr>
              </a:lvl3pPr>
              <a:lvl4pPr marL="1143000"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4pPr>
              <a:lvl5pPr marL="1484313"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IN" sz="2800" spc="-30" dirty="0">
                  <a:gradFill>
                    <a:gsLst>
                      <a:gs pos="0">
                        <a:srgbClr val="FFFFFF"/>
                      </a:gs>
                      <a:gs pos="100000">
                        <a:srgbClr val="FFFFFF"/>
                      </a:gs>
                    </a:gsLst>
                    <a:lin ang="16200000" scaled="0"/>
                  </a:gradFill>
                  <a:latin typeface="Segoe UI"/>
                  <a:ea typeface="Segoe UI" pitchFamily="34" charset="0"/>
                  <a:cs typeface="Segoe UI" pitchFamily="34" charset="0"/>
                </a:rPr>
                <a:t> Incentivized for FTR (First time Right)</a:t>
              </a:r>
            </a:p>
          </p:txBody>
        </p:sp>
        <p:pic>
          <p:nvPicPr>
            <p:cNvPr id="74" name="Picture 3"/>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3352800" y="1708497"/>
              <a:ext cx="2286000" cy="192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5" name="Group 74"/>
          <p:cNvGrpSpPr/>
          <p:nvPr/>
        </p:nvGrpSpPr>
        <p:grpSpPr>
          <a:xfrm>
            <a:off x="11736655" y="2712053"/>
            <a:ext cx="4905983" cy="6288966"/>
            <a:chOff x="5789028" y="1104900"/>
            <a:chExt cx="2285197" cy="3604898"/>
          </a:xfrm>
        </p:grpSpPr>
        <p:grpSp>
          <p:nvGrpSpPr>
            <p:cNvPr id="76" name="Group 75"/>
            <p:cNvGrpSpPr/>
            <p:nvPr/>
          </p:nvGrpSpPr>
          <p:grpSpPr>
            <a:xfrm>
              <a:off x="5789028" y="1104900"/>
              <a:ext cx="2285197" cy="3604898"/>
              <a:chOff x="5791200" y="1104900"/>
              <a:chExt cx="2285197" cy="3604898"/>
            </a:xfrm>
          </p:grpSpPr>
          <p:sp>
            <p:nvSpPr>
              <p:cNvPr id="78" name="white gradient"/>
              <p:cNvSpPr/>
              <p:nvPr/>
            </p:nvSpPr>
            <p:spPr>
              <a:xfrm>
                <a:off x="5791200" y="1104900"/>
                <a:ext cx="2285197" cy="603504"/>
              </a:xfrm>
              <a:prstGeom prst="rect">
                <a:avLst/>
              </a:prstGeom>
              <a:solidFill>
                <a:schemeClr val="accent4"/>
              </a:solidFill>
              <a:ln w="3175" cap="rnd">
                <a:noFill/>
                <a:headEnd type="none" w="lg" len="med"/>
                <a:tailEnd type="oval" w="med"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099" tIns="68550" rIns="137099" bIns="68550" numCol="1" spcCol="0" rtlCol="0" fromWordArt="0" anchor="ctr" anchorCtr="0" forceAA="0" compatLnSpc="1">
                <a:prstTxWarp prst="textNoShape">
                  <a:avLst/>
                </a:prstTxWarp>
                <a:noAutofit/>
              </a:bodyPr>
              <a:lstStyle/>
              <a:p>
                <a:pPr algn="ctr" defTabSz="1220094"/>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Qualified people from premium institutes </a:t>
                </a:r>
              </a:p>
            </p:txBody>
          </p:sp>
          <p:sp>
            <p:nvSpPr>
              <p:cNvPr id="79" name="Content Placeholder 4"/>
              <p:cNvSpPr txBox="1">
                <a:spLocks/>
              </p:cNvSpPr>
              <p:nvPr/>
            </p:nvSpPr>
            <p:spPr>
              <a:xfrm>
                <a:off x="5791200" y="3634366"/>
                <a:ext cx="2285197" cy="1075432"/>
              </a:xfrm>
              <a:prstGeom prst="rect">
                <a:avLst/>
              </a:prstGeom>
              <a:solidFill>
                <a:schemeClr val="accent4"/>
              </a:solidFill>
            </p:spPr>
            <p:txBody>
              <a:bodyPr anchor="ctr"/>
              <a:lstStyle>
                <a:defPPr>
                  <a:defRPr lang="en-US"/>
                </a:defPPr>
                <a:lvl1pPr indent="0" algn="ctr">
                  <a:spcBef>
                    <a:spcPts val="0"/>
                  </a:spcBef>
                  <a:buClr>
                    <a:srgbClr val="397FBB"/>
                  </a:buClr>
                  <a:buSzPct val="105000"/>
                  <a:buFontTx/>
                  <a:buNone/>
                  <a:defRPr sz="1400">
                    <a:gradFill>
                      <a:gsLst>
                        <a:gs pos="0">
                          <a:srgbClr val="FFFFFF"/>
                        </a:gs>
                        <a:gs pos="100000">
                          <a:srgbClr val="FFFFFF"/>
                        </a:gs>
                      </a:gsLst>
                      <a:lin ang="16200000" scaled="0"/>
                    </a:gradFill>
                    <a:latin typeface="Segoe UI"/>
                    <a:ea typeface="Segoe UI" pitchFamily="34" charset="0"/>
                    <a:cs typeface="Segoe UI" pitchFamily="34" charset="0"/>
                  </a:defRPr>
                </a:lvl1pPr>
                <a:lvl2pPr indent="-230188">
                  <a:spcBef>
                    <a:spcPct val="20000"/>
                  </a:spcBef>
                  <a:buClr>
                    <a:srgbClr val="F1AB3C"/>
                  </a:buClr>
                  <a:buFont typeface="Arial" pitchFamily="34" charset="0"/>
                  <a:buChar char="–"/>
                  <a:defRPr sz="1600">
                    <a:solidFill>
                      <a:srgbClr val="626161"/>
                    </a:solidFill>
                    <a:latin typeface="Verdana" pitchFamily="34" charset="0"/>
                    <a:ea typeface="Verdana" pitchFamily="34" charset="0"/>
                    <a:cs typeface="Verdana" pitchFamily="34" charset="0"/>
                  </a:defRPr>
                </a:lvl2pPr>
                <a:lvl3pPr marL="795338" indent="-228600">
                  <a:spcBef>
                    <a:spcPct val="20000"/>
                  </a:spcBef>
                  <a:buClr>
                    <a:srgbClr val="F1AB3C"/>
                  </a:buClr>
                  <a:buFont typeface="Arial" pitchFamily="34" charset="0"/>
                  <a:buChar char="•"/>
                  <a:defRPr sz="1400">
                    <a:solidFill>
                      <a:srgbClr val="626161"/>
                    </a:solidFill>
                    <a:latin typeface="Verdana" pitchFamily="34" charset="0"/>
                    <a:ea typeface="Verdana" pitchFamily="34" charset="0"/>
                    <a:cs typeface="Verdana" pitchFamily="34" charset="0"/>
                  </a:defRPr>
                </a:lvl3pPr>
                <a:lvl4pPr marL="1143000" indent="-228600">
                  <a:spcBef>
                    <a:spcPct val="20000"/>
                  </a:spcBef>
                  <a:buClr>
                    <a:srgbClr val="F1AB3C"/>
                  </a:buClr>
                  <a:buFont typeface="Arial" pitchFamily="34" charset="0"/>
                  <a:buChar char="–"/>
                  <a:defRPr sz="1200">
                    <a:solidFill>
                      <a:srgbClr val="626161"/>
                    </a:solidFill>
                    <a:latin typeface="Verdana" pitchFamily="34" charset="0"/>
                    <a:ea typeface="Verdana" pitchFamily="34" charset="0"/>
                    <a:cs typeface="Verdana" pitchFamily="34" charset="0"/>
                  </a:defRPr>
                </a:lvl4pPr>
                <a:lvl5pPr marL="1484313" indent="-228600">
                  <a:spcBef>
                    <a:spcPct val="20000"/>
                  </a:spcBef>
                  <a:buClr>
                    <a:srgbClr val="F1AB3C"/>
                  </a:buClr>
                  <a:buFont typeface="Arial" pitchFamily="34" charset="0"/>
                  <a:buChar char="»"/>
                  <a:defRPr sz="1200">
                    <a:solidFill>
                      <a:srgbClr val="626161"/>
                    </a:solidFill>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IN" sz="2800" dirty="0"/>
                  <a:t>Sub contractor experience with large MNCs</a:t>
                </a:r>
              </a:p>
            </p:txBody>
          </p:sp>
        </p:grpSp>
        <p:pic>
          <p:nvPicPr>
            <p:cNvPr id="77" name="Picture 7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789028" y="1708407"/>
              <a:ext cx="2285197" cy="1934533"/>
            </a:xfrm>
            <a:prstGeom prst="rect">
              <a:avLst/>
            </a:prstGeom>
          </p:spPr>
        </p:pic>
      </p:grpSp>
      <p:sp>
        <p:nvSpPr>
          <p:cNvPr id="2" name="Title 1"/>
          <p:cNvSpPr>
            <a:spLocks noGrp="1"/>
          </p:cNvSpPr>
          <p:nvPr>
            <p:ph type="title"/>
          </p:nvPr>
        </p:nvSpPr>
        <p:spPr>
          <a:xfrm>
            <a:off x="771388" y="1352558"/>
            <a:ext cx="16727876" cy="685572"/>
          </a:xfrm>
        </p:spPr>
        <p:txBody>
          <a:bodyPr/>
          <a:lstStyle/>
          <a:p>
            <a:r>
              <a:rPr lang="en-US" sz="4950" dirty="0" smtClean="0"/>
              <a:t>CEM Team</a:t>
            </a:r>
            <a:endParaRPr lang="en-US" sz="4950" dirty="0"/>
          </a:p>
        </p:txBody>
      </p:sp>
    </p:spTree>
    <p:extLst>
      <p:ext uri="{BB962C8B-B14F-4D97-AF65-F5344CB8AC3E}">
        <p14:creationId xmlns:p14="http://schemas.microsoft.com/office/powerpoint/2010/main" val="103626386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19501" y="1390651"/>
            <a:ext cx="16727876" cy="1121846"/>
          </a:xfrm>
        </p:spPr>
        <p:txBody>
          <a:bodyPr/>
          <a:lstStyle/>
          <a:p>
            <a:r>
              <a:rPr lang="en-US" dirty="0" smtClean="0"/>
              <a:t>About us</a:t>
            </a:r>
            <a:endParaRPr lang="en-US" dirty="0"/>
          </a:p>
        </p:txBody>
      </p:sp>
      <p:sp>
        <p:nvSpPr>
          <p:cNvPr id="8" name="2white gradient"/>
          <p:cNvSpPr/>
          <p:nvPr/>
        </p:nvSpPr>
        <p:spPr>
          <a:xfrm>
            <a:off x="7583653" y="3248099"/>
            <a:ext cx="3240000" cy="2520000"/>
          </a:xfrm>
          <a:prstGeom prst="rect">
            <a:avLst/>
          </a:prstGeom>
          <a:solidFill>
            <a:srgbClr val="FF8C00"/>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12 offices </a:t>
            </a:r>
            <a:r>
              <a:rPr lang="en-GB" b="1" dirty="0">
                <a:latin typeface="Segoe UI" pitchFamily="34" charset="0"/>
                <a:ea typeface="Segoe UI" pitchFamily="34" charset="0"/>
                <a:cs typeface="Segoe UI" pitchFamily="34" charset="0"/>
              </a:rPr>
              <a:t>in 8 International </a:t>
            </a:r>
            <a:r>
              <a:rPr lang="en-GB" b="1" dirty="0" smtClean="0">
                <a:latin typeface="Segoe UI" pitchFamily="34" charset="0"/>
                <a:ea typeface="Segoe UI" pitchFamily="34" charset="0"/>
                <a:cs typeface="Segoe UI" pitchFamily="34" charset="0"/>
              </a:rPr>
              <a:t>locations</a:t>
            </a:r>
            <a:endParaRPr lang="en-GB" b="1" dirty="0">
              <a:latin typeface="Segoe UI" pitchFamily="34" charset="0"/>
              <a:ea typeface="Segoe UI" pitchFamily="34" charset="0"/>
              <a:cs typeface="Segoe UI" pitchFamily="34" charset="0"/>
            </a:endParaRPr>
          </a:p>
        </p:txBody>
      </p:sp>
      <p:sp>
        <p:nvSpPr>
          <p:cNvPr id="10" name="white gradient"/>
          <p:cNvSpPr/>
          <p:nvPr/>
        </p:nvSpPr>
        <p:spPr>
          <a:xfrm>
            <a:off x="11026085" y="5979601"/>
            <a:ext cx="3240000" cy="2520000"/>
          </a:xfrm>
          <a:prstGeom prst="rect">
            <a:avLst/>
          </a:prstGeom>
          <a:solidFill>
            <a:srgbClr val="FF0000"/>
          </a:solidFill>
          <a:ln w="3175">
            <a:noFill/>
          </a:ln>
          <a:effectLst/>
        </p:spPr>
        <p:txBody>
          <a:bodyPr vert="horz" wrap="square" lIns="137181" tIns="91456" rIns="137181" bIns="91456" rtlCol="0" anchor="ctr" anchorCtr="0">
            <a:noAutofit/>
          </a:bodyPr>
          <a:lstStyle/>
          <a:p>
            <a:pPr algn="ctr"/>
            <a:r>
              <a:rPr lang="en-US" b="1" dirty="0" smtClean="0">
                <a:latin typeface="Segoe UI" pitchFamily="34" charset="0"/>
                <a:ea typeface="Segoe UI" pitchFamily="34" charset="0"/>
                <a:cs typeface="Segoe UI" pitchFamily="34" charset="0"/>
              </a:rPr>
              <a:t>Service to Channel and End users</a:t>
            </a:r>
            <a:endParaRPr lang="en-US" b="1" dirty="0">
              <a:latin typeface="Segoe UI" pitchFamily="34" charset="0"/>
              <a:ea typeface="Segoe UI" pitchFamily="34" charset="0"/>
              <a:cs typeface="Segoe UI" pitchFamily="34" charset="0"/>
            </a:endParaRPr>
          </a:p>
        </p:txBody>
      </p:sp>
      <p:sp>
        <p:nvSpPr>
          <p:cNvPr id="11" name="3white gradient"/>
          <p:cNvSpPr/>
          <p:nvPr/>
        </p:nvSpPr>
        <p:spPr>
          <a:xfrm>
            <a:off x="10979733" y="3272161"/>
            <a:ext cx="3240000" cy="2520000"/>
          </a:xfrm>
          <a:prstGeom prst="rect">
            <a:avLst/>
          </a:prstGeom>
          <a:solidFill>
            <a:srgbClr val="1BA1E2"/>
          </a:solidFill>
          <a:ln w="3175">
            <a:noFill/>
          </a:ln>
          <a:effectLst/>
        </p:spPr>
        <p:txBody>
          <a:bodyPr vert="horz" wrap="square" lIns="137181" tIns="91456" rIns="137181" bIns="91456" rtlCol="0" anchor="ctr" anchorCtr="0">
            <a:noAutofit/>
          </a:bodyPr>
          <a:lstStyle/>
          <a:p>
            <a:pPr algn="ctr"/>
            <a:r>
              <a:rPr lang="en-GB" b="1" dirty="0">
                <a:ea typeface="Segoe UI" pitchFamily="34" charset="0"/>
                <a:cs typeface="Segoe UI" pitchFamily="34" charset="0"/>
              </a:rPr>
              <a:t>ISO 9001-2008 </a:t>
            </a:r>
            <a:r>
              <a:rPr lang="en-GB" b="1" dirty="0" smtClean="0">
                <a:ea typeface="Segoe UI" pitchFamily="34" charset="0"/>
                <a:cs typeface="Segoe UI" pitchFamily="34" charset="0"/>
              </a:rPr>
              <a:t>Certification</a:t>
            </a:r>
            <a:endParaRPr lang="en-GB" b="1" dirty="0">
              <a:ea typeface="Segoe UI" pitchFamily="34" charset="0"/>
              <a:cs typeface="Segoe UI" pitchFamily="34" charset="0"/>
            </a:endParaRPr>
          </a:p>
        </p:txBody>
      </p:sp>
      <p:sp>
        <p:nvSpPr>
          <p:cNvPr id="12" name="4white gradient"/>
          <p:cNvSpPr/>
          <p:nvPr/>
        </p:nvSpPr>
        <p:spPr>
          <a:xfrm>
            <a:off x="7615504" y="5979601"/>
            <a:ext cx="3240000" cy="2520000"/>
          </a:xfrm>
          <a:prstGeom prst="rect">
            <a:avLst/>
          </a:prstGeom>
          <a:solidFill>
            <a:srgbClr val="002050"/>
          </a:solidFill>
          <a:ln w="3175">
            <a:noFill/>
          </a:ln>
          <a:effectLst/>
        </p:spPr>
        <p:txBody>
          <a:bodyPr vert="horz" wrap="square" lIns="137181" tIns="91456" rIns="137181" bIns="91456" rtlCol="0" anchor="ctr" anchorCtr="0">
            <a:noAutofit/>
          </a:bodyPr>
          <a:lstStyle/>
          <a:p>
            <a:pPr algn="ctr"/>
            <a:r>
              <a:rPr lang="en-GB" b="1" dirty="0">
                <a:latin typeface="Segoe UI" pitchFamily="34" charset="0"/>
                <a:ea typeface="Segoe UI" pitchFamily="34" charset="0"/>
                <a:cs typeface="Segoe UI" pitchFamily="34" charset="0"/>
              </a:rPr>
              <a:t>Development Centre in India</a:t>
            </a:r>
          </a:p>
        </p:txBody>
      </p:sp>
      <p:sp>
        <p:nvSpPr>
          <p:cNvPr id="9" name="1white gradient"/>
          <p:cNvSpPr/>
          <p:nvPr/>
        </p:nvSpPr>
        <p:spPr>
          <a:xfrm>
            <a:off x="4173072" y="3246754"/>
            <a:ext cx="3240000" cy="2520000"/>
          </a:xfrm>
          <a:prstGeom prst="rect">
            <a:avLst/>
          </a:prstGeom>
          <a:solidFill>
            <a:srgbClr val="7BBE1C"/>
          </a:solidFill>
          <a:ln w="3175">
            <a:noFill/>
          </a:ln>
          <a:effectLst/>
        </p:spPr>
        <p:txBody>
          <a:bodyPr vert="horz" wrap="square" lIns="137181" tIns="91456" rIns="137181" bIns="91456" rtlCol="0" anchor="ctr" anchorCtr="0">
            <a:noAutofit/>
          </a:bodyPr>
          <a:lstStyle/>
          <a:p>
            <a:pPr algn="ctr"/>
            <a:r>
              <a:rPr lang="en-GB" b="1" dirty="0">
                <a:latin typeface="Segoe UI" pitchFamily="34" charset="0"/>
                <a:ea typeface="Segoe UI" pitchFamily="34" charset="0"/>
                <a:cs typeface="Segoe UI" pitchFamily="34" charset="0"/>
              </a:rPr>
              <a:t>97.7% Customer </a:t>
            </a:r>
            <a:r>
              <a:rPr lang="en-GB" b="1" dirty="0" smtClean="0">
                <a:latin typeface="Segoe UI" pitchFamily="34" charset="0"/>
                <a:ea typeface="Segoe UI" pitchFamily="34" charset="0"/>
                <a:cs typeface="Segoe UI" pitchFamily="34" charset="0"/>
              </a:rPr>
              <a:t>Satisfaction</a:t>
            </a:r>
            <a:endParaRPr lang="en-GB" b="1" dirty="0">
              <a:latin typeface="Segoe UI" pitchFamily="34" charset="0"/>
              <a:ea typeface="Segoe UI" pitchFamily="34" charset="0"/>
              <a:cs typeface="Segoe UI" pitchFamily="34" charset="0"/>
            </a:endParaRPr>
          </a:p>
        </p:txBody>
      </p:sp>
      <p:sp>
        <p:nvSpPr>
          <p:cNvPr id="25" name="1white gradient"/>
          <p:cNvSpPr/>
          <p:nvPr/>
        </p:nvSpPr>
        <p:spPr>
          <a:xfrm>
            <a:off x="783987" y="3246754"/>
            <a:ext cx="3240000" cy="2520000"/>
          </a:xfrm>
          <a:prstGeom prst="rect">
            <a:avLst/>
          </a:prstGeom>
          <a:solidFill>
            <a:srgbClr val="002050"/>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Established in 2003</a:t>
            </a:r>
            <a:endParaRPr lang="en-GB" b="1" dirty="0">
              <a:latin typeface="Segoe UI" pitchFamily="34" charset="0"/>
              <a:ea typeface="Segoe UI" pitchFamily="34" charset="0"/>
              <a:cs typeface="Segoe UI" pitchFamily="34" charset="0"/>
            </a:endParaRPr>
          </a:p>
        </p:txBody>
      </p:sp>
      <p:sp>
        <p:nvSpPr>
          <p:cNvPr id="26" name="4white gradient"/>
          <p:cNvSpPr/>
          <p:nvPr/>
        </p:nvSpPr>
        <p:spPr>
          <a:xfrm>
            <a:off x="4226419" y="5979601"/>
            <a:ext cx="3240000" cy="2520000"/>
          </a:xfrm>
          <a:prstGeom prst="rect">
            <a:avLst/>
          </a:prstGeom>
          <a:solidFill>
            <a:srgbClr val="1BA1E2"/>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Good CSR &amp; value system</a:t>
            </a:r>
            <a:endParaRPr lang="en-GB" b="1" dirty="0">
              <a:latin typeface="Segoe UI" pitchFamily="34" charset="0"/>
              <a:ea typeface="Segoe UI" pitchFamily="34" charset="0"/>
              <a:cs typeface="Segoe UI" pitchFamily="34" charset="0"/>
            </a:endParaRPr>
          </a:p>
        </p:txBody>
      </p:sp>
      <p:sp>
        <p:nvSpPr>
          <p:cNvPr id="27" name="4white gradient"/>
          <p:cNvSpPr/>
          <p:nvPr/>
        </p:nvSpPr>
        <p:spPr>
          <a:xfrm>
            <a:off x="819074" y="5958200"/>
            <a:ext cx="3240000" cy="2520000"/>
          </a:xfrm>
          <a:prstGeom prst="rect">
            <a:avLst/>
          </a:prstGeom>
          <a:solidFill>
            <a:srgbClr val="FF5310"/>
          </a:solidFill>
          <a:ln w="3175">
            <a:noFill/>
          </a:ln>
          <a:effectLst/>
        </p:spPr>
        <p:txBody>
          <a:bodyPr vert="horz" wrap="square" lIns="137181" tIns="91456" rIns="137181" bIns="91456" rtlCol="0" anchor="ctr" anchorCtr="0">
            <a:noAutofit/>
          </a:bodyPr>
          <a:lstStyle/>
          <a:p>
            <a:pPr algn="ctr"/>
            <a:endParaRPr lang="en-GB" b="1" dirty="0" smtClean="0">
              <a:latin typeface="Segoe UI" pitchFamily="34" charset="0"/>
              <a:ea typeface="Segoe UI" pitchFamily="34" charset="0"/>
              <a:cs typeface="Segoe UI" pitchFamily="34" charset="0"/>
            </a:endParaRPr>
          </a:p>
          <a:p>
            <a:pPr algn="ctr"/>
            <a:r>
              <a:rPr lang="en-GB" b="1" dirty="0" smtClean="0">
                <a:latin typeface="Segoe UI" pitchFamily="34" charset="0"/>
                <a:ea typeface="Segoe UI" pitchFamily="34" charset="0"/>
                <a:cs typeface="Segoe UI" pitchFamily="34" charset="0"/>
              </a:rPr>
              <a:t>265 Customers in 19 industries</a:t>
            </a:r>
          </a:p>
          <a:p>
            <a:pPr algn="ctr"/>
            <a:endParaRPr lang="en-GB" b="1" dirty="0">
              <a:latin typeface="Segoe UI" pitchFamily="34" charset="0"/>
              <a:ea typeface="Segoe UI" pitchFamily="34" charset="0"/>
              <a:cs typeface="Segoe UI" pitchFamily="34" charset="0"/>
            </a:endParaRPr>
          </a:p>
        </p:txBody>
      </p:sp>
      <p:sp>
        <p:nvSpPr>
          <p:cNvPr id="28" name="3white gradient"/>
          <p:cNvSpPr/>
          <p:nvPr/>
        </p:nvSpPr>
        <p:spPr>
          <a:xfrm>
            <a:off x="14409942" y="3272161"/>
            <a:ext cx="3240000" cy="2520000"/>
          </a:xfrm>
          <a:prstGeom prst="rect">
            <a:avLst/>
          </a:prstGeom>
          <a:solidFill>
            <a:srgbClr val="7FBA00"/>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Only regional company with </a:t>
            </a:r>
            <a:r>
              <a:rPr lang="en-GB" b="1" dirty="0" err="1" smtClean="0">
                <a:latin typeface="Segoe UI" pitchFamily="34" charset="0"/>
                <a:ea typeface="Segoe UI" pitchFamily="34" charset="0"/>
                <a:cs typeface="Segoe UI" pitchFamily="34" charset="0"/>
              </a:rPr>
              <a:t>CfMD</a:t>
            </a:r>
            <a:r>
              <a:rPr lang="en-GB" b="1" dirty="0" smtClean="0">
                <a:latin typeface="Segoe UI" pitchFamily="34" charset="0"/>
                <a:ea typeface="Segoe UI" pitchFamily="34" charset="0"/>
                <a:cs typeface="Segoe UI" pitchFamily="34" charset="0"/>
              </a:rPr>
              <a:t> Certification </a:t>
            </a:r>
            <a:endParaRPr lang="en-GB" b="1" dirty="0">
              <a:latin typeface="Segoe UI" pitchFamily="34" charset="0"/>
              <a:ea typeface="Segoe UI" pitchFamily="34" charset="0"/>
              <a:cs typeface="Segoe UI" pitchFamily="34" charset="0"/>
            </a:endParaRPr>
          </a:p>
        </p:txBody>
      </p:sp>
      <p:sp>
        <p:nvSpPr>
          <p:cNvPr id="13" name="white gradient">
            <a:hlinkClick r:id="" action="ppaction://noaction"/>
          </p:cNvPr>
          <p:cNvSpPr/>
          <p:nvPr/>
        </p:nvSpPr>
        <p:spPr>
          <a:xfrm>
            <a:off x="14409942" y="5979601"/>
            <a:ext cx="3240000" cy="2518054"/>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w="3175">
            <a:noFill/>
          </a:ln>
          <a:effectLst/>
        </p:spPr>
        <p:txBody>
          <a:bodyPr vert="horz" wrap="square" lIns="137181" tIns="91456" rIns="137181" bIns="91456" rtlCol="0" anchor="ctr" anchorCtr="0">
            <a:noAutofit/>
          </a:bodyPr>
          <a:lstStyle/>
          <a:p>
            <a:pPr algn="ctr"/>
            <a:endParaRPr lang="en-US" sz="79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3409269"/>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a:spLocks noGrp="1"/>
          </p:cNvSpPr>
          <p:nvPr/>
        </p:nvSpPr>
        <p:spPr>
          <a:xfrm>
            <a:off x="780062" y="1355291"/>
            <a:ext cx="16727876" cy="685572"/>
          </a:xfrm>
          <a:prstGeom prst="rect">
            <a:avLst/>
          </a:prstGeom>
        </p:spPr>
        <p:txBody>
          <a:bodyPr vert="horz" wrap="square" lIns="0" tIns="0" rIns="0" bIns="0" rtlCol="0" anchor="t">
            <a:spAutoFit/>
          </a:bodyPr>
          <a:lstStyle>
            <a:lvl1pPr algn="l" defTabSz="1371089" rtl="0" eaLnBrk="1" latinLnBrk="0" hangingPunct="1">
              <a:lnSpc>
                <a:spcPct val="90000"/>
              </a:lnSpc>
              <a:spcBef>
                <a:spcPct val="0"/>
              </a:spcBef>
              <a:buNone/>
              <a:defRPr lang="en-US" sz="4950" b="0" kern="1200" cap="none" spc="-100" baseline="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dirty="0" smtClean="0"/>
              <a:t>Why CEM</a:t>
            </a:r>
            <a:endParaRPr lang="en-US" dirty="0">
              <a:gradFill flip="none" rotWithShape="1">
                <a:gsLst>
                  <a:gs pos="0">
                    <a:schemeClr val="accent2"/>
                  </a:gs>
                  <a:gs pos="100000">
                    <a:schemeClr val="accent2"/>
                  </a:gs>
                </a:gsLst>
                <a:lin ang="5400000" scaled="0"/>
                <a:tileRect/>
              </a:gradFill>
              <a:latin typeface="+mn-lt"/>
            </a:endParaRPr>
          </a:p>
        </p:txBody>
      </p:sp>
      <p:sp>
        <p:nvSpPr>
          <p:cNvPr id="6" name="Rectangle 5"/>
          <p:cNvSpPr/>
          <p:nvPr/>
        </p:nvSpPr>
        <p:spPr bwMode="auto">
          <a:xfrm>
            <a:off x="12647304" y="2665655"/>
            <a:ext cx="2285406" cy="183711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End-to-end service from implementation to support</a:t>
            </a:r>
            <a:endParaRPr lang="en-IN" sz="2000" b="1" dirty="0">
              <a:solidFill>
                <a:srgbClr val="FFFFFF"/>
              </a:solidFill>
              <a:ea typeface="Segoe UI" pitchFamily="34" charset="0"/>
              <a:cs typeface="Segoe UI" pitchFamily="34" charset="0"/>
            </a:endParaRPr>
          </a:p>
        </p:txBody>
      </p:sp>
      <p:sp>
        <p:nvSpPr>
          <p:cNvPr id="8" name="Rectangle 7"/>
          <p:cNvSpPr/>
          <p:nvPr/>
        </p:nvSpPr>
        <p:spPr bwMode="auto">
          <a:xfrm>
            <a:off x="15127050" y="2665656"/>
            <a:ext cx="2285406" cy="183711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Over Million hours of Microsoft Dynamics experience</a:t>
            </a:r>
            <a:endParaRPr lang="en-US" sz="2000" b="1" dirty="0">
              <a:solidFill>
                <a:srgbClr val="FFFFFF"/>
              </a:solidFill>
              <a:ea typeface="Segoe UI" pitchFamily="34" charset="0"/>
              <a:cs typeface="Segoe UI" pitchFamily="34" charset="0"/>
            </a:endParaRPr>
          </a:p>
        </p:txBody>
      </p:sp>
      <p:sp>
        <p:nvSpPr>
          <p:cNvPr id="23" name="Rectangle 22"/>
          <p:cNvSpPr/>
          <p:nvPr/>
        </p:nvSpPr>
        <p:spPr bwMode="auto">
          <a:xfrm>
            <a:off x="884330" y="2665656"/>
            <a:ext cx="2285406" cy="1837114"/>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Domain expertise in 19 industry verticals</a:t>
            </a:r>
            <a:endParaRPr lang="en-IN" sz="2000" b="1" dirty="0">
              <a:solidFill>
                <a:srgbClr val="FFFFFF"/>
              </a:solidFill>
              <a:ea typeface="Segoe UI" pitchFamily="34" charset="0"/>
              <a:cs typeface="Segoe UI" pitchFamily="34" charset="0"/>
            </a:endParaRPr>
          </a:p>
        </p:txBody>
      </p:sp>
      <p:sp>
        <p:nvSpPr>
          <p:cNvPr id="24" name="Rectangle 23"/>
          <p:cNvSpPr/>
          <p:nvPr/>
        </p:nvSpPr>
        <p:spPr bwMode="auto">
          <a:xfrm>
            <a:off x="3364076" y="2665656"/>
            <a:ext cx="2285406" cy="1854390"/>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97.7% Customer Satisfaction</a:t>
            </a:r>
            <a:endParaRPr lang="en-US" sz="2000" b="1" dirty="0">
              <a:solidFill>
                <a:srgbClr val="FFFFFF"/>
              </a:solidFill>
              <a:ea typeface="Segoe UI" pitchFamily="34" charset="0"/>
              <a:cs typeface="Segoe UI" pitchFamily="34" charset="0"/>
            </a:endParaRPr>
          </a:p>
        </p:txBody>
      </p:sp>
      <p:sp>
        <p:nvSpPr>
          <p:cNvPr id="25" name="Rectangle 24"/>
          <p:cNvSpPr/>
          <p:nvPr/>
        </p:nvSpPr>
        <p:spPr bwMode="auto">
          <a:xfrm>
            <a:off x="931971" y="4685794"/>
            <a:ext cx="2285406" cy="1853715"/>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24x7 Operations</a:t>
            </a:r>
            <a:endParaRPr lang="en-US" sz="2000" b="1" dirty="0">
              <a:solidFill>
                <a:srgbClr val="FFFFFF"/>
              </a:solidFill>
              <a:ea typeface="Segoe UI" pitchFamily="34" charset="0"/>
              <a:cs typeface="Segoe UI" pitchFamily="34" charset="0"/>
            </a:endParaRPr>
          </a:p>
        </p:txBody>
      </p:sp>
      <p:sp>
        <p:nvSpPr>
          <p:cNvPr id="26" name="Rectangle 25"/>
          <p:cNvSpPr/>
          <p:nvPr/>
        </p:nvSpPr>
        <p:spPr bwMode="auto">
          <a:xfrm>
            <a:off x="3389278" y="4690015"/>
            <a:ext cx="2285406" cy="1849493"/>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000" b="1" dirty="0"/>
              <a:t>S</a:t>
            </a:r>
            <a:r>
              <a:rPr lang="en-US" sz="2000" b="1" dirty="0" smtClean="0"/>
              <a:t>uccessful </a:t>
            </a:r>
            <a:r>
              <a:rPr lang="en-US" sz="2000" b="1" dirty="0"/>
              <a:t>timely project completion</a:t>
            </a:r>
          </a:p>
        </p:txBody>
      </p:sp>
      <p:sp>
        <p:nvSpPr>
          <p:cNvPr id="27" name="Rectangle 26"/>
          <p:cNvSpPr/>
          <p:nvPr/>
        </p:nvSpPr>
        <p:spPr bwMode="auto">
          <a:xfrm>
            <a:off x="931966" y="6709476"/>
            <a:ext cx="4717515" cy="1816293"/>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000" b="1" dirty="0"/>
              <a:t>Microsoft Dynamics Best Implementation Partner, 3 years in a row</a:t>
            </a:r>
            <a:endParaRPr lang="en-IN" sz="2000" dirty="0"/>
          </a:p>
        </p:txBody>
      </p:sp>
      <p:sp>
        <p:nvSpPr>
          <p:cNvPr id="28" name="Rectangle 27"/>
          <p:cNvSpPr/>
          <p:nvPr/>
        </p:nvSpPr>
        <p:spPr bwMode="auto">
          <a:xfrm>
            <a:off x="12647304" y="6709477"/>
            <a:ext cx="4765152" cy="181629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Lower TCO (Total cost of ownership) </a:t>
            </a:r>
          </a:p>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by blended model</a:t>
            </a:r>
            <a:endParaRPr lang="en-US" sz="2000" b="1" dirty="0">
              <a:solidFill>
                <a:srgbClr val="FFFFFF"/>
              </a:solidFill>
              <a:ea typeface="Segoe UI" pitchFamily="34" charset="0"/>
              <a:cs typeface="Segoe UI" pitchFamily="34" charset="0"/>
            </a:endParaRPr>
          </a:p>
        </p:txBody>
      </p:sp>
      <p:sp>
        <p:nvSpPr>
          <p:cNvPr id="15" name="Rectangle 14"/>
          <p:cNvSpPr/>
          <p:nvPr/>
        </p:nvSpPr>
        <p:spPr bwMode="auto">
          <a:xfrm>
            <a:off x="12647304" y="4702394"/>
            <a:ext cx="2285406" cy="183711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265</a:t>
            </a:r>
          </a:p>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happy customers</a:t>
            </a:r>
            <a:endParaRPr lang="en-IN" sz="2000" b="1" dirty="0">
              <a:solidFill>
                <a:srgbClr val="FFFFFF"/>
              </a:solidFill>
              <a:ea typeface="Segoe UI" pitchFamily="34" charset="0"/>
              <a:cs typeface="Segoe UI" pitchFamily="34" charset="0"/>
            </a:endParaRPr>
          </a:p>
        </p:txBody>
      </p:sp>
      <p:sp>
        <p:nvSpPr>
          <p:cNvPr id="16" name="Rectangle 15"/>
          <p:cNvSpPr/>
          <p:nvPr/>
        </p:nvSpPr>
        <p:spPr bwMode="auto">
          <a:xfrm>
            <a:off x="15127050" y="4702395"/>
            <a:ext cx="2285406" cy="183711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Proven “Sure </a:t>
            </a:r>
            <a:r>
              <a:rPr lang="en-US" sz="2000" b="1" dirty="0">
                <a:solidFill>
                  <a:srgbClr val="FFFFFF"/>
                </a:solidFill>
                <a:ea typeface="Segoe UI" pitchFamily="34" charset="0"/>
                <a:cs typeface="Segoe UI" pitchFamily="34" charset="0"/>
              </a:rPr>
              <a:t>S</a:t>
            </a:r>
            <a:r>
              <a:rPr lang="en-US" sz="2000" b="1" dirty="0" smtClean="0">
                <a:solidFill>
                  <a:srgbClr val="FFFFFF"/>
                </a:solidFill>
                <a:ea typeface="Segoe UI" pitchFamily="34" charset="0"/>
                <a:cs typeface="Segoe UI" pitchFamily="34" charset="0"/>
              </a:rPr>
              <a:t>tep Methodology”</a:t>
            </a:r>
            <a:endParaRPr lang="en-US" sz="2000" b="1" dirty="0">
              <a:solidFill>
                <a:srgbClr val="FFFFFF"/>
              </a:solidFill>
              <a:ea typeface="Segoe UI" pitchFamily="34" charset="0"/>
              <a:cs typeface="Segoe U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18909" y="2643967"/>
            <a:ext cx="6650181" cy="5881801"/>
          </a:xfrm>
          <a:prstGeom prst="rect">
            <a:avLst/>
          </a:prstGeom>
        </p:spPr>
      </p:pic>
    </p:spTree>
    <p:extLst>
      <p:ext uri="{BB962C8B-B14F-4D97-AF65-F5344CB8AC3E}">
        <p14:creationId xmlns:p14="http://schemas.microsoft.com/office/powerpoint/2010/main" val="219487299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9350" y="1869551"/>
            <a:ext cx="11961844" cy="8024327"/>
          </a:xfrm>
          <a:prstGeom prst="rect">
            <a:avLst/>
          </a:prstGeom>
          <a:noFill/>
        </p:spPr>
        <p:txBody>
          <a:bodyPr wrap="square" numCol="3" rtlCol="0">
            <a:spAutoFit/>
          </a:bodyPr>
          <a:lstStyle/>
          <a:p>
            <a:r>
              <a:rPr lang="en-US" sz="2400" b="1" dirty="0" smtClean="0">
                <a:latin typeface="Segoe UI" pitchFamily="34" charset="0"/>
                <a:ea typeface="Segoe UI" pitchFamily="34" charset="0"/>
                <a:cs typeface="Segoe UI" pitchFamily="34" charset="0"/>
              </a:rPr>
              <a:t>United States</a:t>
            </a:r>
          </a:p>
          <a:p>
            <a:endParaRPr lang="en-US" sz="1800" dirty="0" smtClean="0">
              <a:latin typeface="Segoe UI" pitchFamily="34" charset="0"/>
              <a:ea typeface="Segoe UI" pitchFamily="34" charset="0"/>
              <a:cs typeface="Segoe UI" pitchFamily="34" charset="0"/>
            </a:endParaRPr>
          </a:p>
          <a:p>
            <a:r>
              <a:rPr lang="en-IN" sz="1800" dirty="0" smtClean="0">
                <a:latin typeface="Segoe UI" pitchFamily="34" charset="0"/>
                <a:ea typeface="Segoe UI" pitchFamily="34" charset="0"/>
                <a:cs typeface="Segoe UI" pitchFamily="34" charset="0"/>
              </a:rPr>
              <a:t>50 </a:t>
            </a:r>
            <a:r>
              <a:rPr lang="en-IN" sz="1800" dirty="0">
                <a:latin typeface="Segoe UI" pitchFamily="34" charset="0"/>
                <a:ea typeface="Segoe UI" pitchFamily="34" charset="0"/>
                <a:cs typeface="Segoe UI" pitchFamily="34" charset="0"/>
              </a:rPr>
              <a:t>Tice Blvd, Suite 340</a:t>
            </a:r>
          </a:p>
          <a:p>
            <a:r>
              <a:rPr lang="en-IN" sz="1800" dirty="0">
                <a:latin typeface="Segoe UI" pitchFamily="34" charset="0"/>
                <a:ea typeface="Segoe UI" pitchFamily="34" charset="0"/>
                <a:cs typeface="Segoe UI" pitchFamily="34" charset="0"/>
              </a:rPr>
              <a:t>Woodcliff Lake, NJ  07677</a:t>
            </a:r>
          </a:p>
          <a:p>
            <a:r>
              <a:rPr lang="en-IN" sz="1800" dirty="0">
                <a:latin typeface="Segoe UI" pitchFamily="34" charset="0"/>
                <a:ea typeface="Segoe UI" pitchFamily="34" charset="0"/>
                <a:cs typeface="Segoe UI" pitchFamily="34" charset="0"/>
              </a:rPr>
              <a:t>Tel : +1 </a:t>
            </a:r>
            <a:r>
              <a:rPr lang="en-IN" sz="1800" dirty="0"/>
              <a:t>(201) 391-5345 </a:t>
            </a:r>
          </a:p>
          <a:p>
            <a:endParaRPr lang="en-IN" sz="1800" dirty="0">
              <a:latin typeface="Segoe UI" pitchFamily="34" charset="0"/>
              <a:ea typeface="Segoe UI" pitchFamily="34" charset="0"/>
              <a:cs typeface="Segoe UI" pitchFamily="34" charset="0"/>
            </a:endParaRPr>
          </a:p>
          <a:p>
            <a:r>
              <a:rPr lang="en-IN" sz="1800" dirty="0">
                <a:latin typeface="Segoe UI" pitchFamily="34" charset="0"/>
                <a:ea typeface="Segoe UI" pitchFamily="34" charset="0"/>
                <a:cs typeface="Segoe UI" pitchFamily="34" charset="0"/>
              </a:rPr>
              <a:t>4944 Sunrise Blvd. </a:t>
            </a:r>
            <a:endParaRPr lang="en-IN" sz="1800" dirty="0" smtClean="0">
              <a:latin typeface="Segoe UI" pitchFamily="34" charset="0"/>
              <a:ea typeface="Segoe UI" pitchFamily="34" charset="0"/>
              <a:cs typeface="Segoe UI" pitchFamily="34" charset="0"/>
            </a:endParaRPr>
          </a:p>
          <a:p>
            <a:r>
              <a:rPr lang="en-IN" sz="1800" dirty="0" smtClean="0">
                <a:latin typeface="Segoe UI" pitchFamily="34" charset="0"/>
                <a:ea typeface="Segoe UI" pitchFamily="34" charset="0"/>
                <a:cs typeface="Segoe UI" pitchFamily="34" charset="0"/>
              </a:rPr>
              <a:t>Suite B-4,Fair </a:t>
            </a:r>
            <a:r>
              <a:rPr lang="en-IN" sz="1800" dirty="0">
                <a:latin typeface="Segoe UI" pitchFamily="34" charset="0"/>
                <a:ea typeface="Segoe UI" pitchFamily="34" charset="0"/>
                <a:cs typeface="Segoe UI" pitchFamily="34" charset="0"/>
              </a:rPr>
              <a:t>Oaks, </a:t>
            </a:r>
            <a:endParaRPr lang="en-IN" sz="1800" dirty="0" smtClean="0">
              <a:latin typeface="Segoe UI" pitchFamily="34" charset="0"/>
              <a:ea typeface="Segoe UI" pitchFamily="34" charset="0"/>
              <a:cs typeface="Segoe UI" pitchFamily="34" charset="0"/>
            </a:endParaRPr>
          </a:p>
          <a:p>
            <a:r>
              <a:rPr lang="en-IN" sz="1800" dirty="0" smtClean="0">
                <a:latin typeface="Segoe UI" pitchFamily="34" charset="0"/>
                <a:ea typeface="Segoe UI" pitchFamily="34" charset="0"/>
                <a:cs typeface="Segoe UI" pitchFamily="34" charset="0"/>
              </a:rPr>
              <a:t>CA </a:t>
            </a:r>
            <a:r>
              <a:rPr lang="en-IN" sz="1800" dirty="0">
                <a:latin typeface="Segoe UI" pitchFamily="34" charset="0"/>
                <a:ea typeface="Segoe UI" pitchFamily="34" charset="0"/>
                <a:cs typeface="Segoe UI" pitchFamily="34" charset="0"/>
              </a:rPr>
              <a:t>95628</a:t>
            </a:r>
          </a:p>
          <a:p>
            <a:endParaRPr lang="en-US"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United Kingdom</a:t>
            </a:r>
          </a:p>
          <a:p>
            <a:endParaRPr lang="en-US" sz="1800" dirty="0" smtClean="0">
              <a:latin typeface="Segoe UI" pitchFamily="34" charset="0"/>
              <a:ea typeface="Segoe UI" pitchFamily="34" charset="0"/>
              <a:cs typeface="Segoe UI" pitchFamily="34" charset="0"/>
            </a:endParaRPr>
          </a:p>
          <a:p>
            <a:r>
              <a:rPr lang="en-US" sz="1800" dirty="0">
                <a:latin typeface="Segoe UI" pitchFamily="34" charset="0"/>
                <a:ea typeface="Segoe UI" pitchFamily="34" charset="0"/>
                <a:cs typeface="Segoe UI" pitchFamily="34" charset="0"/>
              </a:rPr>
              <a:t>4 Morel Mews, Dagenham RM8   </a:t>
            </a:r>
          </a:p>
          <a:p>
            <a:r>
              <a:rPr lang="en-US" sz="1800" dirty="0">
                <a:latin typeface="Segoe UI" pitchFamily="34" charset="0"/>
                <a:ea typeface="Segoe UI" pitchFamily="34" charset="0"/>
                <a:cs typeface="Segoe UI" pitchFamily="34" charset="0"/>
              </a:rPr>
              <a:t>1 BW Essex  </a:t>
            </a:r>
          </a:p>
          <a:p>
            <a:r>
              <a:rPr lang="en-US" sz="1800" dirty="0">
                <a:latin typeface="Segoe UI" pitchFamily="34" charset="0"/>
                <a:ea typeface="Segoe UI" pitchFamily="34" charset="0"/>
                <a:cs typeface="Segoe UI" pitchFamily="34" charset="0"/>
              </a:rPr>
              <a:t>Tel : +44 207 993 </a:t>
            </a:r>
            <a:r>
              <a:rPr lang="en-US" sz="1800" dirty="0" smtClean="0">
                <a:latin typeface="Segoe UI" pitchFamily="34" charset="0"/>
                <a:ea typeface="Segoe UI" pitchFamily="34" charset="0"/>
                <a:cs typeface="Segoe UI" pitchFamily="34" charset="0"/>
              </a:rPr>
              <a:t>6483</a:t>
            </a:r>
          </a:p>
          <a:p>
            <a:endParaRPr lang="en-US" sz="1800"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Singapore</a:t>
            </a:r>
          </a:p>
          <a:p>
            <a:endParaRPr lang="en-US" sz="1800" dirty="0" smtClean="0">
              <a:latin typeface="Segoe UI" pitchFamily="34" charset="0"/>
              <a:ea typeface="Segoe UI" pitchFamily="34" charset="0"/>
              <a:cs typeface="Segoe UI" pitchFamily="34" charset="0"/>
            </a:endParaRPr>
          </a:p>
          <a:p>
            <a:r>
              <a:rPr lang="en-US" sz="1800" dirty="0">
                <a:latin typeface="Segoe UI" pitchFamily="34" charset="0"/>
                <a:ea typeface="Segoe UI" pitchFamily="34" charset="0"/>
                <a:cs typeface="Segoe UI" pitchFamily="34" charset="0"/>
              </a:rPr>
              <a:t>10 Anson Road,  </a:t>
            </a:r>
          </a:p>
          <a:p>
            <a:r>
              <a:rPr lang="en-US" sz="1800" dirty="0">
                <a:latin typeface="Segoe UI" pitchFamily="34" charset="0"/>
                <a:ea typeface="Segoe UI" pitchFamily="34" charset="0"/>
                <a:cs typeface="Segoe UI" pitchFamily="34" charset="0"/>
              </a:rPr>
              <a:t>#26-04 International Plaza,  </a:t>
            </a:r>
          </a:p>
          <a:p>
            <a:r>
              <a:rPr lang="en-US" sz="1800" dirty="0">
                <a:latin typeface="Segoe UI" pitchFamily="34" charset="0"/>
                <a:ea typeface="Segoe UI" pitchFamily="34" charset="0"/>
                <a:cs typeface="Segoe UI" pitchFamily="34" charset="0"/>
              </a:rPr>
              <a:t>Singapore </a:t>
            </a:r>
            <a:r>
              <a:rPr lang="en-US" sz="1800" dirty="0" smtClean="0">
                <a:latin typeface="Segoe UI" pitchFamily="34" charset="0"/>
                <a:ea typeface="Segoe UI" pitchFamily="34" charset="0"/>
                <a:cs typeface="Segoe UI" pitchFamily="34" charset="0"/>
              </a:rPr>
              <a:t>079903</a:t>
            </a:r>
          </a:p>
          <a:p>
            <a:r>
              <a:rPr lang="en-US" sz="1800" dirty="0" smtClean="0">
                <a:latin typeface="Segoe UI" pitchFamily="34" charset="0"/>
                <a:ea typeface="Segoe UI" pitchFamily="34" charset="0"/>
                <a:cs typeface="Segoe UI" pitchFamily="34" charset="0"/>
              </a:rPr>
              <a:t>Tel </a:t>
            </a:r>
            <a:r>
              <a:rPr lang="en-US" sz="1800" dirty="0">
                <a:latin typeface="Segoe UI" pitchFamily="34" charset="0"/>
                <a:ea typeface="Segoe UI" pitchFamily="34" charset="0"/>
                <a:cs typeface="Segoe UI" pitchFamily="34" charset="0"/>
              </a:rPr>
              <a:t>: +65 9757 </a:t>
            </a:r>
            <a:r>
              <a:rPr lang="en-US" sz="1800" dirty="0" smtClean="0">
                <a:latin typeface="Segoe UI" pitchFamily="34" charset="0"/>
                <a:ea typeface="Segoe UI" pitchFamily="34" charset="0"/>
                <a:cs typeface="Segoe UI" pitchFamily="34" charset="0"/>
              </a:rPr>
              <a:t>5768</a:t>
            </a: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2400" b="1"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United </a:t>
            </a:r>
            <a:r>
              <a:rPr lang="en-US" sz="2400" b="1" dirty="0">
                <a:latin typeface="Segoe UI" pitchFamily="34" charset="0"/>
                <a:ea typeface="Segoe UI" pitchFamily="34" charset="0"/>
                <a:cs typeface="Segoe UI" pitchFamily="34" charset="0"/>
              </a:rPr>
              <a:t>Arab </a:t>
            </a:r>
            <a:r>
              <a:rPr lang="en-US" sz="2400" b="1" dirty="0" smtClean="0">
                <a:latin typeface="Segoe UI" pitchFamily="34" charset="0"/>
                <a:ea typeface="Segoe UI" pitchFamily="34" charset="0"/>
                <a:cs typeface="Segoe UI" pitchFamily="34" charset="0"/>
              </a:rPr>
              <a:t>Emirates</a:t>
            </a:r>
          </a:p>
          <a:p>
            <a:endParaRPr lang="en-US" sz="1800" dirty="0" smtClean="0">
              <a:latin typeface="Segoe UI" pitchFamily="34" charset="0"/>
              <a:ea typeface="Segoe UI" pitchFamily="34" charset="0"/>
              <a:cs typeface="Segoe UI" pitchFamily="34" charset="0"/>
            </a:endParaRPr>
          </a:p>
          <a:p>
            <a:r>
              <a:rPr lang="en-IN" sz="1800" dirty="0">
                <a:latin typeface="Segoe UI" pitchFamily="34" charset="0"/>
                <a:ea typeface="Segoe UI" pitchFamily="34" charset="0"/>
                <a:cs typeface="Segoe UI" pitchFamily="34" charset="0"/>
              </a:rPr>
              <a:t>119, Building No. 10, </a:t>
            </a:r>
            <a:r>
              <a:rPr lang="en-IN" sz="1800" dirty="0" smtClean="0">
                <a:latin typeface="Segoe UI" pitchFamily="34" charset="0"/>
                <a:ea typeface="Segoe UI" pitchFamily="34" charset="0"/>
                <a:cs typeface="Segoe UI" pitchFamily="34" charset="0"/>
              </a:rPr>
              <a:t>Dubai </a:t>
            </a:r>
            <a:r>
              <a:rPr lang="en-IN" sz="1800" dirty="0">
                <a:latin typeface="Segoe UI" pitchFamily="34" charset="0"/>
                <a:ea typeface="Segoe UI" pitchFamily="34" charset="0"/>
                <a:cs typeface="Segoe UI" pitchFamily="34" charset="0"/>
              </a:rPr>
              <a:t>Internet City, </a:t>
            </a:r>
            <a:r>
              <a:rPr lang="en-IN" sz="1800" dirty="0" smtClean="0">
                <a:latin typeface="Segoe UI" pitchFamily="34" charset="0"/>
                <a:ea typeface="Segoe UI" pitchFamily="34" charset="0"/>
                <a:cs typeface="Segoe UI" pitchFamily="34" charset="0"/>
              </a:rPr>
              <a:t>P.O. Box 502270</a:t>
            </a:r>
            <a:r>
              <a:rPr lang="en-IN" sz="1800" dirty="0">
                <a:latin typeface="Segoe UI" pitchFamily="34" charset="0"/>
                <a:ea typeface="Segoe UI" pitchFamily="34" charset="0"/>
                <a:cs typeface="Segoe UI" pitchFamily="34" charset="0"/>
              </a:rPr>
              <a:t>, Dubai, U.A.E. </a:t>
            </a:r>
          </a:p>
          <a:p>
            <a:r>
              <a:rPr lang="en-IN" sz="1800" dirty="0">
                <a:latin typeface="Segoe UI" pitchFamily="34" charset="0"/>
                <a:ea typeface="Segoe UI" pitchFamily="34" charset="0"/>
                <a:cs typeface="Segoe UI" pitchFamily="34" charset="0"/>
              </a:rPr>
              <a:t>Tel : +971 43911683</a:t>
            </a:r>
          </a:p>
          <a:p>
            <a:endParaRPr lang="en-US" sz="1800" dirty="0" smtClean="0">
              <a:latin typeface="Segoe UI" pitchFamily="34" charset="0"/>
              <a:ea typeface="Segoe UI" pitchFamily="34" charset="0"/>
              <a:cs typeface="Segoe UI" pitchFamily="34" charset="0"/>
            </a:endParaRPr>
          </a:p>
          <a:p>
            <a:r>
              <a:rPr lang="en-IN" sz="1800" dirty="0">
                <a:latin typeface="Segoe UI" pitchFamily="34" charset="0"/>
                <a:ea typeface="Segoe UI" pitchFamily="34" charset="0"/>
                <a:cs typeface="Segoe UI" pitchFamily="34" charset="0"/>
              </a:rPr>
              <a:t>1403, </a:t>
            </a:r>
            <a:r>
              <a:rPr lang="en-IN" sz="1800" dirty="0" smtClean="0">
                <a:latin typeface="Segoe UI" pitchFamily="34" charset="0"/>
                <a:ea typeface="Segoe UI" pitchFamily="34" charset="0"/>
                <a:cs typeface="Segoe UI" pitchFamily="34" charset="0"/>
              </a:rPr>
              <a:t>Al Zahraa </a:t>
            </a:r>
            <a:r>
              <a:rPr lang="en-IN" sz="1800" dirty="0">
                <a:latin typeface="Segoe UI" pitchFamily="34" charset="0"/>
                <a:ea typeface="Segoe UI" pitchFamily="34" charset="0"/>
                <a:cs typeface="Segoe UI" pitchFamily="34" charset="0"/>
              </a:rPr>
              <a:t>Tower </a:t>
            </a:r>
            <a:r>
              <a:rPr lang="en-IN" sz="1800" dirty="0" smtClean="0">
                <a:latin typeface="Segoe UI" pitchFamily="34" charset="0"/>
                <a:ea typeface="Segoe UI" pitchFamily="34" charset="0"/>
                <a:cs typeface="Segoe UI" pitchFamily="34" charset="0"/>
              </a:rPr>
              <a:t>, King  </a:t>
            </a:r>
            <a:endParaRPr lang="en-IN" sz="1800" dirty="0">
              <a:latin typeface="Segoe UI" pitchFamily="34" charset="0"/>
              <a:ea typeface="Segoe UI" pitchFamily="34" charset="0"/>
              <a:cs typeface="Segoe UI" pitchFamily="34" charset="0"/>
            </a:endParaRPr>
          </a:p>
          <a:p>
            <a:r>
              <a:rPr lang="en-IN" sz="1800" dirty="0">
                <a:latin typeface="Segoe UI" pitchFamily="34" charset="0"/>
                <a:ea typeface="Segoe UI" pitchFamily="34" charset="0"/>
                <a:cs typeface="Segoe UI" pitchFamily="34" charset="0"/>
              </a:rPr>
              <a:t>Faisal Street, Sharjah, U.A.E.  </a:t>
            </a:r>
          </a:p>
          <a:p>
            <a:r>
              <a:rPr lang="en-IN" sz="1800" dirty="0">
                <a:latin typeface="Segoe UI" pitchFamily="34" charset="0"/>
                <a:ea typeface="Segoe UI" pitchFamily="34" charset="0"/>
                <a:cs typeface="Segoe UI" pitchFamily="34" charset="0"/>
              </a:rPr>
              <a:t>Tel : +971 6 </a:t>
            </a:r>
            <a:r>
              <a:rPr lang="en-IN" sz="1800" dirty="0" smtClean="0">
                <a:latin typeface="Segoe UI" pitchFamily="34" charset="0"/>
                <a:ea typeface="Segoe UI" pitchFamily="34" charset="0"/>
                <a:cs typeface="Segoe UI" pitchFamily="34" charset="0"/>
              </a:rPr>
              <a:t>5734700</a:t>
            </a:r>
          </a:p>
          <a:p>
            <a:endParaRPr lang="en-IN" sz="1800" dirty="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Kuwait</a:t>
            </a:r>
          </a:p>
          <a:p>
            <a:endParaRPr lang="en-US" sz="1800" dirty="0" smtClean="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P.O. Box </a:t>
            </a:r>
            <a:r>
              <a:rPr lang="en-US" sz="1800" dirty="0">
                <a:latin typeface="Segoe UI" pitchFamily="34" charset="0"/>
                <a:ea typeface="Segoe UI" pitchFamily="34" charset="0"/>
                <a:cs typeface="Segoe UI" pitchFamily="34" charset="0"/>
              </a:rPr>
              <a:t>36350, AI Rass 24754, </a:t>
            </a:r>
            <a:endParaRPr lang="en-US" sz="1800" dirty="0" smtClean="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Kuwait</a:t>
            </a:r>
            <a:r>
              <a:rPr lang="en-US" sz="1800" dirty="0">
                <a:latin typeface="Segoe UI" pitchFamily="34" charset="0"/>
                <a:ea typeface="Segoe UI" pitchFamily="34" charset="0"/>
                <a:cs typeface="Segoe UI" pitchFamily="34" charset="0"/>
              </a:rPr>
              <a:t>, </a:t>
            </a:r>
          </a:p>
          <a:p>
            <a:r>
              <a:rPr lang="en-US" sz="1800" dirty="0">
                <a:latin typeface="Segoe UI" pitchFamily="34" charset="0"/>
                <a:ea typeface="Segoe UI" pitchFamily="34" charset="0"/>
                <a:cs typeface="Segoe UI" pitchFamily="34" charset="0"/>
              </a:rPr>
              <a:t>Tel : </a:t>
            </a:r>
            <a:r>
              <a:rPr lang="en-US" sz="1800" dirty="0" smtClean="0">
                <a:latin typeface="Segoe UI" pitchFamily="34" charset="0"/>
                <a:ea typeface="Segoe UI" pitchFamily="34" charset="0"/>
                <a:cs typeface="Segoe UI" pitchFamily="34" charset="0"/>
              </a:rPr>
              <a:t>+965 - 22622063 </a:t>
            </a:r>
          </a:p>
          <a:p>
            <a:endParaRPr lang="en-US" sz="1800"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Qatar</a:t>
            </a:r>
            <a:endParaRPr lang="en-US" sz="2400" b="1" dirty="0">
              <a:latin typeface="Segoe UI" pitchFamily="34" charset="0"/>
              <a:ea typeface="Segoe UI" pitchFamily="34" charset="0"/>
              <a:cs typeface="Segoe UI" pitchFamily="34" charset="0"/>
            </a:endParaRPr>
          </a:p>
          <a:p>
            <a:endParaRPr lang="en-US" sz="1800" b="1" dirty="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P.O. Box </a:t>
            </a:r>
            <a:r>
              <a:rPr lang="en-US" sz="1800" dirty="0">
                <a:latin typeface="Segoe UI" pitchFamily="34" charset="0"/>
                <a:ea typeface="Segoe UI" pitchFamily="34" charset="0"/>
                <a:cs typeface="Segoe UI" pitchFamily="34" charset="0"/>
              </a:rPr>
              <a:t>#51, Doha Qatar</a:t>
            </a:r>
          </a:p>
          <a:p>
            <a:r>
              <a:rPr lang="en-US" sz="1800" dirty="0">
                <a:latin typeface="Segoe UI" pitchFamily="34" charset="0"/>
                <a:ea typeface="Segoe UI" pitchFamily="34" charset="0"/>
                <a:cs typeface="Segoe UI" pitchFamily="34" charset="0"/>
              </a:rPr>
              <a:t>Tel: +974 300 75 </a:t>
            </a:r>
            <a:r>
              <a:rPr lang="en-US" sz="1800" dirty="0" smtClean="0">
                <a:latin typeface="Segoe UI" pitchFamily="34" charset="0"/>
                <a:ea typeface="Segoe UI" pitchFamily="34" charset="0"/>
                <a:cs typeface="Segoe UI" pitchFamily="34" charset="0"/>
              </a:rPr>
              <a:t>145</a:t>
            </a:r>
          </a:p>
          <a:p>
            <a:endParaRPr lang="en-US" sz="1800" dirty="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2400" b="1"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Oman</a:t>
            </a:r>
            <a:endParaRPr lang="en-US" sz="2400" b="1" dirty="0">
              <a:latin typeface="Segoe UI" pitchFamily="34" charset="0"/>
              <a:ea typeface="Segoe UI" pitchFamily="34" charset="0"/>
              <a:cs typeface="Segoe UI" pitchFamily="34" charset="0"/>
            </a:endParaRPr>
          </a:p>
          <a:p>
            <a:endParaRPr lang="en-US" sz="2400" b="1" dirty="0">
              <a:latin typeface="Segoe UI" pitchFamily="34" charset="0"/>
              <a:ea typeface="Segoe UI" pitchFamily="34" charset="0"/>
              <a:cs typeface="Segoe UI" pitchFamily="34" charset="0"/>
            </a:endParaRPr>
          </a:p>
          <a:p>
            <a:r>
              <a:rPr lang="en-US" sz="1800" dirty="0">
                <a:latin typeface="Segoe UI" pitchFamily="34" charset="0"/>
                <a:ea typeface="Segoe UI" pitchFamily="34" charset="0"/>
                <a:cs typeface="Segoe UI" pitchFamily="34" charset="0"/>
              </a:rPr>
              <a:t>Opening  Shortly!</a:t>
            </a: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2400" b="1"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India</a:t>
            </a:r>
          </a:p>
          <a:p>
            <a:endParaRPr lang="en-US" sz="1800" dirty="0" smtClean="0">
              <a:latin typeface="Segoe UI" pitchFamily="34" charset="0"/>
              <a:ea typeface="Segoe UI" pitchFamily="34" charset="0"/>
              <a:cs typeface="Segoe UI" pitchFamily="34" charset="0"/>
            </a:endParaRPr>
          </a:p>
          <a:p>
            <a:r>
              <a:rPr lang="en-US" sz="1800" dirty="0">
                <a:latin typeface="Segoe UI" pitchFamily="34" charset="0"/>
                <a:ea typeface="Segoe UI" pitchFamily="34" charset="0"/>
                <a:cs typeface="Segoe UI" pitchFamily="34" charset="0"/>
              </a:rPr>
              <a:t>No:85, Babu Street, Vellala,  </a:t>
            </a:r>
          </a:p>
          <a:p>
            <a:r>
              <a:rPr lang="en-US" sz="1800" dirty="0">
                <a:latin typeface="Segoe UI" pitchFamily="34" charset="0"/>
                <a:ea typeface="Segoe UI" pitchFamily="34" charset="0"/>
                <a:cs typeface="Segoe UI" pitchFamily="34" charset="0"/>
              </a:rPr>
              <a:t>Teynampet, Chennai 600 086   </a:t>
            </a:r>
          </a:p>
          <a:p>
            <a:r>
              <a:rPr lang="en-US" sz="1800" dirty="0">
                <a:latin typeface="Segoe UI" pitchFamily="34" charset="0"/>
                <a:ea typeface="Segoe UI" pitchFamily="34" charset="0"/>
                <a:cs typeface="Segoe UI" pitchFamily="34" charset="0"/>
              </a:rPr>
              <a:t>Tel : +91 </a:t>
            </a:r>
            <a:r>
              <a:rPr lang="en-US" sz="1800" dirty="0" smtClean="0">
                <a:latin typeface="Segoe UI" pitchFamily="34" charset="0"/>
                <a:ea typeface="Segoe UI" pitchFamily="34" charset="0"/>
                <a:cs typeface="Segoe UI" pitchFamily="34" charset="0"/>
              </a:rPr>
              <a:t>44 33083800</a:t>
            </a:r>
          </a:p>
          <a:p>
            <a:endParaRPr lang="en-US" sz="1800" dirty="0">
              <a:latin typeface="Segoe UI" pitchFamily="34" charset="0"/>
              <a:ea typeface="Segoe UI" pitchFamily="34" charset="0"/>
              <a:cs typeface="Segoe UI" pitchFamily="34" charset="0"/>
            </a:endParaRPr>
          </a:p>
        </p:txBody>
      </p:sp>
      <p:sp>
        <p:nvSpPr>
          <p:cNvPr id="3" name="TextBox 2"/>
          <p:cNvSpPr txBox="1"/>
          <p:nvPr/>
        </p:nvSpPr>
        <p:spPr>
          <a:xfrm>
            <a:off x="6229350" y="723900"/>
            <a:ext cx="4876800" cy="923330"/>
          </a:xfrm>
          <a:prstGeom prst="rect">
            <a:avLst/>
          </a:prstGeom>
          <a:noFill/>
        </p:spPr>
        <p:txBody>
          <a:bodyPr wrap="square" rtlCol="0">
            <a:spAutoFit/>
          </a:bodyPr>
          <a:lstStyle/>
          <a:p>
            <a:r>
              <a:rPr lang="en-US" sz="5400" b="1" dirty="0" smtClean="0">
                <a:latin typeface="Segoe UI" pitchFamily="34" charset="0"/>
                <a:ea typeface="Segoe UI" pitchFamily="34" charset="0"/>
                <a:cs typeface="Segoe UI" pitchFamily="34" charset="0"/>
              </a:rPr>
              <a:t>Contact Us</a:t>
            </a:r>
            <a:endParaRPr lang="en-US" sz="5400" b="1" dirty="0">
              <a:latin typeface="Segoe UI" pitchFamily="34" charset="0"/>
              <a:ea typeface="Segoe UI" pitchFamily="34" charset="0"/>
              <a:cs typeface="Segoe UI" pitchFamily="34" charset="0"/>
            </a:endParaRPr>
          </a:p>
        </p:txBody>
      </p:sp>
      <p:pic>
        <p:nvPicPr>
          <p:cNvPr id="3074" name="Picture 2" descr="C:\Users\Rajesh.M.CEMINDIA\Pictures\Images\5052860033_0c0b7935fd_b.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1542" y="1360967"/>
            <a:ext cx="5545100" cy="799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52849"/>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 you</a:t>
            </a:r>
            <a:endParaRPr lang="en-IN" dirty="0"/>
          </a:p>
        </p:txBody>
      </p:sp>
    </p:spTree>
    <p:extLst>
      <p:ext uri="{BB962C8B-B14F-4D97-AF65-F5344CB8AC3E}">
        <p14:creationId xmlns:p14="http://schemas.microsoft.com/office/powerpoint/2010/main" val="341579305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2" y="1411264"/>
            <a:ext cx="16727876" cy="1121846"/>
          </a:xfrm>
        </p:spPr>
        <p:txBody>
          <a:bodyPr/>
          <a:lstStyle/>
          <a:p>
            <a:r>
              <a:rPr lang="en-US" dirty="0" smtClean="0"/>
              <a:t>Business Consulting Services</a:t>
            </a:r>
            <a:endParaRPr lang="en-US" dirty="0"/>
          </a:p>
        </p:txBody>
      </p:sp>
      <p:sp>
        <p:nvSpPr>
          <p:cNvPr id="72" name="Text Placeholder 1"/>
          <p:cNvSpPr txBox="1">
            <a:spLocks/>
          </p:cNvSpPr>
          <p:nvPr/>
        </p:nvSpPr>
        <p:spPr>
          <a:xfrm>
            <a:off x="857250" y="2820054"/>
            <a:ext cx="17087850" cy="877484"/>
          </a:xfrm>
          <a:prstGeom prst="rect">
            <a:avLst/>
          </a:prstGeom>
          <a:solidFill>
            <a:srgbClr val="002060"/>
          </a:solidFill>
        </p:spPr>
        <p:txBody>
          <a:bodyPr vert="horz" wrap="square" lIns="0" tIns="0" rIns="0" bIns="0" rtlCol="0" anchor="ctr" anchorCtr="0">
            <a:noAutofit/>
          </a:bodyPr>
          <a:lstStyle>
            <a:lvl1pPr marL="0" indent="0" algn="l" defTabSz="914059" rtl="0" eaLnBrk="1" latinLnBrk="0" hangingPunct="1">
              <a:lnSpc>
                <a:spcPct val="100000"/>
              </a:lnSpc>
              <a:spcBef>
                <a:spcPts val="0"/>
              </a:spcBef>
              <a:spcAft>
                <a:spcPts val="1600"/>
              </a:spcAft>
              <a:buSzPct val="80000"/>
              <a:buFontTx/>
              <a:buNone/>
              <a:defRPr sz="2100" kern="1200" spc="-67"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059" rtl="0" eaLnBrk="1" latinLnBrk="0" hangingPunct="1">
              <a:lnSpc>
                <a:spcPct val="100000"/>
              </a:lnSpc>
              <a:spcBef>
                <a:spcPts val="0"/>
              </a:spcBef>
              <a:spcAft>
                <a:spcPts val="800"/>
              </a:spcAft>
              <a:buSzPct val="80000"/>
              <a:buFontTx/>
              <a:buNone/>
              <a:tabLst>
                <a:tab pos="630030" algn="l"/>
              </a:tabLst>
              <a:defRPr sz="1600" kern="1200" spc="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2pPr>
            <a:lvl3pPr marL="0" indent="0" algn="l" defTabSz="914059" rtl="0" eaLnBrk="1" latinLnBrk="0" hangingPunct="1">
              <a:lnSpc>
                <a:spcPct val="100000"/>
              </a:lnSpc>
              <a:spcBef>
                <a:spcPts val="0"/>
              </a:spcBef>
              <a:spcAft>
                <a:spcPts val="400"/>
              </a:spcAft>
              <a:buSzPct val="80000"/>
              <a:buFontTx/>
              <a:buNone/>
              <a:defRPr sz="2000" kern="12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3pPr>
            <a:lvl4pPr marL="0" indent="0" algn="l" defTabSz="914059" rtl="0" eaLnBrk="1" latinLnBrk="0" hangingPunct="1">
              <a:lnSpc>
                <a:spcPct val="100000"/>
              </a:lnSpc>
              <a:spcBef>
                <a:spcPts val="0"/>
              </a:spcBef>
              <a:spcAft>
                <a:spcPts val="400"/>
              </a:spcAft>
              <a:buSzPct val="80000"/>
              <a:buFontTx/>
              <a:buNone/>
              <a:tabLst>
                <a:tab pos="914097" algn="l"/>
              </a:tabLst>
              <a:defRPr sz="1600" kern="12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4pPr>
            <a:lvl5pPr marL="0" indent="0" algn="l" defTabSz="914059" rtl="0" eaLnBrk="1" latinLnBrk="0" hangingPunct="1">
              <a:lnSpc>
                <a:spcPct val="100000"/>
              </a:lnSpc>
              <a:spcBef>
                <a:spcPts val="0"/>
              </a:spcBef>
              <a:spcAft>
                <a:spcPts val="400"/>
              </a:spcAft>
              <a:buSzPct val="80000"/>
              <a:buFontTx/>
              <a:buNone/>
              <a:defRPr sz="16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5pPr>
            <a:lvl6pPr marL="2513667"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89"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721"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51"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400" spc="-60" dirty="0" smtClean="0">
                <a:gradFill>
                  <a:gsLst>
                    <a:gs pos="0">
                      <a:schemeClr val="tx1"/>
                    </a:gs>
                    <a:gs pos="100000">
                      <a:schemeClr val="tx1"/>
                    </a:gs>
                  </a:gsLst>
                  <a:lin ang="5400000" scaled="0"/>
                </a:gradFill>
                <a:latin typeface="+mn-lt"/>
                <a:ea typeface="Segoe UI" pitchFamily="34" charset="0"/>
                <a:cs typeface="Segoe UI" pitchFamily="34" charset="0"/>
              </a:rPr>
              <a:t>Business Consulting Services</a:t>
            </a:r>
            <a:endParaRPr lang="en-US" sz="4400" spc="-60" dirty="0">
              <a:gradFill>
                <a:gsLst>
                  <a:gs pos="0">
                    <a:schemeClr val="tx1"/>
                  </a:gs>
                  <a:gs pos="100000">
                    <a:schemeClr val="tx1"/>
                  </a:gs>
                </a:gsLst>
                <a:lin ang="5400000" scaled="0"/>
              </a:gradFill>
              <a:latin typeface="+mn-lt"/>
              <a:ea typeface="Segoe UI" pitchFamily="34" charset="0"/>
              <a:cs typeface="Segoe UI" pitchFamily="34" charset="0"/>
            </a:endParaRPr>
          </a:p>
        </p:txBody>
      </p:sp>
      <p:sp>
        <p:nvSpPr>
          <p:cNvPr id="3" name="Rectangle 2"/>
          <p:cNvSpPr/>
          <p:nvPr/>
        </p:nvSpPr>
        <p:spPr bwMode="auto">
          <a:xfrm>
            <a:off x="5317040" y="3697539"/>
            <a:ext cx="3960310" cy="487496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marL="285750" lvl="1" indent="-285750">
              <a:buFont typeface="Arial" pitchFamily="34" charset="0"/>
              <a:buChar char="•"/>
            </a:pPr>
            <a:r>
              <a:rPr lang="en-US" sz="2400" b="1" dirty="0" smtClean="0">
                <a:ea typeface="Segoe UI" pitchFamily="34" charset="0"/>
                <a:cs typeface="Segoe UI" pitchFamily="34" charset="0"/>
              </a:rPr>
              <a:t>ERP      </a:t>
            </a:r>
          </a:p>
          <a:p>
            <a:pPr marL="285750" lvl="1" indent="-285750">
              <a:buFont typeface="Arial" pitchFamily="34" charset="0"/>
              <a:buChar char="•"/>
            </a:pPr>
            <a:r>
              <a:rPr lang="en-US" sz="2400" b="1" dirty="0" smtClean="0">
                <a:ea typeface="Segoe UI" pitchFamily="34" charset="0"/>
                <a:cs typeface="Segoe UI" pitchFamily="34" charset="0"/>
              </a:rPr>
              <a:t>CRM</a:t>
            </a:r>
          </a:p>
          <a:p>
            <a:pPr marL="285750" lvl="1" indent="-285750">
              <a:buFont typeface="Arial" pitchFamily="34" charset="0"/>
              <a:buChar char="•"/>
            </a:pPr>
            <a:r>
              <a:rPr lang="en-US" sz="2400" b="1" dirty="0" smtClean="0">
                <a:ea typeface="Segoe UI" pitchFamily="34" charset="0"/>
                <a:cs typeface="Segoe UI" pitchFamily="34" charset="0"/>
              </a:rPr>
              <a:t>Business Intelligence</a:t>
            </a:r>
          </a:p>
          <a:p>
            <a:pPr marL="285750" lvl="1" indent="-285750">
              <a:buFont typeface="Arial" pitchFamily="34" charset="0"/>
              <a:buChar char="•"/>
            </a:pPr>
            <a:r>
              <a:rPr lang="en-US" sz="2400" b="1" dirty="0" smtClean="0">
                <a:ea typeface="Segoe UI" pitchFamily="34" charset="0"/>
                <a:cs typeface="Segoe UI" pitchFamily="34" charset="0"/>
              </a:rPr>
              <a:t>HR &amp; Payroll</a:t>
            </a:r>
          </a:p>
          <a:p>
            <a:pPr marL="285750" lvl="1" indent="-285750">
              <a:buFont typeface="Arial" pitchFamily="34" charset="0"/>
              <a:buChar char="•"/>
            </a:pPr>
            <a:r>
              <a:rPr lang="en-US" sz="2400" b="1" dirty="0" smtClean="0">
                <a:ea typeface="Segoe UI" pitchFamily="34" charset="0"/>
                <a:cs typeface="Segoe UI" pitchFamily="34" charset="0"/>
              </a:rPr>
              <a:t>Time &amp; Attendance</a:t>
            </a:r>
          </a:p>
          <a:p>
            <a:pPr marL="285750" lvl="1" indent="-285750">
              <a:buFont typeface="Arial" pitchFamily="34" charset="0"/>
              <a:buChar char="•"/>
            </a:pPr>
            <a:r>
              <a:rPr lang="en-US" sz="2400" b="1" dirty="0" smtClean="0">
                <a:ea typeface="Segoe UI" pitchFamily="34" charset="0"/>
                <a:cs typeface="Segoe UI" pitchFamily="34" charset="0"/>
              </a:rPr>
              <a:t>Cloud Solutions</a:t>
            </a:r>
            <a:endParaRPr lang="en-US" sz="2400" b="1" dirty="0">
              <a:ea typeface="Segoe UI" pitchFamily="34" charset="0"/>
              <a:cs typeface="Segoe UI" pitchFamily="34" charset="0"/>
            </a:endParaRPr>
          </a:p>
        </p:txBody>
      </p:sp>
      <p:sp>
        <p:nvSpPr>
          <p:cNvPr id="14" name="Rectangle 13"/>
          <p:cNvSpPr/>
          <p:nvPr/>
        </p:nvSpPr>
        <p:spPr bwMode="auto">
          <a:xfrm>
            <a:off x="9486900" y="3697539"/>
            <a:ext cx="3960310" cy="487496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marL="285750" lvl="1" indent="-285750">
              <a:buFont typeface="Arial" pitchFamily="34" charset="0"/>
              <a:buChar char="•"/>
            </a:pPr>
            <a:endParaRPr lang="en-US" sz="2500" b="1" dirty="0" smtClean="0">
              <a:ea typeface="Segoe UI" pitchFamily="34" charset="0"/>
              <a:cs typeface="Segoe UI" pitchFamily="34" charset="0"/>
            </a:endParaRPr>
          </a:p>
          <a:p>
            <a:pPr marL="285750" lvl="1" indent="-285750">
              <a:buFont typeface="Arial" pitchFamily="34" charset="0"/>
              <a:buChar char="•"/>
            </a:pPr>
            <a:endParaRPr lang="en-US" sz="2400" b="1" dirty="0" smtClean="0">
              <a:ea typeface="Segoe UI" pitchFamily="34" charset="0"/>
              <a:cs typeface="Segoe UI" pitchFamily="34" charset="0"/>
            </a:endParaRPr>
          </a:p>
          <a:p>
            <a:pPr marL="285750" lvl="1" indent="-285750">
              <a:buFont typeface="Arial" pitchFamily="34" charset="0"/>
              <a:buChar char="•"/>
            </a:pPr>
            <a:endParaRPr lang="en-US" sz="2800" b="1" dirty="0" smtClean="0">
              <a:ea typeface="Segoe UI" pitchFamily="34" charset="0"/>
              <a:cs typeface="Segoe UI" pitchFamily="34" charset="0"/>
            </a:endParaRPr>
          </a:p>
          <a:p>
            <a:pPr marL="285750" lvl="1" indent="-285750">
              <a:buFont typeface="Arial" pitchFamily="34" charset="0"/>
              <a:buChar char="•"/>
            </a:pPr>
            <a:endParaRPr lang="en-US" sz="2800" b="1" dirty="0">
              <a:ea typeface="Segoe UI" pitchFamily="34" charset="0"/>
              <a:cs typeface="Segoe UI" pitchFamily="34" charset="0"/>
            </a:endParaRPr>
          </a:p>
          <a:p>
            <a:pPr marL="285750" lvl="1" indent="-285750">
              <a:buFont typeface="Arial" pitchFamily="34" charset="0"/>
              <a:buChar char="•"/>
            </a:pPr>
            <a:r>
              <a:rPr lang="en-US" sz="2400" b="1" dirty="0" smtClean="0">
                <a:ea typeface="Segoe UI" pitchFamily="34" charset="0"/>
                <a:cs typeface="Segoe UI" pitchFamily="34" charset="0"/>
              </a:rPr>
              <a:t>Offshore </a:t>
            </a:r>
            <a:r>
              <a:rPr lang="en-US" sz="2400" b="1" dirty="0">
                <a:ea typeface="Segoe UI" pitchFamily="34" charset="0"/>
                <a:cs typeface="Segoe UI" pitchFamily="34" charset="0"/>
              </a:rPr>
              <a:t>development</a:t>
            </a:r>
          </a:p>
          <a:p>
            <a:pPr marL="285750" lvl="1" indent="-285750">
              <a:buFont typeface="Arial" pitchFamily="34" charset="0"/>
              <a:buChar char="•"/>
            </a:pPr>
            <a:r>
              <a:rPr lang="en-US" sz="2400" b="1" dirty="0">
                <a:ea typeface="Segoe UI" pitchFamily="34" charset="0"/>
                <a:cs typeface="Segoe UI" pitchFamily="34" charset="0"/>
              </a:rPr>
              <a:t>Customizations</a:t>
            </a:r>
          </a:p>
          <a:p>
            <a:pPr marL="285750" lvl="1" indent="-285750">
              <a:buFont typeface="Arial" pitchFamily="34" charset="0"/>
              <a:buChar char="•"/>
            </a:pPr>
            <a:r>
              <a:rPr lang="en-US" sz="2400" b="1" dirty="0">
                <a:ea typeface="Segoe UI" pitchFamily="34" charset="0"/>
                <a:cs typeface="Segoe UI" pitchFamily="34" charset="0"/>
              </a:rPr>
              <a:t>Reports development</a:t>
            </a:r>
          </a:p>
          <a:p>
            <a:pPr marL="285750" lvl="1" indent="-285750">
              <a:buFont typeface="Arial" pitchFamily="34" charset="0"/>
              <a:buChar char="•"/>
            </a:pPr>
            <a:r>
              <a:rPr lang="en-US" sz="2400" b="1" dirty="0">
                <a:ea typeface="Segoe UI" pitchFamily="34" charset="0"/>
                <a:cs typeface="Segoe UI" pitchFamily="34" charset="0"/>
              </a:rPr>
              <a:t>Data migration</a:t>
            </a:r>
          </a:p>
          <a:p>
            <a:pPr marL="285750" lvl="1" indent="-285750">
              <a:buFont typeface="Arial" pitchFamily="34" charset="0"/>
              <a:buChar char="•"/>
            </a:pPr>
            <a:r>
              <a:rPr lang="en-US" sz="2400" b="1" dirty="0">
                <a:ea typeface="Segoe UI" pitchFamily="34" charset="0"/>
                <a:cs typeface="Segoe UI" pitchFamily="34" charset="0"/>
              </a:rPr>
              <a:t>Dashboards </a:t>
            </a:r>
            <a:endParaRPr lang="en-US" sz="2400" b="1" dirty="0" smtClean="0">
              <a:ea typeface="Segoe UI" pitchFamily="34" charset="0"/>
              <a:cs typeface="Segoe UI" pitchFamily="34" charset="0"/>
            </a:endParaRPr>
          </a:p>
          <a:p>
            <a:pPr marL="285750" lvl="1" indent="-285750">
              <a:buFont typeface="Arial" pitchFamily="34" charset="0"/>
              <a:buChar char="•"/>
            </a:pPr>
            <a:endParaRPr lang="en-US" sz="2400" b="1" dirty="0">
              <a:ea typeface="Segoe UI" pitchFamily="34" charset="0"/>
              <a:cs typeface="Segoe UI" pitchFamily="34" charset="0"/>
            </a:endParaRPr>
          </a:p>
          <a:p>
            <a:pPr marL="285750" lvl="1" indent="-285750">
              <a:buFont typeface="Arial" pitchFamily="34" charset="0"/>
              <a:buChar char="•"/>
            </a:pPr>
            <a:endParaRPr lang="en-US" sz="2400" b="1" dirty="0" smtClean="0">
              <a:ea typeface="Segoe UI" pitchFamily="34" charset="0"/>
              <a:cs typeface="Segoe UI" pitchFamily="34" charset="0"/>
            </a:endParaRPr>
          </a:p>
          <a:p>
            <a:pPr marL="0" lvl="1"/>
            <a:r>
              <a:rPr lang="en-US" sz="2400" b="1" dirty="0" smtClean="0">
                <a:ea typeface="Segoe UI" pitchFamily="34" charset="0"/>
                <a:cs typeface="Segoe UI" pitchFamily="34" charset="0"/>
              </a:rPr>
              <a:t> </a:t>
            </a:r>
          </a:p>
          <a:p>
            <a:pPr marL="0" lvl="1"/>
            <a:endParaRPr lang="en-US" sz="2400" b="1" dirty="0">
              <a:ea typeface="Segoe UI" pitchFamily="34" charset="0"/>
              <a:cs typeface="Segoe UI" pitchFamily="34" charset="0"/>
            </a:endParaRPr>
          </a:p>
          <a:p>
            <a:pPr marL="0" lvl="1"/>
            <a:endParaRPr lang="en-US" sz="2400" b="1" dirty="0" smtClean="0">
              <a:ea typeface="Segoe UI" pitchFamily="34" charset="0"/>
              <a:cs typeface="Segoe UI" pitchFamily="34" charset="0"/>
            </a:endParaRPr>
          </a:p>
          <a:p>
            <a:pPr marL="0" lvl="1"/>
            <a:endParaRPr lang="en-US" sz="2400" b="1" dirty="0">
              <a:ea typeface="Segoe UI" pitchFamily="34" charset="0"/>
              <a:cs typeface="Segoe UI" pitchFamily="34" charset="0"/>
            </a:endParaRPr>
          </a:p>
        </p:txBody>
      </p:sp>
      <p:sp>
        <p:nvSpPr>
          <p:cNvPr id="15" name="Rectangle 14"/>
          <p:cNvSpPr/>
          <p:nvPr/>
        </p:nvSpPr>
        <p:spPr bwMode="auto">
          <a:xfrm>
            <a:off x="13656760" y="3697539"/>
            <a:ext cx="3960310" cy="487496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marL="342900" lvl="1" indent="-342900">
              <a:buFont typeface="Arial" pitchFamily="34" charset="0"/>
              <a:buChar char="•"/>
            </a:pPr>
            <a:endParaRPr lang="en-US" sz="2500" b="1" dirty="0" smtClean="0">
              <a:ea typeface="Segoe UI" pitchFamily="34" charset="0"/>
              <a:cs typeface="Segoe UI" pitchFamily="34" charset="0"/>
            </a:endParaRPr>
          </a:p>
          <a:p>
            <a:pPr marL="342900" lvl="1" indent="-342900">
              <a:buFont typeface="Arial" pitchFamily="34" charset="0"/>
              <a:buChar char="•"/>
            </a:pPr>
            <a:r>
              <a:rPr lang="en-US" sz="2400" b="1" dirty="0" smtClean="0">
                <a:ea typeface="Segoe UI" pitchFamily="34" charset="0"/>
                <a:cs typeface="Segoe UI" pitchFamily="34" charset="0"/>
              </a:rPr>
              <a:t>Onsite </a:t>
            </a:r>
            <a:r>
              <a:rPr lang="en-US" sz="2400" b="1" dirty="0">
                <a:ea typeface="Segoe UI" pitchFamily="34" charset="0"/>
                <a:cs typeface="Segoe UI" pitchFamily="34" charset="0"/>
              </a:rPr>
              <a:t>&amp; </a:t>
            </a:r>
            <a:r>
              <a:rPr lang="en-US" sz="2400" b="1" dirty="0" smtClean="0">
                <a:ea typeface="Segoe UI" pitchFamily="34" charset="0"/>
                <a:cs typeface="Segoe UI" pitchFamily="34" charset="0"/>
              </a:rPr>
              <a:t>Offsite Manpower Deployment</a:t>
            </a:r>
          </a:p>
          <a:p>
            <a:pPr marL="342900" lvl="1" indent="-342900">
              <a:buFont typeface="Arial" pitchFamily="34" charset="0"/>
              <a:buChar char="•"/>
            </a:pPr>
            <a:endParaRPr lang="en-US" sz="2400" b="1" dirty="0" smtClean="0">
              <a:ea typeface="Segoe UI" pitchFamily="34" charset="0"/>
              <a:cs typeface="Segoe UI" pitchFamily="34" charset="0"/>
            </a:endParaRPr>
          </a:p>
          <a:p>
            <a:pPr marL="342900" lvl="1" indent="-342900">
              <a:buFont typeface="Arial" pitchFamily="34" charset="0"/>
              <a:buChar char="•"/>
            </a:pPr>
            <a:endParaRPr lang="en-US" sz="2400" b="1" dirty="0">
              <a:ea typeface="Segoe UI" pitchFamily="34" charset="0"/>
              <a:cs typeface="Segoe UI" pitchFamily="34" charset="0"/>
            </a:endParaRPr>
          </a:p>
          <a:p>
            <a:pPr marL="342900" lvl="1" indent="-342900">
              <a:buFont typeface="Arial" pitchFamily="34" charset="0"/>
              <a:buChar char="•"/>
            </a:pPr>
            <a:endParaRPr lang="en-US" sz="2400" b="1" dirty="0" smtClean="0">
              <a:ea typeface="Segoe UI" pitchFamily="34" charset="0"/>
              <a:cs typeface="Segoe UI" pitchFamily="34" charset="0"/>
            </a:endParaRPr>
          </a:p>
          <a:p>
            <a:pPr marL="342900" lvl="1" indent="-342900">
              <a:buFont typeface="Arial" pitchFamily="34" charset="0"/>
              <a:buChar char="•"/>
            </a:pPr>
            <a:endParaRPr lang="en-US" sz="2400" b="1" dirty="0" smtClean="0">
              <a:ea typeface="Segoe UI" pitchFamily="34" charset="0"/>
              <a:cs typeface="Segoe UI" pitchFamily="34" charset="0"/>
            </a:endParaRPr>
          </a:p>
          <a:p>
            <a:pPr marL="342900" lvl="1" indent="-342900">
              <a:buFont typeface="Arial" pitchFamily="34" charset="0"/>
              <a:buChar char="•"/>
            </a:pPr>
            <a:endParaRPr lang="en-US" sz="2400" b="1" dirty="0">
              <a:ea typeface="Segoe UI" pitchFamily="34" charset="0"/>
              <a:cs typeface="Segoe UI" pitchFamily="34" charset="0"/>
            </a:endParaRPr>
          </a:p>
          <a:p>
            <a:pPr marL="342900" lvl="1" indent="-342900">
              <a:buFont typeface="Arial" pitchFamily="34" charset="0"/>
              <a:buChar char="•"/>
            </a:pPr>
            <a:endParaRPr lang="en-US" sz="2400" b="1" dirty="0">
              <a:ea typeface="Segoe UI" pitchFamily="34" charset="0"/>
              <a:cs typeface="Segoe UI" pitchFamily="34" charset="0"/>
            </a:endParaRPr>
          </a:p>
        </p:txBody>
      </p:sp>
      <p:sp>
        <p:nvSpPr>
          <p:cNvPr id="16" name="Rectangle 15"/>
          <p:cNvSpPr/>
          <p:nvPr/>
        </p:nvSpPr>
        <p:spPr bwMode="auto">
          <a:xfrm>
            <a:off x="1135724" y="3697539"/>
            <a:ext cx="3960310" cy="487496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marL="285750" lvl="1" indent="-285750">
              <a:buFont typeface="Arial" pitchFamily="34" charset="0"/>
              <a:buChar char="•"/>
            </a:pPr>
            <a:r>
              <a:rPr lang="en-US" sz="2400" b="1" dirty="0" smtClean="0">
                <a:ea typeface="Segoe UI" pitchFamily="34" charset="0"/>
                <a:cs typeface="Segoe UI" pitchFamily="34" charset="0"/>
              </a:rPr>
              <a:t>Need </a:t>
            </a:r>
            <a:r>
              <a:rPr lang="en-US" sz="2400" b="1" dirty="0">
                <a:ea typeface="Segoe UI" pitchFamily="34" charset="0"/>
                <a:cs typeface="Segoe UI" pitchFamily="34" charset="0"/>
              </a:rPr>
              <a:t>Analysis </a:t>
            </a:r>
            <a:r>
              <a:rPr lang="en-US" sz="2400" b="1" dirty="0" smtClean="0">
                <a:ea typeface="Segoe UI" pitchFamily="34" charset="0"/>
                <a:cs typeface="Segoe UI" pitchFamily="34" charset="0"/>
              </a:rPr>
              <a:t> </a:t>
            </a:r>
          </a:p>
          <a:p>
            <a:pPr marL="285750" lvl="1" indent="-285750">
              <a:buFont typeface="Arial" pitchFamily="34" charset="0"/>
              <a:buChar char="•"/>
            </a:pPr>
            <a:r>
              <a:rPr lang="en-US" sz="2400" b="1" dirty="0" smtClean="0">
                <a:ea typeface="Segoe UI" pitchFamily="34" charset="0"/>
                <a:cs typeface="Segoe UI" pitchFamily="34" charset="0"/>
              </a:rPr>
              <a:t>Business Process Re-engineering </a:t>
            </a:r>
            <a:endParaRPr lang="en-US" sz="2400" b="1" dirty="0">
              <a:ea typeface="Segoe UI" pitchFamily="34" charset="0"/>
              <a:cs typeface="Segoe UI" pitchFamily="34" charset="0"/>
            </a:endParaRPr>
          </a:p>
          <a:p>
            <a:pPr marL="285750" lvl="1" indent="-285750">
              <a:buFont typeface="Arial" pitchFamily="34" charset="0"/>
              <a:buChar char="•"/>
            </a:pPr>
            <a:r>
              <a:rPr lang="en-US" sz="2400" b="1" dirty="0" smtClean="0">
                <a:ea typeface="Segoe UI" pitchFamily="34" charset="0"/>
                <a:cs typeface="Segoe UI" pitchFamily="34" charset="0"/>
              </a:rPr>
              <a:t>Project Management</a:t>
            </a:r>
            <a:endParaRPr lang="en-US" sz="2400" b="1" dirty="0">
              <a:ea typeface="Segoe UI" pitchFamily="34" charset="0"/>
              <a:cs typeface="Segoe UI" pitchFamily="34" charset="0"/>
            </a:endParaRPr>
          </a:p>
          <a:p>
            <a:pPr marL="285750" lvl="1" indent="-285750">
              <a:buFont typeface="Arial" pitchFamily="34" charset="0"/>
              <a:buChar char="•"/>
            </a:pPr>
            <a:r>
              <a:rPr lang="en-US" sz="2400" b="1" dirty="0" smtClean="0">
                <a:ea typeface="Segoe UI" pitchFamily="34" charset="0"/>
                <a:cs typeface="Segoe UI" pitchFamily="34" charset="0"/>
              </a:rPr>
              <a:t>Yield analysis</a:t>
            </a:r>
            <a:endParaRPr lang="en-US" sz="2400" b="1" dirty="0">
              <a:ea typeface="Segoe UI" pitchFamily="34" charset="0"/>
              <a:cs typeface="Segoe UI" pitchFamily="34" charset="0"/>
            </a:endParaRPr>
          </a:p>
          <a:p>
            <a:pPr marL="285750" lvl="1" indent="-285750">
              <a:buFont typeface="Arial" pitchFamily="34" charset="0"/>
              <a:buChar char="•"/>
            </a:pPr>
            <a:r>
              <a:rPr lang="en-US" sz="2400" b="1" dirty="0" smtClean="0">
                <a:ea typeface="Segoe UI" pitchFamily="34" charset="0"/>
                <a:cs typeface="Segoe UI" pitchFamily="34" charset="0"/>
              </a:rPr>
              <a:t>Optimization</a:t>
            </a:r>
            <a:endParaRPr lang="en-US" sz="24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135724" y="3697538"/>
            <a:ext cx="3960310" cy="74111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1"/>
                </a:solidFill>
                <a:cs typeface="Calibri" pitchFamily="34" charset="0"/>
              </a:rPr>
              <a:t>Business </a:t>
            </a:r>
            <a:r>
              <a:rPr lang="en-US" b="1" dirty="0" smtClean="0">
                <a:solidFill>
                  <a:schemeClr val="tx1"/>
                </a:solidFill>
                <a:cs typeface="Calibri" pitchFamily="34" charset="0"/>
              </a:rPr>
              <a:t>Consulting</a:t>
            </a:r>
            <a:endParaRPr lang="en-US" b="1" dirty="0">
              <a:solidFill>
                <a:schemeClr val="tx1"/>
              </a:solidFill>
            </a:endParaRPr>
          </a:p>
        </p:txBody>
      </p:sp>
      <p:sp>
        <p:nvSpPr>
          <p:cNvPr id="19" name="Rectangle 18"/>
          <p:cNvSpPr/>
          <p:nvPr/>
        </p:nvSpPr>
        <p:spPr bwMode="auto">
          <a:xfrm>
            <a:off x="5317040" y="3697538"/>
            <a:ext cx="3980225" cy="74111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cs typeface="Calibri" pitchFamily="34" charset="0"/>
              </a:rPr>
              <a:t>Implementation</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9486900" y="3697538"/>
            <a:ext cx="3960310" cy="74111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cs typeface="Calibri" pitchFamily="34" charset="0"/>
              </a:rPr>
              <a:t>Outsourcing</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3656760" y="3697538"/>
            <a:ext cx="3960310" cy="74111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1"/>
                </a:solidFill>
                <a:cs typeface="Calibri" pitchFamily="34" charset="0"/>
              </a:rPr>
              <a:t>Staffing</a:t>
            </a:r>
            <a:endParaRPr lang="en-US" spc="-50" dirty="0">
              <a:solidFill>
                <a:schemeClr val="tx1"/>
              </a:solidFill>
              <a:ea typeface="Segoe UI" pitchFamily="34" charset="0"/>
              <a:cs typeface="Segoe UI" pitchFamily="34" charset="0"/>
            </a:endParaRPr>
          </a:p>
        </p:txBody>
      </p:sp>
      <p:sp>
        <p:nvSpPr>
          <p:cNvPr id="12" name="Text Placeholder 1"/>
          <p:cNvSpPr txBox="1">
            <a:spLocks/>
          </p:cNvSpPr>
          <p:nvPr/>
        </p:nvSpPr>
        <p:spPr>
          <a:xfrm>
            <a:off x="914400" y="8592204"/>
            <a:ext cx="17087850" cy="877484"/>
          </a:xfrm>
          <a:prstGeom prst="rect">
            <a:avLst/>
          </a:prstGeom>
          <a:solidFill>
            <a:srgbClr val="002060"/>
          </a:solidFill>
        </p:spPr>
        <p:txBody>
          <a:bodyPr vert="horz" wrap="square" lIns="0" tIns="0" rIns="0" bIns="0" rtlCol="0" anchor="ctr" anchorCtr="0">
            <a:noAutofit/>
          </a:bodyPr>
          <a:lstStyle>
            <a:lvl1pPr marL="0" indent="0" algn="l" defTabSz="914059" rtl="0" eaLnBrk="1" latinLnBrk="0" hangingPunct="1">
              <a:lnSpc>
                <a:spcPct val="100000"/>
              </a:lnSpc>
              <a:spcBef>
                <a:spcPts val="0"/>
              </a:spcBef>
              <a:spcAft>
                <a:spcPts val="1600"/>
              </a:spcAft>
              <a:buSzPct val="80000"/>
              <a:buFontTx/>
              <a:buNone/>
              <a:defRPr sz="2100" kern="1200" spc="-67"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059" rtl="0" eaLnBrk="1" latinLnBrk="0" hangingPunct="1">
              <a:lnSpc>
                <a:spcPct val="100000"/>
              </a:lnSpc>
              <a:spcBef>
                <a:spcPts val="0"/>
              </a:spcBef>
              <a:spcAft>
                <a:spcPts val="800"/>
              </a:spcAft>
              <a:buSzPct val="80000"/>
              <a:buFontTx/>
              <a:buNone/>
              <a:tabLst>
                <a:tab pos="630030" algn="l"/>
              </a:tabLst>
              <a:defRPr sz="1600" kern="1200" spc="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2pPr>
            <a:lvl3pPr marL="0" indent="0" algn="l" defTabSz="914059" rtl="0" eaLnBrk="1" latinLnBrk="0" hangingPunct="1">
              <a:lnSpc>
                <a:spcPct val="100000"/>
              </a:lnSpc>
              <a:spcBef>
                <a:spcPts val="0"/>
              </a:spcBef>
              <a:spcAft>
                <a:spcPts val="400"/>
              </a:spcAft>
              <a:buSzPct val="80000"/>
              <a:buFontTx/>
              <a:buNone/>
              <a:defRPr sz="2000" kern="12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3pPr>
            <a:lvl4pPr marL="0" indent="0" algn="l" defTabSz="914059" rtl="0" eaLnBrk="1" latinLnBrk="0" hangingPunct="1">
              <a:lnSpc>
                <a:spcPct val="100000"/>
              </a:lnSpc>
              <a:spcBef>
                <a:spcPts val="0"/>
              </a:spcBef>
              <a:spcAft>
                <a:spcPts val="400"/>
              </a:spcAft>
              <a:buSzPct val="80000"/>
              <a:buFontTx/>
              <a:buNone/>
              <a:tabLst>
                <a:tab pos="914097" algn="l"/>
              </a:tabLst>
              <a:defRPr sz="1600" kern="12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4pPr>
            <a:lvl5pPr marL="0" indent="0" algn="l" defTabSz="914059" rtl="0" eaLnBrk="1" latinLnBrk="0" hangingPunct="1">
              <a:lnSpc>
                <a:spcPct val="100000"/>
              </a:lnSpc>
              <a:spcBef>
                <a:spcPts val="0"/>
              </a:spcBef>
              <a:spcAft>
                <a:spcPts val="400"/>
              </a:spcAft>
              <a:buSzPct val="80000"/>
              <a:buFontTx/>
              <a:buNone/>
              <a:defRPr sz="16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5pPr>
            <a:lvl6pPr marL="2513667"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89"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721"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51" indent="-228516" algn="l" defTabSz="91405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400" spc="-60" dirty="0" smtClean="0">
                <a:gradFill>
                  <a:gsLst>
                    <a:gs pos="0">
                      <a:schemeClr val="tx1"/>
                    </a:gs>
                    <a:gs pos="100000">
                      <a:schemeClr val="tx1"/>
                    </a:gs>
                  </a:gsLst>
                  <a:lin ang="5400000" scaled="0"/>
                </a:gradFill>
                <a:latin typeface="+mn-lt"/>
                <a:ea typeface="Segoe UI" pitchFamily="34" charset="0"/>
                <a:cs typeface="Segoe UI" pitchFamily="34" charset="0"/>
              </a:rPr>
              <a:t>Formation of CEM Cloud Services</a:t>
            </a:r>
            <a:endParaRPr lang="en-US" sz="4400" spc="-60" dirty="0">
              <a:gradFill>
                <a:gsLst>
                  <a:gs pos="0">
                    <a:schemeClr val="tx1"/>
                  </a:gs>
                  <a:gs pos="100000">
                    <a:schemeClr val="tx1"/>
                  </a:gs>
                </a:gsLst>
                <a:lin ang="5400000" scaled="0"/>
              </a:gradFill>
              <a:latin typeface="+mn-lt"/>
              <a:ea typeface="Segoe UI" pitchFamily="34" charset="0"/>
              <a:cs typeface="Segoe UI" pitchFamily="34" charset="0"/>
            </a:endParaRPr>
          </a:p>
        </p:txBody>
      </p:sp>
    </p:spTree>
    <p:extLst>
      <p:ext uri="{BB962C8B-B14F-4D97-AF65-F5344CB8AC3E}">
        <p14:creationId xmlns:p14="http://schemas.microsoft.com/office/powerpoint/2010/main" val="30830093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2679" y="1409706"/>
            <a:ext cx="16727876" cy="1121846"/>
          </a:xfrm>
        </p:spPr>
        <p:txBody>
          <a:bodyPr/>
          <a:lstStyle/>
          <a:p>
            <a:r>
              <a:rPr lang="en-US" dirty="0"/>
              <a:t>CEM – Microsoft Dynamics Awards</a:t>
            </a:r>
          </a:p>
        </p:txBody>
      </p:sp>
      <p:sp>
        <p:nvSpPr>
          <p:cNvPr id="2" name="Rectangle 1"/>
          <p:cNvSpPr/>
          <p:nvPr/>
        </p:nvSpPr>
        <p:spPr bwMode="auto">
          <a:xfrm>
            <a:off x="3941040" y="2835855"/>
            <a:ext cx="3239326" cy="108857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2012</a:t>
            </a:r>
            <a:endParaRPr lang="en-US" sz="3600" b="1" spc="-50" dirty="0">
              <a:solidFill>
                <a:schemeClr val="tx1"/>
              </a:solidFill>
              <a:latin typeface="Segoe UI" pitchFamily="34" charset="0"/>
              <a:ea typeface="Segoe UI" pitchFamily="34" charset="0"/>
              <a:cs typeface="Segoe UI" pitchFamily="34" charset="0"/>
            </a:endParaRPr>
          </a:p>
        </p:txBody>
      </p:sp>
      <p:sp>
        <p:nvSpPr>
          <p:cNvPr id="55" name="Rectangle 54"/>
          <p:cNvSpPr/>
          <p:nvPr/>
        </p:nvSpPr>
        <p:spPr bwMode="auto">
          <a:xfrm>
            <a:off x="7379008" y="2835855"/>
            <a:ext cx="3240000" cy="108857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2011</a:t>
            </a:r>
            <a:endParaRPr lang="en-US" sz="3600" b="1" spc="-50" dirty="0">
              <a:solidFill>
                <a:schemeClr val="tx1"/>
              </a:solidFill>
              <a:latin typeface="Segoe UI" pitchFamily="34" charset="0"/>
              <a:ea typeface="Segoe UI" pitchFamily="34" charset="0"/>
              <a:cs typeface="Segoe UI" pitchFamily="34" charset="0"/>
            </a:endParaRPr>
          </a:p>
        </p:txBody>
      </p:sp>
      <p:sp>
        <p:nvSpPr>
          <p:cNvPr id="56" name="Rectangle 55"/>
          <p:cNvSpPr/>
          <p:nvPr/>
        </p:nvSpPr>
        <p:spPr bwMode="auto">
          <a:xfrm>
            <a:off x="10918025" y="2835855"/>
            <a:ext cx="3240000" cy="108857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2010</a:t>
            </a:r>
            <a:endParaRPr lang="en-US" sz="3600" b="1" spc="-50" dirty="0">
              <a:solidFill>
                <a:schemeClr val="tx1"/>
              </a:solidFill>
              <a:latin typeface="Segoe UI" pitchFamily="34" charset="0"/>
              <a:ea typeface="Segoe UI" pitchFamily="34" charset="0"/>
              <a:cs typeface="Segoe UI" pitchFamily="34" charset="0"/>
            </a:endParaRPr>
          </a:p>
        </p:txBody>
      </p:sp>
      <p:sp>
        <p:nvSpPr>
          <p:cNvPr id="57" name="Rectangle 56"/>
          <p:cNvSpPr/>
          <p:nvPr/>
        </p:nvSpPr>
        <p:spPr bwMode="auto">
          <a:xfrm>
            <a:off x="14403753" y="2835855"/>
            <a:ext cx="3240000" cy="108857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2009</a:t>
            </a:r>
            <a:endParaRPr lang="en-US" sz="3600" b="1" spc="-50" dirty="0">
              <a:solidFill>
                <a:schemeClr val="tx1"/>
              </a:solidFill>
              <a:latin typeface="Segoe UI" pitchFamily="34" charset="0"/>
              <a:ea typeface="Segoe UI" pitchFamily="34" charset="0"/>
              <a:cs typeface="Segoe UI" pitchFamily="34" charset="0"/>
            </a:endParaRPr>
          </a:p>
        </p:txBody>
      </p:sp>
      <p:grpSp>
        <p:nvGrpSpPr>
          <p:cNvPr id="12" name="Group 11"/>
          <p:cNvGrpSpPr/>
          <p:nvPr/>
        </p:nvGrpSpPr>
        <p:grpSpPr>
          <a:xfrm>
            <a:off x="3941040" y="4763384"/>
            <a:ext cx="3239326" cy="5039832"/>
            <a:chOff x="795407" y="4508205"/>
            <a:chExt cx="3239326" cy="5039832"/>
          </a:xfrm>
          <a:solidFill>
            <a:srgbClr val="FF8C00"/>
          </a:solidFill>
        </p:grpSpPr>
        <p:sp>
          <p:nvSpPr>
            <p:cNvPr id="4" name="Rectangle 3"/>
            <p:cNvSpPr/>
            <p:nvPr/>
          </p:nvSpPr>
          <p:spPr bwMode="auto">
            <a:xfrm>
              <a:off x="795407" y="4508205"/>
              <a:ext cx="3239326" cy="50398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a:latin typeface="Segoe UI" pitchFamily="34" charset="0"/>
                  <a:ea typeface="Segoe UI" pitchFamily="34" charset="0"/>
                  <a:cs typeface="Segoe UI" pitchFamily="34" charset="0"/>
                </a:rPr>
                <a:t>2012 Microsoft </a:t>
              </a:r>
              <a:r>
                <a:rPr lang="en-US" sz="2000" b="1" dirty="0" smtClean="0">
                  <a:latin typeface="Segoe UI" pitchFamily="34" charset="0"/>
                  <a:ea typeface="Segoe UI" pitchFamily="34" charset="0"/>
                  <a:cs typeface="Segoe UI" pitchFamily="34" charset="0"/>
                </a:rPr>
                <a:t>President’s  Club Member </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a:latin typeface="Segoe UI" pitchFamily="34" charset="0"/>
                  <a:ea typeface="Segoe UI" pitchFamily="34" charset="0"/>
                  <a:cs typeface="Segoe UI" pitchFamily="34" charset="0"/>
                </a:rPr>
                <a:t>Fastest growing </a:t>
              </a:r>
              <a:r>
                <a:rPr lang="en-US" sz="2000" b="1" dirty="0" smtClean="0">
                  <a:latin typeface="Segoe UI" pitchFamily="34" charset="0"/>
                  <a:ea typeface="Segoe UI" pitchFamily="34" charset="0"/>
                  <a:cs typeface="Segoe UI" pitchFamily="34" charset="0"/>
                </a:rPr>
                <a:t>Company</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Microsoft </a:t>
              </a:r>
              <a:r>
                <a:rPr lang="en-US" sz="2000" b="1" dirty="0">
                  <a:latin typeface="Segoe UI" pitchFamily="34" charset="0"/>
                  <a:ea typeface="Segoe UI" pitchFamily="34" charset="0"/>
                  <a:cs typeface="Segoe UI" pitchFamily="34" charset="0"/>
                </a:rPr>
                <a:t>Best Marketing </a:t>
              </a:r>
              <a:r>
                <a:rPr lang="en-US" sz="2000" b="1" dirty="0" smtClean="0">
                  <a:latin typeface="Segoe UI" pitchFamily="34" charset="0"/>
                  <a:ea typeface="Segoe UI" pitchFamily="34" charset="0"/>
                  <a:cs typeface="Segoe UI" pitchFamily="34" charset="0"/>
                </a:rPr>
                <a:t>Partner</a:t>
              </a:r>
              <a:endParaRPr lang="en-US" sz="2000" b="1" dirty="0">
                <a:latin typeface="Segoe UI" pitchFamily="34" charset="0"/>
                <a:ea typeface="Segoe UI" pitchFamily="34" charset="0"/>
                <a:cs typeface="Segoe UI" pitchFamily="34" charset="0"/>
              </a:endParaRPr>
            </a:p>
            <a:p>
              <a:pPr algn="ctr" defTabSz="914099" fontAlgn="base">
                <a:spcBef>
                  <a:spcPct val="0"/>
                </a:spcBef>
                <a:spcAft>
                  <a:spcPct val="0"/>
                </a:spcAft>
              </a:pPr>
              <a:endParaRPr lang="en-US" sz="1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0" name="Picture 59" descr="mpresidents-club-stacked_20.png"/>
            <p:cNvPicPr>
              <a:picLocks noChangeAspect="1"/>
            </p:cNvPicPr>
            <p:nvPr/>
          </p:nvPicPr>
          <p:blipFill>
            <a:blip r:embed="rId3" cstate="email">
              <a:lum bright="-43000" contrast="-7000"/>
              <a:extLst>
                <a:ext uri="{28A0092B-C50C-407E-A947-70E740481C1C}">
                  <a14:useLocalDpi xmlns:a14="http://schemas.microsoft.com/office/drawing/2010/main"/>
                </a:ext>
              </a:extLst>
            </a:blip>
            <a:stretch>
              <a:fillRect/>
            </a:stretch>
          </p:blipFill>
          <p:spPr>
            <a:xfrm>
              <a:off x="988739" y="6786206"/>
              <a:ext cx="2859382" cy="905723"/>
            </a:xfrm>
            <a:prstGeom prst="rect">
              <a:avLst/>
            </a:prstGeom>
            <a:grpFill/>
            <a:effectLst/>
          </p:spPr>
        </p:pic>
      </p:grpSp>
      <p:grpSp>
        <p:nvGrpSpPr>
          <p:cNvPr id="13" name="Group 12"/>
          <p:cNvGrpSpPr/>
          <p:nvPr/>
        </p:nvGrpSpPr>
        <p:grpSpPr>
          <a:xfrm>
            <a:off x="7395694" y="4763384"/>
            <a:ext cx="3240000" cy="5039832"/>
            <a:chOff x="5054222" y="4508205"/>
            <a:chExt cx="3755328" cy="5039832"/>
          </a:xfrm>
        </p:grpSpPr>
        <p:sp>
          <p:nvSpPr>
            <p:cNvPr id="61" name="Rectangle 60"/>
            <p:cNvSpPr/>
            <p:nvPr/>
          </p:nvSpPr>
          <p:spPr bwMode="auto">
            <a:xfrm>
              <a:off x="5054222" y="4508205"/>
              <a:ext cx="3755328" cy="503983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Microsoft </a:t>
              </a:r>
              <a:r>
                <a:rPr lang="en-US" sz="2000" b="1" dirty="0">
                  <a:latin typeface="Segoe UI" pitchFamily="34" charset="0"/>
                  <a:ea typeface="Segoe UI" pitchFamily="34" charset="0"/>
                  <a:cs typeface="Segoe UI" pitchFamily="34" charset="0"/>
                </a:rPr>
                <a:t>Best Implementation </a:t>
              </a:r>
              <a:r>
                <a:rPr lang="en-US" sz="2000" b="1" dirty="0" smtClean="0">
                  <a:latin typeface="Segoe UI" pitchFamily="34" charset="0"/>
                  <a:ea typeface="Segoe UI" pitchFamily="34" charset="0"/>
                  <a:cs typeface="Segoe UI" pitchFamily="34" charset="0"/>
                </a:rPr>
                <a:t>Partner</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a:latin typeface="Segoe UI" pitchFamily="34" charset="0"/>
                  <a:ea typeface="Segoe UI" pitchFamily="34" charset="0"/>
                  <a:cs typeface="Segoe UI" pitchFamily="34" charset="0"/>
                </a:rPr>
                <a:t>2011 Microsoft President’s Club  Member</a:t>
              </a:r>
            </a:p>
            <a:p>
              <a:pPr algn="ctr" defTabSz="914099" fontAlgn="base">
                <a:spcBef>
                  <a:spcPct val="0"/>
                </a:spcBef>
                <a:spcAft>
                  <a:spcPct val="0"/>
                </a:spcAft>
              </a:pPr>
              <a:endParaRPr lang="en-US" sz="1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324713" y="7459418"/>
              <a:ext cx="1956515" cy="1798850"/>
            </a:xfrm>
            <a:prstGeom prst="roundRect">
              <a:avLst>
                <a:gd name="adj" fmla="val 21204"/>
              </a:avLst>
            </a:prstGeom>
            <a:solidFill>
              <a:srgbClr val="FFFFFF">
                <a:shade val="85000"/>
              </a:srgbClr>
            </a:solidFill>
            <a:ln>
              <a:noFill/>
            </a:ln>
            <a:effectLst>
              <a:reflection blurRad="12700" stA="38000" endPos="28000" dist="5000" dir="5400000" sy="-100000" algn="bl" rotWithShape="0"/>
            </a:effectLst>
          </p:spPr>
        </p:pic>
        <p:pic>
          <p:nvPicPr>
            <p:cNvPr id="65" name="Picture 64" descr="presidents-club-stacked_201.png"/>
            <p:cNvPicPr>
              <a:picLocks noChangeAspect="1"/>
            </p:cNvPicPr>
            <p:nvPr/>
          </p:nvPicPr>
          <p:blipFill>
            <a:blip r:embed="rId5" cstate="email">
              <a:lum bright="-43000" contrast="70000"/>
              <a:extLst>
                <a:ext uri="{28A0092B-C50C-407E-A947-70E740481C1C}">
                  <a14:useLocalDpi xmlns:a14="http://schemas.microsoft.com/office/drawing/2010/main"/>
                </a:ext>
              </a:extLst>
            </a:blip>
            <a:stretch>
              <a:fillRect/>
            </a:stretch>
          </p:blipFill>
          <p:spPr>
            <a:xfrm>
              <a:off x="5312666" y="6466365"/>
              <a:ext cx="3238440" cy="926988"/>
            </a:xfrm>
            <a:prstGeom prst="rect">
              <a:avLst/>
            </a:prstGeom>
          </p:spPr>
        </p:pic>
      </p:grpSp>
      <p:grpSp>
        <p:nvGrpSpPr>
          <p:cNvPr id="14" name="Group 13"/>
          <p:cNvGrpSpPr/>
          <p:nvPr/>
        </p:nvGrpSpPr>
        <p:grpSpPr>
          <a:xfrm>
            <a:off x="10918025" y="4763384"/>
            <a:ext cx="3240000" cy="5039832"/>
            <a:chOff x="9367261" y="4508205"/>
            <a:chExt cx="3240000" cy="5039832"/>
          </a:xfrm>
          <a:solidFill>
            <a:srgbClr val="6600FF"/>
          </a:solidFill>
        </p:grpSpPr>
        <p:sp>
          <p:nvSpPr>
            <p:cNvPr id="62" name="Rectangle 61"/>
            <p:cNvSpPr/>
            <p:nvPr/>
          </p:nvSpPr>
          <p:spPr bwMode="auto">
            <a:xfrm>
              <a:off x="9367261" y="4508205"/>
              <a:ext cx="3240000" cy="503983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a:latin typeface="Segoe UI" pitchFamily="34" charset="0"/>
                  <a:ea typeface="Segoe UI" pitchFamily="34" charset="0"/>
                  <a:cs typeface="Segoe UI" pitchFamily="34" charset="0"/>
                </a:rPr>
                <a:t>2010 Microsoft Country Partner  </a:t>
              </a:r>
            </a:p>
            <a:p>
              <a:pPr marL="342900" indent="-342900">
                <a:buFont typeface="Wingdings" pitchFamily="2" charset="2"/>
                <a:buChar char="v"/>
              </a:pPr>
              <a:r>
                <a:rPr lang="en-US" sz="2000" b="1" dirty="0">
                  <a:latin typeface="Segoe UI" pitchFamily="34" charset="0"/>
                  <a:ea typeface="Segoe UI" pitchFamily="34" charset="0"/>
                  <a:cs typeface="Segoe UI" pitchFamily="34" charset="0"/>
                </a:rPr>
                <a:t>Microsoft Best Implementation Partner</a:t>
              </a:r>
            </a:p>
          </p:txBody>
        </p:sp>
        <p:pic>
          <p:nvPicPr>
            <p:cNvPr id="67" name="Picture 5"/>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1086218" y="7569193"/>
              <a:ext cx="1406950" cy="1490538"/>
            </a:xfrm>
            <a:prstGeom prst="roundRect">
              <a:avLst>
                <a:gd name="adj" fmla="val 8594"/>
              </a:avLst>
            </a:prstGeom>
            <a:grpFill/>
            <a:ln>
              <a:noFill/>
            </a:ln>
            <a:effectLst>
              <a:reflection blurRad="12700" stA="38000" endPos="28000" dist="5000" dir="5400000" sy="-100000" algn="bl" rotWithShape="0"/>
            </a:effectLst>
          </p:spPr>
        </p:pic>
        <p:pic>
          <p:nvPicPr>
            <p:cNvPr id="68" name="Picture 2" descr="D:\Corporate\Corp brochure\2010 MS Country partner Award.jp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450746" y="6487630"/>
              <a:ext cx="1536515" cy="2229682"/>
            </a:xfrm>
            <a:prstGeom prst="roundRect">
              <a:avLst>
                <a:gd name="adj" fmla="val 8594"/>
              </a:avLst>
            </a:prstGeom>
            <a:grpFill/>
            <a:ln>
              <a:noFill/>
            </a:ln>
            <a:effectLst>
              <a:reflection blurRad="12700" stA="38000" endPos="28000" dist="5000" dir="5400000" sy="-100000" algn="bl" rotWithShape="0"/>
            </a:effectLst>
            <a:extLst/>
          </p:spPr>
        </p:pic>
      </p:grpSp>
      <p:grpSp>
        <p:nvGrpSpPr>
          <p:cNvPr id="15" name="Group 14"/>
          <p:cNvGrpSpPr/>
          <p:nvPr/>
        </p:nvGrpSpPr>
        <p:grpSpPr>
          <a:xfrm>
            <a:off x="14403753" y="4763384"/>
            <a:ext cx="3240000" cy="5039832"/>
            <a:chOff x="13553429" y="4508205"/>
            <a:chExt cx="3240000" cy="5039832"/>
          </a:xfrm>
        </p:grpSpPr>
        <p:sp>
          <p:nvSpPr>
            <p:cNvPr id="63" name="Rectangle 62"/>
            <p:cNvSpPr/>
            <p:nvPr/>
          </p:nvSpPr>
          <p:spPr bwMode="auto">
            <a:xfrm>
              <a:off x="13553429" y="4508205"/>
              <a:ext cx="3240000" cy="5039832"/>
            </a:xfrm>
            <a:prstGeom prst="rect">
              <a:avLst/>
            </a:prstGeom>
            <a:solidFill>
              <a:srgbClr val="7FBA00"/>
            </a:solidFill>
            <a:ln>
              <a:solidFill>
                <a:srgbClr val="7FBA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smtClean="0">
                  <a:solidFill>
                    <a:schemeClr val="tx1"/>
                  </a:solidFill>
                  <a:latin typeface="Segoe UI" pitchFamily="34" charset="0"/>
                  <a:ea typeface="Segoe UI" pitchFamily="34" charset="0"/>
                  <a:cs typeface="Segoe UI" pitchFamily="34" charset="0"/>
                </a:rPr>
                <a:t>2009 </a:t>
              </a:r>
              <a:r>
                <a:rPr lang="en-US" sz="2000" b="1" dirty="0">
                  <a:solidFill>
                    <a:schemeClr val="tx1"/>
                  </a:solidFill>
                  <a:latin typeface="Segoe UI" pitchFamily="34" charset="0"/>
                  <a:ea typeface="Segoe UI" pitchFamily="34" charset="0"/>
                  <a:cs typeface="Segoe UI" pitchFamily="34" charset="0"/>
                </a:rPr>
                <a:t>Microsoft President’s </a:t>
              </a:r>
              <a:r>
                <a:rPr lang="en-US" sz="2000" b="1" dirty="0" smtClean="0">
                  <a:solidFill>
                    <a:schemeClr val="tx1"/>
                  </a:solidFill>
                  <a:latin typeface="Segoe UI" pitchFamily="34" charset="0"/>
                  <a:ea typeface="Segoe UI" pitchFamily="34" charset="0"/>
                  <a:cs typeface="Segoe UI" pitchFamily="34" charset="0"/>
                </a:rPr>
                <a:t>Club Member</a:t>
              </a:r>
              <a:endParaRPr lang="en-US" sz="2000" b="1" dirty="0">
                <a:solidFill>
                  <a:schemeClr val="tx1"/>
                </a:solidFill>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solidFill>
                    <a:schemeClr val="tx1"/>
                  </a:solidFill>
                  <a:latin typeface="Segoe UI" pitchFamily="34" charset="0"/>
                  <a:ea typeface="Segoe UI" pitchFamily="34" charset="0"/>
                  <a:cs typeface="Segoe UI" pitchFamily="34" charset="0"/>
                </a:rPr>
                <a:t>Microsoft </a:t>
              </a:r>
              <a:r>
                <a:rPr lang="en-US" sz="2000" b="1" dirty="0">
                  <a:solidFill>
                    <a:schemeClr val="tx1"/>
                  </a:solidFill>
                  <a:latin typeface="Segoe UI" pitchFamily="34" charset="0"/>
                  <a:ea typeface="Segoe UI" pitchFamily="34" charset="0"/>
                  <a:cs typeface="Segoe UI" pitchFamily="34" charset="0"/>
                </a:rPr>
                <a:t>Best Implementation </a:t>
              </a:r>
              <a:r>
                <a:rPr lang="en-US" sz="2000" b="1" dirty="0" smtClean="0">
                  <a:solidFill>
                    <a:schemeClr val="tx1"/>
                  </a:solidFill>
                  <a:latin typeface="Segoe UI" pitchFamily="34" charset="0"/>
                  <a:ea typeface="Segoe UI" pitchFamily="34" charset="0"/>
                  <a:cs typeface="Segoe UI" pitchFamily="34" charset="0"/>
                </a:rPr>
                <a:t>Partner</a:t>
              </a:r>
              <a:endParaRPr lang="en-US" sz="2000" b="1" dirty="0">
                <a:solidFill>
                  <a:schemeClr val="tx1"/>
                </a:solidFill>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solidFill>
                    <a:schemeClr val="tx1"/>
                  </a:solidFill>
                  <a:latin typeface="Segoe UI" pitchFamily="34" charset="0"/>
                  <a:ea typeface="Segoe UI" pitchFamily="34" charset="0"/>
                  <a:cs typeface="Segoe UI" pitchFamily="34" charset="0"/>
                </a:rPr>
                <a:t>Microsoft </a:t>
              </a:r>
              <a:r>
                <a:rPr lang="en-US" sz="2000" b="1" dirty="0">
                  <a:solidFill>
                    <a:schemeClr val="tx1"/>
                  </a:solidFill>
                  <a:latin typeface="Segoe UI" pitchFamily="34" charset="0"/>
                  <a:ea typeface="Segoe UI" pitchFamily="34" charset="0"/>
                  <a:cs typeface="Segoe UI" pitchFamily="34" charset="0"/>
                </a:rPr>
                <a:t>Best Sales Partner</a:t>
              </a:r>
            </a:p>
          </p:txBody>
        </p:sp>
        <p:pic>
          <p:nvPicPr>
            <p:cNvPr id="69"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3677267" y="7945508"/>
              <a:ext cx="1408420" cy="1207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0" name="Picture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5173429" y="7954009"/>
              <a:ext cx="1478894" cy="1190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 name="Picture 70" descr="2009.png"/>
            <p:cNvPicPr>
              <a:picLocks noChangeAspect="1"/>
            </p:cNvPicPr>
            <p:nvPr/>
          </p:nvPicPr>
          <p:blipFill>
            <a:blip r:embed="rId10" cstate="email">
              <a:lum bright="-43000" contrast="70000"/>
              <a:extLst>
                <a:ext uri="{28A0092B-C50C-407E-A947-70E740481C1C}">
                  <a14:useLocalDpi xmlns:a14="http://schemas.microsoft.com/office/drawing/2010/main"/>
                </a:ext>
              </a:extLst>
            </a:blip>
            <a:stretch>
              <a:fillRect/>
            </a:stretch>
          </p:blipFill>
          <p:spPr>
            <a:xfrm>
              <a:off x="13723988" y="6950410"/>
              <a:ext cx="2928335" cy="876368"/>
            </a:xfrm>
            <a:prstGeom prst="rect">
              <a:avLst/>
            </a:prstGeom>
          </p:spPr>
        </p:pic>
      </p:grpSp>
      <p:sp>
        <p:nvSpPr>
          <p:cNvPr id="75" name="TextBox 74"/>
          <p:cNvSpPr txBox="1"/>
          <p:nvPr/>
        </p:nvSpPr>
        <p:spPr>
          <a:xfrm>
            <a:off x="130629" y="3924427"/>
            <a:ext cx="17858791" cy="838957"/>
          </a:xfrm>
          <a:prstGeom prst="rect">
            <a:avLst/>
          </a:prstGeom>
          <a:solidFill>
            <a:schemeClr val="accent2"/>
          </a:solidFill>
          <a:ln>
            <a:noFill/>
          </a:ln>
          <a:effectLst/>
        </p:spPr>
        <p:style>
          <a:lnRef idx="3">
            <a:schemeClr val="lt1"/>
          </a:lnRef>
          <a:fillRef idx="1">
            <a:schemeClr val="accent1"/>
          </a:fillRef>
          <a:effectRef idx="1">
            <a:schemeClr val="accent1"/>
          </a:effectRef>
          <a:fontRef idx="minor">
            <a:schemeClr val="lt1"/>
          </a:fontRef>
        </p:style>
        <p:txBody>
          <a:bodyPr wrap="square" lIns="137106" tIns="68555" rIns="137106" bIns="68555" rtlCol="0" anchor="ctr">
            <a:noAutofit/>
          </a:bodyPr>
          <a:lstStyle/>
          <a:p>
            <a:pPr algn="ctr"/>
            <a:r>
              <a:rPr lang="en-US" sz="4800" b="1" dirty="0" smtClean="0">
                <a:gradFill>
                  <a:gsLst>
                    <a:gs pos="0">
                      <a:srgbClr val="FFFFFF"/>
                    </a:gs>
                    <a:gs pos="100000">
                      <a:srgbClr val="FFFFFF"/>
                    </a:gs>
                  </a:gsLst>
                  <a:lin ang="5400000" scaled="0"/>
                </a:gradFill>
                <a:latin typeface="Segoe UI Light" pitchFamily="34" charset="0"/>
              </a:rPr>
              <a:t>Microsoft Dynamics Awards</a:t>
            </a:r>
            <a:endParaRPr lang="en-US" sz="4800" b="1" dirty="0">
              <a:gradFill>
                <a:gsLst>
                  <a:gs pos="0">
                    <a:srgbClr val="FFFFFF"/>
                  </a:gs>
                  <a:gs pos="100000">
                    <a:srgbClr val="FFFFFF"/>
                  </a:gs>
                </a:gsLst>
                <a:lin ang="5400000" scaled="0"/>
              </a:gradFill>
              <a:latin typeface="Segoe UI Light" pitchFamily="34" charset="0"/>
            </a:endParaRPr>
          </a:p>
        </p:txBody>
      </p:sp>
      <p:pic>
        <p:nvPicPr>
          <p:cNvPr id="76" name="Picture 75" descr="Best-Marketing-Company.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059728" y="7951567"/>
            <a:ext cx="1463178" cy="1072997"/>
          </a:xfrm>
          <a:prstGeom prst="rect">
            <a:avLst/>
          </a:prstGeom>
          <a:effectLst>
            <a:reflection blurRad="6350" stA="52000" endA="300" endPos="35000" dir="5400000" sy="-100000" algn="bl" rotWithShape="0"/>
          </a:effectLst>
        </p:spPr>
      </p:pic>
      <p:pic>
        <p:nvPicPr>
          <p:cNvPr id="77" name="Picture 76" descr="Fastest-Growing-Company.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410154" y="8005144"/>
            <a:ext cx="1700619" cy="1284584"/>
          </a:xfrm>
          <a:prstGeom prst="rect">
            <a:avLst/>
          </a:prstGeom>
          <a:effectLst>
            <a:reflection blurRad="6350" stA="52000" endA="300" endPos="35000" dir="5400000" sy="-100000" algn="bl" rotWithShape="0"/>
          </a:effectLst>
        </p:spPr>
      </p:pic>
      <p:sp>
        <p:nvSpPr>
          <p:cNvPr id="26" name="Rectangle 25"/>
          <p:cNvSpPr/>
          <p:nvPr/>
        </p:nvSpPr>
        <p:spPr bwMode="auto">
          <a:xfrm>
            <a:off x="510528" y="2838967"/>
            <a:ext cx="3239326" cy="108857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2013 (So far)</a:t>
            </a:r>
            <a:endParaRPr lang="en-US" sz="3600" b="1" spc="-50" dirty="0">
              <a:solidFill>
                <a:schemeClr val="tx1"/>
              </a:solidFill>
              <a:latin typeface="Segoe UI" pitchFamily="34" charset="0"/>
              <a:ea typeface="Segoe UI" pitchFamily="34" charset="0"/>
              <a:cs typeface="Segoe UI" pitchFamily="34" charset="0"/>
            </a:endParaRPr>
          </a:p>
        </p:txBody>
      </p:sp>
      <p:sp>
        <p:nvSpPr>
          <p:cNvPr id="28" name="Rectangle 27"/>
          <p:cNvSpPr/>
          <p:nvPr/>
        </p:nvSpPr>
        <p:spPr bwMode="auto">
          <a:xfrm>
            <a:off x="510528" y="4766496"/>
            <a:ext cx="3239326" cy="503983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r>
              <a:rPr lang="en-US" sz="2000" b="1" dirty="0" smtClean="0">
                <a:latin typeface="Segoe UI" pitchFamily="34" charset="0"/>
                <a:ea typeface="Segoe UI" pitchFamily="34" charset="0"/>
                <a:cs typeface="Segoe UI" pitchFamily="34" charset="0"/>
              </a:rPr>
              <a:t>   Invited Member of</a:t>
            </a:r>
          </a:p>
          <a:p>
            <a:pPr marL="342900" indent="-342900">
              <a:buFont typeface="Wingdings" pitchFamily="2" charset="2"/>
              <a:buChar char="v"/>
            </a:pPr>
            <a:endParaRPr lang="en-US" sz="2000" b="1" dirty="0" smtClean="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Microsoft Partner Council (MPC)</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Partner Advisory Board (PAB)</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Enterprise Product Group (EPG)</a:t>
            </a: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Member of Microsoft Dynamics AX Council Program</a:t>
            </a:r>
          </a:p>
          <a:p>
            <a:endParaRPr lang="en-US" sz="2000" b="1" dirty="0" smtClean="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CEM AX Payroll earns CfMD Certification</a:t>
            </a:r>
            <a:endParaRPr lang="en-US" sz="2000" b="1" dirty="0">
              <a:latin typeface="Segoe UI" pitchFamily="34" charset="0"/>
              <a:ea typeface="Segoe UI" pitchFamily="34" charset="0"/>
              <a:cs typeface="Segoe UI" pitchFamily="34" charset="0"/>
            </a:endParaRPr>
          </a:p>
          <a:p>
            <a:endParaRPr lang="en-US" sz="2000" b="1" dirty="0">
              <a:latin typeface="Segoe UI" pitchFamily="34" charset="0"/>
              <a:ea typeface="Segoe UI" pitchFamily="34" charset="0"/>
              <a:cs typeface="Segoe UI" pitchFamily="34" charset="0"/>
            </a:endParaRPr>
          </a:p>
          <a:p>
            <a:pPr algn="ctr" defTabSz="914099" fontAlgn="base">
              <a:spcBef>
                <a:spcPct val="0"/>
              </a:spcBef>
              <a:spcAft>
                <a:spcPct val="0"/>
              </a:spcAft>
            </a:pPr>
            <a:endParaRPr lang="en-US" sz="1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7" name="Picture 3" descr="C:\Users\Deepa.CEMINDIA.000\Desktop\microsoft-dynamics-certified-logo[1].pn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350818" y="9024563"/>
            <a:ext cx="1774390" cy="82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9289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19501" y="1390651"/>
            <a:ext cx="16727876" cy="1121846"/>
          </a:xfrm>
        </p:spPr>
        <p:txBody>
          <a:bodyPr/>
          <a:lstStyle/>
          <a:p>
            <a:r>
              <a:rPr lang="en-US" dirty="0" smtClean="0"/>
              <a:t>Offices</a:t>
            </a:r>
            <a:endParaRPr lang="en-US" dirty="0"/>
          </a:p>
        </p:txBody>
      </p:sp>
      <p:sp>
        <p:nvSpPr>
          <p:cNvPr id="26" name="white gradient"/>
          <p:cNvSpPr/>
          <p:nvPr/>
        </p:nvSpPr>
        <p:spPr>
          <a:xfrm>
            <a:off x="11147296" y="5911818"/>
            <a:ext cx="3240000" cy="2520000"/>
          </a:xfrm>
          <a:prstGeom prst="rect">
            <a:avLst/>
          </a:prstGeom>
          <a:noFill/>
          <a:ln w="3175">
            <a:noFill/>
          </a:ln>
          <a:effectLst/>
        </p:spPr>
        <p:txBody>
          <a:bodyPr vert="horz" wrap="square" lIns="137181" tIns="91456" rIns="137181" bIns="91456" rtlCol="0" anchor="ctr" anchorCtr="0">
            <a:noAutofit/>
          </a:bodyPr>
          <a:lstStyle/>
          <a:p>
            <a:pPr algn="ctr"/>
            <a:r>
              <a:rPr lang="en-US" sz="3600" b="1" dirty="0" smtClean="0">
                <a:latin typeface="Segoe UI" pitchFamily="34" charset="0"/>
                <a:ea typeface="Segoe UI" pitchFamily="34" charset="0"/>
                <a:cs typeface="Segoe UI" pitchFamily="34" charset="0"/>
              </a:rPr>
              <a:t>12 Offices in 8 International locations</a:t>
            </a:r>
            <a:endParaRPr lang="en-US" sz="3600" b="1" dirty="0">
              <a:latin typeface="Segoe UI" pitchFamily="34" charset="0"/>
              <a:ea typeface="Segoe UI" pitchFamily="34" charset="0"/>
              <a:cs typeface="Segoe UI" pitchFamily="34" charset="0"/>
            </a:endParaRPr>
          </a:p>
        </p:txBody>
      </p:sp>
      <p:grpSp>
        <p:nvGrpSpPr>
          <p:cNvPr id="27" name="Group 26"/>
          <p:cNvGrpSpPr/>
          <p:nvPr/>
        </p:nvGrpSpPr>
        <p:grpSpPr>
          <a:xfrm>
            <a:off x="11182424" y="3185978"/>
            <a:ext cx="3240000" cy="2520000"/>
            <a:chOff x="1044028" y="5855129"/>
            <a:chExt cx="3240000" cy="2520000"/>
          </a:xfrm>
        </p:grpSpPr>
        <p:sp>
          <p:nvSpPr>
            <p:cNvPr id="28" name="1white gradient"/>
            <p:cNvSpPr/>
            <p:nvPr/>
          </p:nvSpPr>
          <p:spPr>
            <a:xfrm>
              <a:off x="1044028" y="5855129"/>
              <a:ext cx="3240000" cy="2520000"/>
            </a:xfrm>
            <a:prstGeom prst="rect">
              <a:avLst/>
            </a:prstGeom>
            <a:solidFill>
              <a:srgbClr val="7BBE1C"/>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UAE</a:t>
              </a:r>
              <a:endParaRPr lang="en-GB" b="1" dirty="0">
                <a:latin typeface="Segoe UI" pitchFamily="34" charset="0"/>
                <a:ea typeface="Segoe UI" pitchFamily="34" charset="0"/>
                <a:cs typeface="Segoe UI" pitchFamily="34" charset="0"/>
              </a:endParaRPr>
            </a:p>
          </p:txBody>
        </p:sp>
        <p:pic>
          <p:nvPicPr>
            <p:cNvPr id="2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68066" y="6765442"/>
              <a:ext cx="1014838" cy="1377729"/>
            </a:xfrm>
            <a:prstGeom prst="rect">
              <a:avLst/>
            </a:prstGeom>
            <a:ln>
              <a:noFill/>
            </a:ln>
            <a:effectLst/>
          </p:spPr>
        </p:pic>
      </p:grpSp>
      <p:grpSp>
        <p:nvGrpSpPr>
          <p:cNvPr id="30" name="Group 29"/>
          <p:cNvGrpSpPr/>
          <p:nvPr/>
        </p:nvGrpSpPr>
        <p:grpSpPr>
          <a:xfrm>
            <a:off x="4451288" y="3199613"/>
            <a:ext cx="3240000" cy="2520000"/>
            <a:chOff x="7827465" y="3199613"/>
            <a:chExt cx="3240000" cy="2520000"/>
          </a:xfrm>
          <a:solidFill>
            <a:srgbClr val="1BA1E2"/>
          </a:solidFill>
        </p:grpSpPr>
        <p:sp>
          <p:nvSpPr>
            <p:cNvPr id="31" name="3white gradient"/>
            <p:cNvSpPr/>
            <p:nvPr/>
          </p:nvSpPr>
          <p:spPr>
            <a:xfrm>
              <a:off x="7827465" y="3199613"/>
              <a:ext cx="3240000" cy="2520000"/>
            </a:xfrm>
            <a:prstGeom prst="rect">
              <a:avLst/>
            </a:prstGeom>
            <a:grp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UK</a:t>
              </a:r>
              <a:endParaRPr lang="en-GB" b="1" dirty="0">
                <a:latin typeface="Segoe UI" pitchFamily="34" charset="0"/>
                <a:ea typeface="Segoe UI" pitchFamily="34" charset="0"/>
                <a:cs typeface="Segoe UI" pitchFamily="34" charset="0"/>
              </a:endParaRPr>
            </a:p>
          </p:txBody>
        </p:sp>
        <p:pic>
          <p:nvPicPr>
            <p:cNvPr id="32"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165267" y="4241536"/>
              <a:ext cx="1651994" cy="1254499"/>
            </a:xfrm>
            <a:prstGeom prst="rect">
              <a:avLst/>
            </a:prstGeom>
            <a:grpFill/>
            <a:ln>
              <a:noFill/>
            </a:ln>
            <a:effectLst/>
          </p:spPr>
        </p:pic>
      </p:grpSp>
      <p:grpSp>
        <p:nvGrpSpPr>
          <p:cNvPr id="33" name="Group 32"/>
          <p:cNvGrpSpPr/>
          <p:nvPr/>
        </p:nvGrpSpPr>
        <p:grpSpPr>
          <a:xfrm>
            <a:off x="7827465" y="3185978"/>
            <a:ext cx="3240000" cy="2520000"/>
            <a:chOff x="1044028" y="3199613"/>
            <a:chExt cx="3240000" cy="2520000"/>
          </a:xfrm>
        </p:grpSpPr>
        <p:sp>
          <p:nvSpPr>
            <p:cNvPr id="34" name="4white gradient"/>
            <p:cNvSpPr/>
            <p:nvPr/>
          </p:nvSpPr>
          <p:spPr>
            <a:xfrm>
              <a:off x="1044028" y="3199613"/>
              <a:ext cx="3240000" cy="2520000"/>
            </a:xfrm>
            <a:prstGeom prst="rect">
              <a:avLst/>
            </a:prstGeom>
            <a:solidFill>
              <a:srgbClr val="FF531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India</a:t>
              </a:r>
              <a:endParaRPr lang="en-GB" b="1" dirty="0">
                <a:latin typeface="Segoe UI" pitchFamily="34" charset="0"/>
                <a:ea typeface="Segoe UI" pitchFamily="34" charset="0"/>
                <a:cs typeface="Segoe UI" pitchFamily="34" charset="0"/>
              </a:endParaRPr>
            </a:p>
          </p:txBody>
        </p:sp>
        <p:pic>
          <p:nvPicPr>
            <p:cNvPr id="35"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24222" y="4257324"/>
              <a:ext cx="1658681" cy="1143000"/>
            </a:xfrm>
            <a:prstGeom prst="rect">
              <a:avLst/>
            </a:prstGeom>
            <a:ln>
              <a:noFill/>
            </a:ln>
            <a:effectLst/>
          </p:spPr>
        </p:pic>
      </p:grpSp>
      <p:grpSp>
        <p:nvGrpSpPr>
          <p:cNvPr id="36" name="Group 35"/>
          <p:cNvGrpSpPr/>
          <p:nvPr/>
        </p:nvGrpSpPr>
        <p:grpSpPr>
          <a:xfrm>
            <a:off x="1044028" y="3185978"/>
            <a:ext cx="3240000" cy="2520000"/>
            <a:chOff x="4451288" y="3185978"/>
            <a:chExt cx="3240000" cy="2520000"/>
          </a:xfrm>
        </p:grpSpPr>
        <p:sp>
          <p:nvSpPr>
            <p:cNvPr id="38" name="2white gradient"/>
            <p:cNvSpPr/>
            <p:nvPr/>
          </p:nvSpPr>
          <p:spPr>
            <a:xfrm>
              <a:off x="4451288" y="3185978"/>
              <a:ext cx="3240000" cy="2520000"/>
            </a:xfrm>
            <a:prstGeom prst="rect">
              <a:avLst/>
            </a:prstGeom>
            <a:solidFill>
              <a:srgbClr val="FF8C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USA</a:t>
              </a:r>
              <a:endParaRPr lang="en-GB" b="1" dirty="0">
                <a:latin typeface="Segoe UI" pitchFamily="34" charset="0"/>
                <a:ea typeface="Segoe UI" pitchFamily="34" charset="0"/>
                <a:cs typeface="Segoe UI" pitchFamily="34" charset="0"/>
              </a:endParaRPr>
            </a:p>
            <a:p>
              <a:endParaRPr lang="en-GB" b="1" dirty="0">
                <a:latin typeface="Segoe UI" pitchFamily="34" charset="0"/>
                <a:ea typeface="Segoe UI" pitchFamily="34" charset="0"/>
                <a:cs typeface="Segoe UI" pitchFamily="34" charset="0"/>
              </a:endParaRPr>
            </a:p>
          </p:txBody>
        </p:sp>
        <p:pic>
          <p:nvPicPr>
            <p:cNvPr id="61" name="Picture 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58270" y="4158671"/>
              <a:ext cx="1108737" cy="1314060"/>
            </a:xfrm>
            <a:prstGeom prst="rect">
              <a:avLst/>
            </a:prstGeom>
            <a:ln>
              <a:noFill/>
            </a:ln>
            <a:effectLst/>
          </p:spPr>
        </p:pic>
      </p:grpSp>
      <p:grpSp>
        <p:nvGrpSpPr>
          <p:cNvPr id="62" name="Group 61"/>
          <p:cNvGrpSpPr/>
          <p:nvPr/>
        </p:nvGrpSpPr>
        <p:grpSpPr>
          <a:xfrm>
            <a:off x="4451288" y="5887815"/>
            <a:ext cx="3240000" cy="2520000"/>
            <a:chOff x="14573945" y="3206760"/>
            <a:chExt cx="3240000" cy="2520000"/>
          </a:xfrm>
        </p:grpSpPr>
        <p:sp>
          <p:nvSpPr>
            <p:cNvPr id="63" name="3white gradient"/>
            <p:cNvSpPr/>
            <p:nvPr/>
          </p:nvSpPr>
          <p:spPr>
            <a:xfrm>
              <a:off x="14573945" y="3206760"/>
              <a:ext cx="3240000" cy="2520000"/>
            </a:xfrm>
            <a:prstGeom prst="rect">
              <a:avLst/>
            </a:prstGeom>
            <a:solidFill>
              <a:srgbClr val="FF00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Kuwait</a:t>
              </a:r>
              <a:endParaRPr lang="en-GB" b="1" dirty="0">
                <a:latin typeface="Segoe UI" pitchFamily="34" charset="0"/>
                <a:ea typeface="Segoe UI" pitchFamily="34" charset="0"/>
                <a:cs typeface="Segoe UI" pitchFamily="34" charset="0"/>
              </a:endParaRPr>
            </a:p>
          </p:txBody>
        </p:sp>
        <p:pic>
          <p:nvPicPr>
            <p:cNvPr id="64" name="Picture 3"/>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6429824" y="4377791"/>
              <a:ext cx="1122011" cy="1096912"/>
            </a:xfrm>
            <a:prstGeom prst="rect">
              <a:avLst/>
            </a:prstGeom>
            <a:ln>
              <a:noFill/>
            </a:ln>
            <a:effectLst/>
          </p:spPr>
        </p:pic>
      </p:grpSp>
      <p:grpSp>
        <p:nvGrpSpPr>
          <p:cNvPr id="65" name="Group 64"/>
          <p:cNvGrpSpPr/>
          <p:nvPr/>
        </p:nvGrpSpPr>
        <p:grpSpPr>
          <a:xfrm>
            <a:off x="14585888" y="3185978"/>
            <a:ext cx="3240000" cy="2520000"/>
            <a:chOff x="4451288" y="5855129"/>
            <a:chExt cx="3240000" cy="2520000"/>
          </a:xfrm>
        </p:grpSpPr>
        <p:sp>
          <p:nvSpPr>
            <p:cNvPr id="66" name="2white gradient"/>
            <p:cNvSpPr/>
            <p:nvPr/>
          </p:nvSpPr>
          <p:spPr>
            <a:xfrm>
              <a:off x="4451288" y="5855129"/>
              <a:ext cx="3240000" cy="2520000"/>
            </a:xfrm>
            <a:prstGeom prst="rect">
              <a:avLst/>
            </a:prstGeom>
            <a:solidFill>
              <a:srgbClr val="FF00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Singapore</a:t>
              </a:r>
              <a:endParaRPr lang="en-GB" b="1" dirty="0">
                <a:latin typeface="Segoe UI" pitchFamily="34" charset="0"/>
                <a:ea typeface="Segoe UI" pitchFamily="34" charset="0"/>
                <a:cs typeface="Segoe UI" pitchFamily="34" charset="0"/>
              </a:endParaRPr>
            </a:p>
            <a:p>
              <a:endParaRPr lang="en-GB" b="1" dirty="0">
                <a:latin typeface="Segoe UI" pitchFamily="34" charset="0"/>
                <a:ea typeface="Segoe UI" pitchFamily="34" charset="0"/>
                <a:cs typeface="Segoe UI" pitchFamily="34" charset="0"/>
              </a:endParaRPr>
            </a:p>
          </p:txBody>
        </p:sp>
        <p:pic>
          <p:nvPicPr>
            <p:cNvPr id="67" name="Picture 5"/>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475305" y="7022180"/>
              <a:ext cx="2057400" cy="1142999"/>
            </a:xfrm>
            <a:prstGeom prst="rect">
              <a:avLst/>
            </a:prstGeom>
            <a:ln>
              <a:noFill/>
            </a:ln>
            <a:effectLst/>
          </p:spPr>
        </p:pic>
      </p:grpSp>
      <p:grpSp>
        <p:nvGrpSpPr>
          <p:cNvPr id="68" name="Group 67"/>
          <p:cNvGrpSpPr/>
          <p:nvPr/>
        </p:nvGrpSpPr>
        <p:grpSpPr>
          <a:xfrm>
            <a:off x="1044028" y="5867033"/>
            <a:ext cx="3240000" cy="2520000"/>
            <a:chOff x="11203853" y="3199613"/>
            <a:chExt cx="3240000" cy="2520000"/>
          </a:xfrm>
        </p:grpSpPr>
        <p:sp>
          <p:nvSpPr>
            <p:cNvPr id="69" name="3white gradient"/>
            <p:cNvSpPr/>
            <p:nvPr/>
          </p:nvSpPr>
          <p:spPr>
            <a:xfrm>
              <a:off x="11203853" y="3199613"/>
              <a:ext cx="3240000" cy="2520000"/>
            </a:xfrm>
            <a:prstGeom prst="rect">
              <a:avLst/>
            </a:prstGeom>
            <a:solidFill>
              <a:srgbClr val="00205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Qatar</a:t>
              </a:r>
              <a:endParaRPr lang="en-GB" b="1" dirty="0">
                <a:latin typeface="Segoe UI" pitchFamily="34" charset="0"/>
                <a:ea typeface="Segoe UI" pitchFamily="34" charset="0"/>
                <a:cs typeface="Segoe UI" pitchFamily="34" charset="0"/>
              </a:endParaRPr>
            </a:p>
          </p:txBody>
        </p:sp>
        <p:pic>
          <p:nvPicPr>
            <p:cNvPr id="70" name="Picture 2"/>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3122735" y="4328916"/>
              <a:ext cx="954772" cy="1194662"/>
            </a:xfrm>
            <a:prstGeom prst="rect">
              <a:avLst/>
            </a:prstGeom>
            <a:ln>
              <a:noFill/>
            </a:ln>
            <a:effectLst/>
          </p:spPr>
        </p:pic>
      </p:grpSp>
      <p:grpSp>
        <p:nvGrpSpPr>
          <p:cNvPr id="71" name="Group 70"/>
          <p:cNvGrpSpPr/>
          <p:nvPr/>
        </p:nvGrpSpPr>
        <p:grpSpPr>
          <a:xfrm>
            <a:off x="7827465" y="5867033"/>
            <a:ext cx="3240000" cy="2520000"/>
            <a:chOff x="7827465" y="5867033"/>
            <a:chExt cx="3240000" cy="2520000"/>
          </a:xfrm>
        </p:grpSpPr>
        <p:sp>
          <p:nvSpPr>
            <p:cNvPr id="72" name="3white gradient"/>
            <p:cNvSpPr/>
            <p:nvPr/>
          </p:nvSpPr>
          <p:spPr>
            <a:xfrm>
              <a:off x="7827465" y="5867033"/>
              <a:ext cx="3240000" cy="2520000"/>
            </a:xfrm>
            <a:prstGeom prst="rect">
              <a:avLst/>
            </a:prstGeom>
            <a:solidFill>
              <a:srgbClr val="FF8C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Oman</a:t>
              </a:r>
              <a:endParaRPr lang="en-GB" b="1" dirty="0">
                <a:latin typeface="Segoe UI" pitchFamily="34" charset="0"/>
                <a:ea typeface="Segoe UI" pitchFamily="34" charset="0"/>
                <a:cs typeface="Segoe UI" pitchFamily="34" charset="0"/>
              </a:endParaRPr>
            </a:p>
          </p:txBody>
        </p:sp>
        <p:pic>
          <p:nvPicPr>
            <p:cNvPr id="73" name="Picture 2" descr="C:\Users\Rajesh.M.CEMINDIA\Pictures\oman.jp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62926" y="7144078"/>
              <a:ext cx="1554335" cy="1033005"/>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white gradient"/>
          <p:cNvSpPr/>
          <p:nvPr/>
        </p:nvSpPr>
        <p:spPr>
          <a:xfrm>
            <a:off x="14585701" y="5911818"/>
            <a:ext cx="3240000" cy="2520000"/>
          </a:xfrm>
          <a:prstGeom prst="rect">
            <a:avLst/>
          </a:prstGeom>
          <a:blipFill dpi="0" rotWithShape="1">
            <a:blip r:embed="rId11" cstate="email">
              <a:extLst>
                <a:ext uri="{28A0092B-C50C-407E-A947-70E740481C1C}">
                  <a14:useLocalDpi xmlns:a14="http://schemas.microsoft.com/office/drawing/2010/main"/>
                </a:ext>
              </a:extLst>
            </a:blip>
            <a:srcRect/>
            <a:stretch>
              <a:fillRect/>
            </a:stretch>
          </a:blipFill>
          <a:ln w="3175">
            <a:noFill/>
          </a:ln>
          <a:effectLst/>
        </p:spPr>
        <p:txBody>
          <a:bodyPr vert="horz" wrap="square" lIns="137181" tIns="91456" rIns="137181" bIns="91456" rtlCol="0" anchor="ctr" anchorCtr="0">
            <a:noAutofit/>
          </a:bodyPr>
          <a:lstStyle/>
          <a:p>
            <a:pPr algn="ctr"/>
            <a:endParaRPr lang="en-US" sz="3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6968923"/>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a:spLocks noGrp="1"/>
          </p:cNvSpPr>
          <p:nvPr/>
        </p:nvSpPr>
        <p:spPr>
          <a:xfrm>
            <a:off x="884330" y="1373723"/>
            <a:ext cx="16727876" cy="685572"/>
          </a:xfrm>
          <a:prstGeom prst="rect">
            <a:avLst/>
          </a:prstGeom>
        </p:spPr>
        <p:txBody>
          <a:bodyPr vert="horz" wrap="square" lIns="0" tIns="0" rIns="0" bIns="0" rtlCol="0" anchor="t">
            <a:spAutoFit/>
          </a:bodyPr>
          <a:lstStyle>
            <a:lvl1pPr algn="l" defTabSz="1371089" rtl="0" eaLnBrk="1" latinLnBrk="0" hangingPunct="1">
              <a:lnSpc>
                <a:spcPct val="90000"/>
              </a:lnSpc>
              <a:spcBef>
                <a:spcPct val="0"/>
              </a:spcBef>
              <a:buNone/>
              <a:defRPr lang="en-US" sz="4950" b="0" kern="1200" cap="none" spc="-100" baseline="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dirty="0" smtClean="0"/>
              <a:t>Industries</a:t>
            </a:r>
            <a:endParaRPr lang="en-US" dirty="0">
              <a:gradFill flip="none" rotWithShape="1">
                <a:gsLst>
                  <a:gs pos="0">
                    <a:schemeClr val="accent2"/>
                  </a:gs>
                  <a:gs pos="100000">
                    <a:schemeClr val="accent2"/>
                  </a:gs>
                </a:gsLst>
                <a:lin ang="5400000" scaled="0"/>
                <a:tileRect/>
              </a:gradFill>
              <a:latin typeface="+mn-lt"/>
            </a:endParaRPr>
          </a:p>
        </p:txBody>
      </p:sp>
      <p:sp>
        <p:nvSpPr>
          <p:cNvPr id="23" name="Rectangle 22"/>
          <p:cNvSpPr/>
          <p:nvPr/>
        </p:nvSpPr>
        <p:spPr bwMode="auto">
          <a:xfrm>
            <a:off x="1102898" y="2360139"/>
            <a:ext cx="2285406" cy="1837114"/>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Construction</a:t>
            </a:r>
            <a:endParaRPr lang="en-IN" sz="2400" b="1" dirty="0">
              <a:solidFill>
                <a:srgbClr val="FFFFFF"/>
              </a:solidFill>
              <a:ea typeface="Segoe UI" pitchFamily="34" charset="0"/>
              <a:cs typeface="Segoe UI" pitchFamily="34" charset="0"/>
            </a:endParaRPr>
          </a:p>
        </p:txBody>
      </p:sp>
      <p:sp>
        <p:nvSpPr>
          <p:cNvPr id="24" name="Rectangle 23"/>
          <p:cNvSpPr/>
          <p:nvPr/>
        </p:nvSpPr>
        <p:spPr bwMode="auto">
          <a:xfrm>
            <a:off x="3487394" y="2360139"/>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Project Services</a:t>
            </a:r>
            <a:endParaRPr lang="en-US" sz="2400" b="1" dirty="0">
              <a:solidFill>
                <a:srgbClr val="FFFFFF"/>
              </a:solidFill>
              <a:ea typeface="Segoe UI" pitchFamily="34" charset="0"/>
              <a:cs typeface="Segoe UI" pitchFamily="34" charset="0"/>
            </a:endParaRPr>
          </a:p>
        </p:txBody>
      </p:sp>
      <p:sp>
        <p:nvSpPr>
          <p:cNvPr id="25" name="Rectangle 24"/>
          <p:cNvSpPr/>
          <p:nvPr/>
        </p:nvSpPr>
        <p:spPr bwMode="auto">
          <a:xfrm>
            <a:off x="1131488" y="4299647"/>
            <a:ext cx="2237765" cy="1853715"/>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Marine</a:t>
            </a:r>
            <a:endParaRPr lang="en-IN" sz="2400" b="1" dirty="0">
              <a:solidFill>
                <a:srgbClr val="FFFFFF"/>
              </a:solidFill>
              <a:ea typeface="Segoe UI" pitchFamily="34" charset="0"/>
              <a:cs typeface="Segoe UI" pitchFamily="34" charset="0"/>
            </a:endParaRPr>
          </a:p>
        </p:txBody>
      </p:sp>
      <p:sp>
        <p:nvSpPr>
          <p:cNvPr id="26" name="Rectangle 25"/>
          <p:cNvSpPr/>
          <p:nvPr/>
        </p:nvSpPr>
        <p:spPr bwMode="auto">
          <a:xfrm>
            <a:off x="3487394" y="4322918"/>
            <a:ext cx="2285406" cy="18494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Oil &amp; Gas</a:t>
            </a:r>
            <a:endParaRPr lang="en-US" sz="2400" b="1" dirty="0"/>
          </a:p>
        </p:txBody>
      </p:sp>
      <p:sp>
        <p:nvSpPr>
          <p:cNvPr id="27" name="Rectangle 26"/>
          <p:cNvSpPr/>
          <p:nvPr/>
        </p:nvSpPr>
        <p:spPr bwMode="auto">
          <a:xfrm>
            <a:off x="1131485" y="6263964"/>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Manufacturing</a:t>
            </a:r>
            <a:endParaRPr lang="en-US" sz="2400" b="1" dirty="0"/>
          </a:p>
        </p:txBody>
      </p:sp>
      <p:sp>
        <p:nvSpPr>
          <p:cNvPr id="28" name="Rectangle 27"/>
          <p:cNvSpPr/>
          <p:nvPr/>
        </p:nvSpPr>
        <p:spPr bwMode="auto">
          <a:xfrm>
            <a:off x="3487394" y="6283015"/>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Real Estate</a:t>
            </a:r>
            <a:endParaRPr lang="en-US" sz="2400" b="1" dirty="0">
              <a:solidFill>
                <a:srgbClr val="FFFFFF"/>
              </a:solidFill>
              <a:ea typeface="Segoe UI" pitchFamily="34" charset="0"/>
              <a:cs typeface="Segoe UI" pitchFamily="34" charset="0"/>
            </a:endParaRPr>
          </a:p>
        </p:txBody>
      </p:sp>
      <p:sp>
        <p:nvSpPr>
          <p:cNvPr id="31" name="Rectangle 30"/>
          <p:cNvSpPr/>
          <p:nvPr/>
        </p:nvSpPr>
        <p:spPr bwMode="auto">
          <a:xfrm>
            <a:off x="1131488" y="8191110"/>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Trade &amp; Logistics</a:t>
            </a:r>
            <a:endParaRPr lang="en-US" sz="2400" b="1" dirty="0"/>
          </a:p>
        </p:txBody>
      </p:sp>
      <p:sp>
        <p:nvSpPr>
          <p:cNvPr id="32" name="Rectangle 31"/>
          <p:cNvSpPr/>
          <p:nvPr/>
        </p:nvSpPr>
        <p:spPr bwMode="auto">
          <a:xfrm>
            <a:off x="3487397" y="8210161"/>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Retail</a:t>
            </a:r>
            <a:endParaRPr lang="en-US" sz="2400" b="1" dirty="0">
              <a:solidFill>
                <a:srgbClr val="FFFFFF"/>
              </a:solidFill>
              <a:ea typeface="Segoe UI" pitchFamily="34" charset="0"/>
              <a:cs typeface="Segoe UI" pitchFamily="34" charset="0"/>
            </a:endParaRPr>
          </a:p>
        </p:txBody>
      </p:sp>
      <p:sp>
        <p:nvSpPr>
          <p:cNvPr id="13" name="Rectangle 12"/>
          <p:cNvSpPr/>
          <p:nvPr/>
        </p:nvSpPr>
        <p:spPr bwMode="auto">
          <a:xfrm>
            <a:off x="13125711" y="2355466"/>
            <a:ext cx="2285406" cy="1837114"/>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Aviation</a:t>
            </a:r>
          </a:p>
        </p:txBody>
      </p:sp>
      <p:sp>
        <p:nvSpPr>
          <p:cNvPr id="14" name="Rectangle 13"/>
          <p:cNvSpPr/>
          <p:nvPr/>
        </p:nvSpPr>
        <p:spPr bwMode="auto">
          <a:xfrm>
            <a:off x="15548307" y="2355466"/>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Automotive</a:t>
            </a:r>
            <a:endParaRPr lang="en-US" sz="2400" b="1" dirty="0">
              <a:solidFill>
                <a:srgbClr val="FFFFFF"/>
              </a:solidFill>
              <a:ea typeface="Segoe UI" pitchFamily="34" charset="0"/>
              <a:cs typeface="Segoe UI" pitchFamily="34" charset="0"/>
            </a:endParaRPr>
          </a:p>
        </p:txBody>
      </p:sp>
      <p:sp>
        <p:nvSpPr>
          <p:cNvPr id="15" name="Rectangle 14"/>
          <p:cNvSpPr/>
          <p:nvPr/>
        </p:nvSpPr>
        <p:spPr bwMode="auto">
          <a:xfrm>
            <a:off x="13116201" y="4314024"/>
            <a:ext cx="2237765" cy="1853715"/>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Insurance</a:t>
            </a:r>
            <a:endParaRPr lang="en-IN" sz="2400" b="1" dirty="0">
              <a:solidFill>
                <a:srgbClr val="FFFFFF"/>
              </a:solidFill>
              <a:ea typeface="Segoe UI" pitchFamily="34" charset="0"/>
              <a:cs typeface="Segoe UI" pitchFamily="34" charset="0"/>
            </a:endParaRPr>
          </a:p>
        </p:txBody>
      </p:sp>
      <p:sp>
        <p:nvSpPr>
          <p:cNvPr id="16" name="Rectangle 15"/>
          <p:cNvSpPr/>
          <p:nvPr/>
        </p:nvSpPr>
        <p:spPr bwMode="auto">
          <a:xfrm>
            <a:off x="15529257" y="4318245"/>
            <a:ext cx="2285406" cy="18494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Banking</a:t>
            </a:r>
            <a:endParaRPr lang="en-US" sz="2400" b="1" dirty="0"/>
          </a:p>
        </p:txBody>
      </p:sp>
      <p:sp>
        <p:nvSpPr>
          <p:cNvPr id="17" name="Rectangle 16"/>
          <p:cNvSpPr/>
          <p:nvPr/>
        </p:nvSpPr>
        <p:spPr bwMode="auto">
          <a:xfrm>
            <a:off x="13116198" y="6278341"/>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Health &amp; Fitness</a:t>
            </a:r>
            <a:endParaRPr lang="en-US" sz="2400" b="1" dirty="0"/>
          </a:p>
        </p:txBody>
      </p:sp>
      <p:sp>
        <p:nvSpPr>
          <p:cNvPr id="19" name="Rectangle 18"/>
          <p:cNvSpPr/>
          <p:nvPr/>
        </p:nvSpPr>
        <p:spPr bwMode="auto">
          <a:xfrm>
            <a:off x="15529257" y="6278342"/>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Transportation</a:t>
            </a:r>
            <a:endParaRPr lang="en-US" sz="2400" b="1" dirty="0">
              <a:solidFill>
                <a:srgbClr val="FFFFFF"/>
              </a:solidFill>
              <a:ea typeface="Segoe UI" pitchFamily="34" charset="0"/>
              <a:cs typeface="Segoe UI" pitchFamily="34" charset="0"/>
            </a:endParaRPr>
          </a:p>
        </p:txBody>
      </p:sp>
      <p:sp>
        <p:nvSpPr>
          <p:cNvPr id="20" name="Rectangle 19"/>
          <p:cNvSpPr/>
          <p:nvPr/>
        </p:nvSpPr>
        <p:spPr bwMode="auto">
          <a:xfrm>
            <a:off x="13116201" y="8205487"/>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Equipment Rental</a:t>
            </a:r>
            <a:endParaRPr lang="en-US" sz="2400" b="1" dirty="0"/>
          </a:p>
        </p:txBody>
      </p:sp>
      <p:sp>
        <p:nvSpPr>
          <p:cNvPr id="21" name="Rectangle 20"/>
          <p:cNvSpPr/>
          <p:nvPr/>
        </p:nvSpPr>
        <p:spPr bwMode="auto">
          <a:xfrm>
            <a:off x="15529260" y="8205488"/>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Telecom</a:t>
            </a:r>
            <a:endParaRPr lang="en-US" sz="2400" b="1" dirty="0">
              <a:solidFill>
                <a:srgbClr val="FFFFFF"/>
              </a:solidFill>
              <a:ea typeface="Segoe UI" pitchFamily="34" charset="0"/>
              <a:cs typeface="Segoe UI" pitchFamily="34" charset="0"/>
            </a:endParaRPr>
          </a:p>
        </p:txBody>
      </p:sp>
      <p:sp>
        <p:nvSpPr>
          <p:cNvPr id="22" name="Rectangle 21"/>
          <p:cNvSpPr/>
          <p:nvPr/>
        </p:nvSpPr>
        <p:spPr bwMode="auto">
          <a:xfrm>
            <a:off x="5906150" y="2355466"/>
            <a:ext cx="2285406" cy="1837114"/>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Facility Management</a:t>
            </a:r>
            <a:endParaRPr lang="en-IN" sz="2400" b="1" dirty="0">
              <a:solidFill>
                <a:srgbClr val="FFFFFF"/>
              </a:solidFill>
              <a:ea typeface="Segoe UI" pitchFamily="34" charset="0"/>
              <a:cs typeface="Segoe UI" pitchFamily="34" charset="0"/>
            </a:endParaRPr>
          </a:p>
        </p:txBody>
      </p:sp>
      <p:sp>
        <p:nvSpPr>
          <p:cNvPr id="29" name="Rectangle 28"/>
          <p:cNvSpPr/>
          <p:nvPr/>
        </p:nvSpPr>
        <p:spPr bwMode="auto">
          <a:xfrm>
            <a:off x="8322101" y="2355466"/>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Food &amp; Beverage</a:t>
            </a:r>
            <a:endParaRPr lang="en-US" sz="2400" b="1" dirty="0">
              <a:solidFill>
                <a:srgbClr val="FFFFFF"/>
              </a:solidFill>
              <a:ea typeface="Segoe UI" pitchFamily="34" charset="0"/>
              <a:cs typeface="Segoe UI" pitchFamily="34" charset="0"/>
            </a:endParaRPr>
          </a:p>
        </p:txBody>
      </p:sp>
      <p:sp>
        <p:nvSpPr>
          <p:cNvPr id="30" name="Rectangle 29"/>
          <p:cNvSpPr/>
          <p:nvPr/>
        </p:nvSpPr>
        <p:spPr bwMode="auto">
          <a:xfrm>
            <a:off x="10728603" y="2357240"/>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Agriculture</a:t>
            </a:r>
            <a:endParaRPr lang="en-US" sz="2400" b="1" dirty="0">
              <a:solidFill>
                <a:srgbClr val="FFFFFF"/>
              </a:solidFill>
              <a:ea typeface="Segoe UI" pitchFamily="34" charset="0"/>
              <a:cs typeface="Segoe UI" pitchFamily="34" charset="0"/>
            </a:endParaRPr>
          </a:p>
        </p:txBody>
      </p:sp>
      <p:grpSp>
        <p:nvGrpSpPr>
          <p:cNvPr id="5" name="Group 4"/>
          <p:cNvGrpSpPr/>
          <p:nvPr/>
        </p:nvGrpSpPr>
        <p:grpSpPr>
          <a:xfrm>
            <a:off x="5906150" y="4322918"/>
            <a:ext cx="7107859" cy="5703535"/>
            <a:chOff x="5921258" y="4447710"/>
            <a:chExt cx="7107859" cy="5593908"/>
          </a:xfrm>
        </p:grpSpPr>
        <p:pic>
          <p:nvPicPr>
            <p:cNvPr id="1029" name="Picture 5" descr="D:\Presentation_Origin\33.jpe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641321" y="8210161"/>
              <a:ext cx="2372687" cy="1824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Presentation_Origin\url.jpg"/>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607507" y="6283015"/>
              <a:ext cx="2421610" cy="20215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921258" y="4447710"/>
              <a:ext cx="7092750" cy="5593908"/>
              <a:chOff x="5921258" y="4419473"/>
              <a:chExt cx="7092750" cy="5614834"/>
            </a:xfrm>
          </p:grpSpPr>
          <p:pic>
            <p:nvPicPr>
              <p:cNvPr id="1026" name="Picture 2" descr="C:\Users\Rajesh.M.CEMINDIA\Pictures\Images\3525054487_8cfe37a361_o.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85691" y="4440399"/>
                <a:ext cx="2528317" cy="18426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esentation_Origin\Industrial_2.jpg"/>
              <p:cNvPicPr>
                <a:picLocks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217692" y="4419473"/>
                <a:ext cx="2268000" cy="18635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Presentation_Origin\Automotive.jpg"/>
              <p:cNvPicPr>
                <a:picLocks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921258" y="6244687"/>
                <a:ext cx="2268000" cy="208682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Presentation_Origin\aghazelton1.jpg"/>
              <p:cNvPicPr>
                <a:picLocks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927921" y="8331507"/>
                <a:ext cx="2268000" cy="1702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Presentation_Origin\images.jpg"/>
              <p:cNvPicPr>
                <a:picLocks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191555" y="6283015"/>
                <a:ext cx="2415951" cy="202158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Case studies\Case Study Saveco\hypermarket.jp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921258" y="4440399"/>
                <a:ext cx="2275705" cy="18011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Presentation_Origin\Telecom.jpg"/>
              <p:cNvPicPr>
                <a:picLocks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189257" y="8287965"/>
                <a:ext cx="2452063" cy="174634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3491775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prstGeom prst="rect">
            <a:avLst/>
          </a:prstGeom>
        </p:spPr>
        <p:txBody>
          <a:bodyPr vert="horz" wrap="square" lIns="0" tIns="0" rIns="0" bIns="0" rtlCol="0" anchor="t">
            <a:spAutoFit/>
          </a:bodyPr>
          <a:lstStyle>
            <a:lvl1pPr algn="l" defTabSz="1371089" rtl="0" eaLnBrk="1" latinLnBrk="0" hangingPunct="1">
              <a:lnSpc>
                <a:spcPct val="90000"/>
              </a:lnSpc>
              <a:spcBef>
                <a:spcPct val="0"/>
              </a:spcBef>
              <a:buNone/>
              <a:defRPr lang="en-US" sz="4950" b="0" kern="1200" cap="none" spc="-100" baseline="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sz="8100" dirty="0" smtClean="0"/>
              <a:t>CEM Project Pro</a:t>
            </a:r>
            <a:endParaRPr lang="en-US" sz="8100" dirty="0">
              <a:gradFill flip="none" rotWithShape="1">
                <a:gsLst>
                  <a:gs pos="0">
                    <a:schemeClr val="accent2"/>
                  </a:gs>
                  <a:gs pos="100000">
                    <a:schemeClr val="accent2"/>
                  </a:gs>
                </a:gsLst>
                <a:lin ang="5400000" scaled="0"/>
                <a:tileRect/>
              </a:gradFill>
              <a:latin typeface="+mn-lt"/>
            </a:endParaRPr>
          </a:p>
        </p:txBody>
      </p:sp>
      <p:sp>
        <p:nvSpPr>
          <p:cNvPr id="2" name="Rounded Rectangle 1"/>
          <p:cNvSpPr/>
          <p:nvPr/>
        </p:nvSpPr>
        <p:spPr bwMode="auto">
          <a:xfrm>
            <a:off x="4956463" y="4260273"/>
            <a:ext cx="6837218" cy="2535381"/>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 name="Picture 6" descr="project pro.png">
            <a:hlinkClick r:id="rId2" action="ppaction://hlinksldjump"/>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34445" y="4301836"/>
            <a:ext cx="5881254" cy="2909454"/>
          </a:xfrm>
          <a:prstGeom prst="rect">
            <a:avLst/>
          </a:prstGeom>
        </p:spPr>
      </p:pic>
    </p:spTree>
    <p:extLst>
      <p:ext uri="{BB962C8B-B14F-4D97-AF65-F5344CB8AC3E}">
        <p14:creationId xmlns:p14="http://schemas.microsoft.com/office/powerpoint/2010/main" val="38918766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2"/>
            <a:ext cx="9944547" cy="685572"/>
          </a:xfrm>
        </p:spPr>
        <p:txBody>
          <a:bodyPr/>
          <a:lstStyle/>
          <a:p>
            <a:r>
              <a:rPr lang="en-US" sz="4950" dirty="0" smtClean="0"/>
              <a:t>Introduction - CEM Project Pro</a:t>
            </a:r>
            <a:endParaRPr lang="en-IN" sz="4950" dirty="0"/>
          </a:p>
        </p:txBody>
      </p:sp>
      <p:sp>
        <p:nvSpPr>
          <p:cNvPr id="4" name="Rectangle 3"/>
          <p:cNvSpPr/>
          <p:nvPr/>
        </p:nvSpPr>
        <p:spPr bwMode="auto">
          <a:xfrm>
            <a:off x="11984911" y="5652521"/>
            <a:ext cx="4309200" cy="2783171"/>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Execute </a:t>
            </a:r>
            <a:r>
              <a:rPr lang="en-IN" sz="2400" b="1" dirty="0"/>
              <a:t>projects more efficiently, </a:t>
            </a:r>
            <a:r>
              <a:rPr lang="en-IN" sz="2400" b="1" dirty="0" smtClean="0"/>
              <a:t>handle </a:t>
            </a:r>
            <a:r>
              <a:rPr lang="en-IN" sz="2400" b="1" dirty="0"/>
              <a:t>lengthy, tough projects, </a:t>
            </a:r>
            <a:r>
              <a:rPr lang="en-IN" sz="2400" b="1" dirty="0" smtClean="0"/>
              <a:t>not </a:t>
            </a:r>
            <a:r>
              <a:rPr lang="en-IN" sz="2400" b="1" dirty="0"/>
              <a:t>just on time but on </a:t>
            </a:r>
            <a:r>
              <a:rPr lang="en-IN" sz="2400" b="1" dirty="0" smtClean="0"/>
              <a:t>budget</a:t>
            </a:r>
            <a:endParaRPr lang="en-IN" sz="2400" b="1" dirty="0"/>
          </a:p>
        </p:txBody>
      </p:sp>
      <p:sp>
        <p:nvSpPr>
          <p:cNvPr id="5" name="Rectangle 4"/>
          <p:cNvSpPr/>
          <p:nvPr/>
        </p:nvSpPr>
        <p:spPr bwMode="auto">
          <a:xfrm>
            <a:off x="9651627" y="2764265"/>
            <a:ext cx="6642484" cy="278317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Project Pro can </a:t>
            </a:r>
            <a:r>
              <a:rPr lang="en-IN" sz="2400" b="1" dirty="0"/>
              <a:t>be integrated </a:t>
            </a:r>
            <a:endParaRPr lang="en-IN" sz="2400" b="1" dirty="0" smtClean="0"/>
          </a:p>
          <a:p>
            <a:pPr algn="ctr"/>
            <a:r>
              <a:rPr lang="en-IN" sz="2400" b="1" dirty="0" smtClean="0"/>
              <a:t>with </a:t>
            </a:r>
            <a:r>
              <a:rPr lang="en-IN" sz="2400" b="1" dirty="0"/>
              <a:t>existing modules such as fixed </a:t>
            </a:r>
            <a:endParaRPr lang="en-IN" sz="2400" b="1" dirty="0" smtClean="0"/>
          </a:p>
          <a:p>
            <a:pPr algn="ctr"/>
            <a:r>
              <a:rPr lang="en-IN" sz="2400" b="1" dirty="0" smtClean="0"/>
              <a:t>assets</a:t>
            </a:r>
            <a:r>
              <a:rPr lang="en-IN" sz="2400" b="1" dirty="0"/>
              <a:t>, Inventory, project accounting, </a:t>
            </a:r>
            <a:endParaRPr lang="en-IN" sz="2400" b="1" dirty="0" smtClean="0"/>
          </a:p>
          <a:p>
            <a:pPr algn="ctr"/>
            <a:r>
              <a:rPr lang="en-IN" sz="2400" b="1" dirty="0" smtClean="0"/>
              <a:t>budget validation</a:t>
            </a:r>
            <a:endParaRPr lang="en-US" sz="2400" b="1" dirty="0">
              <a:latin typeface="Segoe UI" pitchFamily="34" charset="0"/>
              <a:ea typeface="Segoe UI" pitchFamily="34" charset="0"/>
              <a:cs typeface="Segoe UI" pitchFamily="34" charset="0"/>
            </a:endParaRPr>
          </a:p>
        </p:txBody>
      </p:sp>
      <p:sp>
        <p:nvSpPr>
          <p:cNvPr id="6" name="Rectangle 5"/>
          <p:cNvSpPr/>
          <p:nvPr/>
        </p:nvSpPr>
        <p:spPr bwMode="auto">
          <a:xfrm>
            <a:off x="3153459" y="2764266"/>
            <a:ext cx="6394258" cy="2783171"/>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Project Pro </a:t>
            </a:r>
            <a:r>
              <a:rPr lang="en-IN" sz="2400" b="1" dirty="0"/>
              <a:t>offers an agile </a:t>
            </a:r>
            <a:endParaRPr lang="en-IN" sz="2400" b="1" dirty="0" smtClean="0"/>
          </a:p>
          <a:p>
            <a:pPr algn="ctr"/>
            <a:r>
              <a:rPr lang="en-IN" sz="2400" b="1" dirty="0" smtClean="0"/>
              <a:t>workflow</a:t>
            </a:r>
            <a:r>
              <a:rPr lang="en-IN" sz="2400" b="1" dirty="0"/>
              <a:t>, letting </a:t>
            </a:r>
            <a:r>
              <a:rPr lang="en-IN" sz="2400" b="1" dirty="0" smtClean="0"/>
              <a:t>the </a:t>
            </a:r>
            <a:r>
              <a:rPr lang="en-IN" sz="2400" b="1" dirty="0"/>
              <a:t>contractor </a:t>
            </a:r>
            <a:r>
              <a:rPr lang="en-IN" sz="2400" b="1" dirty="0" smtClean="0"/>
              <a:t>collect/prepare report </a:t>
            </a:r>
            <a:r>
              <a:rPr lang="en-IN" sz="2400" b="1" dirty="0"/>
              <a:t>and multitude of </a:t>
            </a:r>
            <a:r>
              <a:rPr lang="en-IN" sz="2400" b="1" dirty="0" smtClean="0"/>
              <a:t>analysis </a:t>
            </a:r>
            <a:r>
              <a:rPr lang="en-IN" sz="2400" b="1" dirty="0"/>
              <a:t>within </a:t>
            </a:r>
            <a:r>
              <a:rPr lang="en-IN" sz="2400" b="1" dirty="0" smtClean="0"/>
              <a:t>a short span of time</a:t>
            </a:r>
            <a:endParaRPr lang="en-US" sz="2400" b="1" dirty="0">
              <a:latin typeface="Segoe UI" pitchFamily="34" charset="0"/>
              <a:ea typeface="Segoe UI" pitchFamily="34" charset="0"/>
              <a:cs typeface="Segoe UI" pitchFamily="34" charset="0"/>
            </a:endParaRPr>
          </a:p>
        </p:txBody>
      </p:sp>
      <p:sp>
        <p:nvSpPr>
          <p:cNvPr id="7" name="Rectangle 6"/>
          <p:cNvSpPr/>
          <p:nvPr/>
        </p:nvSpPr>
        <p:spPr bwMode="auto">
          <a:xfrm>
            <a:off x="3153459" y="5663775"/>
            <a:ext cx="4308641" cy="2783171"/>
          </a:xfrm>
          <a:prstGeom prst="rect">
            <a:avLst/>
          </a:prstGeom>
          <a:solidFill>
            <a:srgbClr val="E076C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smtClean="0"/>
              <a:t>Give profits to both </a:t>
            </a:r>
          </a:p>
          <a:p>
            <a:pPr algn="ctr"/>
            <a:r>
              <a:rPr lang="en-IN" sz="2400" b="1" dirty="0" smtClean="0"/>
              <a:t>top management </a:t>
            </a:r>
            <a:r>
              <a:rPr lang="en-IN" sz="2400" b="1" dirty="0"/>
              <a:t>as well </a:t>
            </a:r>
            <a:endParaRPr lang="en-IN" sz="2400" b="1" dirty="0" smtClean="0"/>
          </a:p>
          <a:p>
            <a:pPr algn="ctr"/>
            <a:r>
              <a:rPr lang="en-IN" sz="2400" b="1" dirty="0" smtClean="0"/>
              <a:t>as </a:t>
            </a:r>
            <a:r>
              <a:rPr lang="en-IN" sz="2400" b="1" dirty="0"/>
              <a:t>the </a:t>
            </a:r>
            <a:r>
              <a:rPr lang="en-IN" sz="2400" b="1" dirty="0" smtClean="0"/>
              <a:t>planners </a:t>
            </a:r>
          </a:p>
        </p:txBody>
      </p:sp>
      <p:sp>
        <p:nvSpPr>
          <p:cNvPr id="8" name="Rectangle 7"/>
          <p:cNvSpPr/>
          <p:nvPr/>
        </p:nvSpPr>
        <p:spPr bwMode="auto">
          <a:xfrm>
            <a:off x="7569762" y="5672472"/>
            <a:ext cx="4309200" cy="2783171"/>
          </a:xfrm>
          <a:prstGeom prst="rect">
            <a:avLst/>
          </a:prstGeom>
          <a:solidFill>
            <a:srgbClr val="FFC2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IN" sz="2400" b="1" dirty="0"/>
              <a:t>provides insights on </a:t>
            </a:r>
            <a:endParaRPr lang="en-IN" sz="2400" b="1" dirty="0" smtClean="0"/>
          </a:p>
          <a:p>
            <a:pPr algn="ctr"/>
            <a:r>
              <a:rPr lang="en-IN" sz="2400" b="1" dirty="0" smtClean="0"/>
              <a:t>S </a:t>
            </a:r>
            <a:r>
              <a:rPr lang="en-IN" sz="2400" b="1" dirty="0"/>
              <a:t>Curve, Progress monitoring, WBS </a:t>
            </a:r>
            <a:r>
              <a:rPr lang="en-IN" sz="2400" b="1" dirty="0" smtClean="0"/>
              <a:t>Summary, </a:t>
            </a:r>
            <a:r>
              <a:rPr lang="en-IN" sz="2400" b="1" dirty="0"/>
              <a:t>Root cause analysis etc.</a:t>
            </a:r>
            <a:endParaRPr lang="en-US"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325282"/>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685572"/>
          </a:xfrm>
        </p:spPr>
        <p:txBody>
          <a:bodyPr/>
          <a:lstStyle/>
          <a:p>
            <a:r>
              <a:rPr lang="en-US" sz="4950" dirty="0" smtClean="0"/>
              <a:t>Solution Overview – CEM Project Pro</a:t>
            </a:r>
            <a:endParaRPr lang="en-IN" sz="4950" dirty="0"/>
          </a:p>
        </p:txBody>
      </p:sp>
      <p:pic>
        <p:nvPicPr>
          <p:cNvPr id="1026" name="Picture 2" descr="C:\Users\Deepa.CEMINDIA.000\Desktop\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184" y="2184543"/>
            <a:ext cx="14068425" cy="783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0725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Microsoft Dynamics Presentation Title Slide - No People">
  <a:themeElements>
    <a:clrScheme name="Microsoft Dynamics Metro Colors">
      <a:dk1>
        <a:srgbClr val="000000"/>
      </a:dk1>
      <a:lt1>
        <a:srgbClr val="FFFFFF"/>
      </a:lt1>
      <a:dk2>
        <a:srgbClr val="3F3F3F"/>
      </a:dk2>
      <a:lt2>
        <a:srgbClr val="F2F2F2"/>
      </a:lt2>
      <a:accent1>
        <a:srgbClr val="0071BC"/>
      </a:accent1>
      <a:accent2>
        <a:srgbClr val="00AEEF"/>
      </a:accent2>
      <a:accent3>
        <a:srgbClr val="00A600"/>
      </a:accent3>
      <a:accent4>
        <a:srgbClr val="8CC600"/>
      </a:accent4>
      <a:accent5>
        <a:srgbClr val="FF5300"/>
      </a:accent5>
      <a:accent6>
        <a:srgbClr val="FFBE00"/>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2.xml><?xml version="1.0" encoding="utf-8"?>
<a:theme xmlns:a="http://schemas.openxmlformats.org/drawingml/2006/main" name="Microsoft Dynamics Blank Colors">
  <a:themeElements>
    <a:clrScheme name="Microsoft Dynamics Metro Colors">
      <a:dk1>
        <a:srgbClr val="000000"/>
      </a:dk1>
      <a:lt1>
        <a:srgbClr val="FFFFFF"/>
      </a:lt1>
      <a:dk2>
        <a:srgbClr val="3F3F3F"/>
      </a:dk2>
      <a:lt2>
        <a:srgbClr val="F2F2F2"/>
      </a:lt2>
      <a:accent1>
        <a:srgbClr val="0071BC"/>
      </a:accent1>
      <a:accent2>
        <a:srgbClr val="00AEEF"/>
      </a:accent2>
      <a:accent3>
        <a:srgbClr val="00A600"/>
      </a:accent3>
      <a:accent4>
        <a:srgbClr val="8CC600"/>
      </a:accent4>
      <a:accent5>
        <a:srgbClr val="FF5300"/>
      </a:accent5>
      <a:accent6>
        <a:srgbClr val="FFBE00"/>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Microsoft Rear Bumper">
  <a:themeElements>
    <a:clrScheme name="Microsoft Dynamics Metro Colors">
      <a:dk1>
        <a:srgbClr val="000000"/>
      </a:dk1>
      <a:lt1>
        <a:srgbClr val="FFFFFF"/>
      </a:lt1>
      <a:dk2>
        <a:srgbClr val="3F3F3F"/>
      </a:dk2>
      <a:lt2>
        <a:srgbClr val="F2F2F2"/>
      </a:lt2>
      <a:accent1>
        <a:srgbClr val="0071BC"/>
      </a:accent1>
      <a:accent2>
        <a:srgbClr val="00AEEF"/>
      </a:accent2>
      <a:accent3>
        <a:srgbClr val="00A600"/>
      </a:accent3>
      <a:accent4>
        <a:srgbClr val="8CC600"/>
      </a:accent4>
      <a:accent5>
        <a:srgbClr val="FF5300"/>
      </a:accent5>
      <a:accent6>
        <a:srgbClr val="FFBE00"/>
      </a:accent6>
      <a:hlink>
        <a:srgbClr val="0070C0"/>
      </a:hlink>
      <a:folHlink>
        <a:srgbClr val="0071B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IndustriesTaxHTField0 xmlns="4e240d41-6d38-4eac-9584-b3f543b50010">
      <Terms xmlns="http://schemas.microsoft.com/office/infopath/2007/PartnerControls"/>
    </IndustriesTaxHTField0>
    <DocumentSetKcId xmlns="7b813d5f-7206-4d46-95a5-a58185f478af">169410</DocumentSetKcId>
    <DocumentDescription xmlns="4e240d41-6d38-4eac-9584-b3f543b50010">PowerPoint template for use in campaign related presentations.</DocumentDescription>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Dynamic Business Campaign</TermName>
          <TermId xmlns="http://schemas.microsoft.com/office/infopath/2007/PartnerControls">fc99f730-fc61-4e26-bd45-91b9bf8060ec</TermId>
        </TermInfo>
        <TermInfo xmlns="http://schemas.microsoft.com/office/infopath/2007/PartnerControls">
          <TermName xmlns="http://schemas.microsoft.com/office/infopath/2007/PartnerControls">enterprise campaign in a box</TermName>
          <TermId xmlns="http://schemas.microsoft.com/office/infopath/2007/PartnerControls">39675275-15e7-44be-8b31-69c9953e6a39</TermId>
        </TermInfo>
      </Terms>
    </ActivitiesAndProgramsTaxHTField0>
    <IconOverlay xmlns="http://schemas.microsoft.com/sharepoint/v4" xsi:nil="true"/>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AudiencesTaxHTField0 xmlns="4e240d41-6d38-4eac-9584-b3f543b50010">
      <Terms xmlns="http://schemas.microsoft.com/office/infopath/2007/PartnerControls"/>
    </Audienc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Thumbnail1 xmlns="4e240d41-6d38-4eac-9584-b3f543b50010">
      <Url xsi:nil="true"/>
      <Description xsi:nil="true"/>
    </Thumbnail1>
    <TopicsTaxHTField0 xmlns="4e240d41-6d38-4eac-9584-b3f543b50010">
      <Terms xmlns="http://schemas.microsoft.com/office/infopath/2007/PartnerControls"/>
    </TopicsTaxHTField0>
    <ProductsTaxHTField0 xmlns="4e240d41-6d38-4eac-9584-b3f543b50010">
      <Terms xmlns="http://schemas.microsoft.com/office/infopath/2007/PartnerControls"/>
    </ProductsTaxHTField0>
    <RegionTaxHTField0 xmlns="4e240d41-6d38-4eac-9584-b3f543b50010">
      <Terms xmlns="http://schemas.microsoft.com/office/infopath/2007/PartnerControls"/>
    </RegionTaxHTField0>
    <Owner xmlns="4e240d41-6d38-4eac-9584-b3f543b50010">
      <UserInfo>
        <DisplayName>Jill Tennant</DisplayName>
        <AccountId>7244</AccountId>
        <AccountType/>
      </UserInfo>
    </Owner>
    <RoutingRuleDescription xmlns="http://schemas.microsoft.com/sharepoint/v3" xsi:nil="true"/>
    <SegmentsTaxHTField0 xmlns="4e240d41-6d38-4eac-9584-b3f543b50010">
      <Terms xmlns="http://schemas.microsoft.com/office/infopath/2007/PartnerControls"/>
    </SegmentsTaxHTField0>
    <ItemTypeTaxHTField0 xmlns="4e240d41-6d38-4eac-9584-b3f543b50010">
      <Terms xmlns="http://schemas.microsoft.com/office/infopath/2007/PartnerControls">
        <TermInfo xmlns="http://schemas.microsoft.com/office/infopath/2007/PartnerControls">
          <TermName xmlns="http://schemas.microsoft.com/office/infopath/2007/PartnerControls">playbooks</TermName>
          <TermId xmlns="http://schemas.microsoft.com/office/infopath/2007/PartnerControls">f2fe2f8b-6d76-4d77-ab51-69c76130bda5</TermId>
        </TermInfo>
        <TermInfo xmlns="http://schemas.microsoft.com/office/infopath/2007/PartnerControls">
          <TermName xmlns="http://schemas.microsoft.com/office/infopath/2007/PartnerControls">templates</TermName>
          <TermId xmlns="http://schemas.microsoft.com/office/infopath/2007/PartnerControls">859c2adb-d3a7-4016-846a-b00b5235c718</TermId>
        </TermInfo>
        <TermInfo xmlns="http://schemas.microsoft.com/office/infopath/2007/PartnerControls">
          <TermName xmlns="http://schemas.microsoft.com/office/infopath/2007/PartnerControls">presentation slides</TermName>
          <TermId xmlns="http://schemas.microsoft.com/office/infopath/2007/PartnerControls">3ba3fe7b-e0a0-4921-8b33-d25a05c69d10</TermId>
        </TermInfo>
        <TermInfo xmlns="http://schemas.microsoft.com/office/infopath/2007/PartnerControls">
          <TermName xmlns="http://schemas.microsoft.com/office/infopath/2007/PartnerControls">bills of materials</TermName>
          <TermId xmlns="http://schemas.microsoft.com/office/infopath/2007/PartnerControls">960d617b-5545-4c89-b5fd-e48098282398</TermId>
        </TermInfo>
      </Terms>
    </ItemTypeTaxHTField0>
    <BusinessArchitectureTaxHTField0 xmlns="4e240d41-6d38-4eac-9584-b3f543b50010">
      <Terms xmlns="http://schemas.microsoft.com/office/infopath/2007/PartnerControls"/>
    </BusinessArchitectureTaxHTField0>
    <GroupsTaxHTField0 xmlns="4e240d41-6d38-4eac-9584-b3f543b50010">
      <Terms xmlns="http://schemas.microsoft.com/office/infopath/2007/PartnerControls"/>
    </GroupsTaxHTField0>
    <TaxCatchAll xmlns="230e9df3-be65-4c73-a93b-d1236ebd677e">
      <Value>10947</Value>
      <Value>21</Value>
      <Value>10747</Value>
      <Value>10070</Value>
      <Value>10271</Value>
      <Value>10178</Value>
      <Value>10425</Value>
      <Value>10056</Value>
      <Value>17554</Value>
    </TaxCatchAll>
    <RolesTaxHTField0 xmlns="4e240d41-6d38-4eac-9584-b3f543b50010">
      <Terms xmlns="http://schemas.microsoft.com/office/infopath/2007/PartnerControls"/>
    </RolesTaxHTField0>
    <CoOwner xmlns="4e240d41-6d38-4eac-9584-b3f543b50010">
      <UserInfo>
        <DisplayName>REDMOND\kweadock</DisplayName>
        <AccountId>14722</AccountId>
        <AccountType/>
      </UserInfo>
      <UserInfo>
        <DisplayName>REDMOND\v-rowatc</DisplayName>
        <AccountId>56907</AccountId>
        <AccountType/>
      </UserInfo>
      <UserInfo>
        <DisplayName>REDMOND\v-dacrab</DisplayName>
        <AccountId>90724</AccountId>
        <AccountType/>
      </UserInfo>
      <UserInfo>
        <DisplayName>REDMOND\v-gailj</DisplayName>
        <AccountId>17290</AccountId>
        <AccountType/>
      </UserInfo>
      <UserInfo>
        <DisplayName>NORTHAMERICA\v-jhass</DisplayName>
        <AccountId>5206</AccountId>
        <AccountType/>
      </UserInfo>
    </CoOwner>
    <PartnersTaxHTField0 xmlns="4e240d41-6d38-4eac-9584-b3f543b50010">
      <Terms xmlns="http://schemas.microsoft.com/office/infopath/2007/PartnerControls"/>
    </PartnersTaxHTField0>
    <CompetitorsTaxHTField0 xmlns="4e240d41-6d38-4eac-9584-b3f543b50010">
      <Terms xmlns="http://schemas.microsoft.com/office/infopath/2007/PartnerControls"/>
    </Competitors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s>
    </SMSGDomainTaxHTField0>
    <TaxKeywordTaxHTField xmlns="230e9df3-be65-4c73-a93b-d1236ebd677e">
      <Terms xmlns="http://schemas.microsoft.com/office/infopath/2007/PartnerControls"/>
    </TaxKeywordTaxHTField>
    <_dlc_DocId xmlns="230e9df3-be65-4c73-a93b-d1236ebd677e">KC00-15-169834</_dlc_DocId>
    <_dlc_DocIdUrl xmlns="230e9df3-be65-4c73-a93b-d1236ebd677e">
      <Url>http://infopedia/docstore/_layouts/DocIdRedir.aspx?ID=KC00-15-169834</Url>
      <Description>KC00-15-169834</Description>
    </_dlc_DocIdUrl>
    <AverageRating xmlns="http://schemas.microsoft.com/sharepoint/v3" xsi:nil="true"/>
    <TagTemplate xmlns="4e240d41-6d38-4eac-9584-b3f543b50010" xsi:nil="true"/>
    <h1e7aaa5788c480c922636922fec8914 xmlns="4e240d41-6d38-4eac-9584-b3f543b50010">
      <Terms xmlns="http://schemas.microsoft.com/office/infopath/2007/PartnerControls"/>
    </h1e7aaa5788c480c922636922fec8914>
  </documentManagement>
</p:properties>
</file>

<file path=customXml/item2.xml><?xml version="1.0" encoding="utf-8"?>
<?mso-contentType ?>
<SharedContentType xmlns="Microsoft.SharePoint.Taxonomy.ContentTypeSync" SourceId="e385fb40-52d4-4fae-9c5b-3e8ff8a5878e" ContentTypeId="0x010100FF1FAB0DEDE9AF4ABA57B67AF4A9F321" PreviousValue="false"/>
</file>

<file path=customXml/item3.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54" ma:contentTypeDescription="" ma:contentTypeScope="" ma:versionID="82bd994a0e1a579d569ed9109c3e56fc">
  <xsd:schema xmlns:xsd="http://www.w3.org/2001/XMLSchema" xmlns:xs="http://www.w3.org/2001/XMLSchema" xmlns:p="http://schemas.microsoft.com/office/2006/metadata/properties" xmlns:ns1="http://schemas.microsoft.com/sharepoint/v3" xmlns:ns2="230e9df3-be65-4c73-a93b-d1236ebd677e" xmlns:ns3="4e240d41-6d38-4eac-9584-b3f543b50010" xmlns:ns4="http://schemas.microsoft.com/sharepoint/v4" xmlns:ns6="7b813d5f-7206-4d46-95a5-a58185f478af" targetNamespace="http://schemas.microsoft.com/office/2006/metadata/properties" ma:root="true" ma:fieldsID="5b2452b4c94399fffd525461a88c077f" ns1:_="" ns2:_="" ns3:_="" ns4:_="" ns6:_="">
    <xsd:import namespace="http://schemas.microsoft.com/sharepoint/v3"/>
    <xsd:import namespace="230e9df3-be65-4c73-a93b-d1236ebd677e"/>
    <xsd:import namespace="4e240d41-6d38-4eac-9584-b3f543b50010"/>
    <xsd:import namespace="http://schemas.microsoft.com/sharepoint/v4"/>
    <xsd:import namespace="7b813d5f-7206-4d46-95a5-a58185f478af"/>
    <xsd:element name="properties">
      <xsd:complexType>
        <xsd:sequence>
          <xsd:element name="documentManagement">
            <xsd:complexType>
              <xsd:all>
                <xsd:element ref="ns3:Thumbnail1" minOccurs="0"/>
                <xsd:element ref="ns3:DocumentDescription" minOccurs="0"/>
                <xsd:element ref="ns2:TaxKeywordTaxHTField" minOccurs="0"/>
                <xsd:element ref="ns2:TaxCatchAll" minOccurs="0"/>
                <xsd:element ref="ns2:TaxCatchAllLabel" minOccurs="0"/>
                <xsd:element ref="ns3:ItemTypeTaxHTField0" minOccurs="0"/>
                <xsd:element ref="ns1:AverageRating" minOccurs="0"/>
                <xsd:element ref="ns1:RatingCount" minOccurs="0"/>
                <xsd:element ref="ns2:_dlc_DocId" minOccurs="0"/>
                <xsd:element ref="ns2:_dlc_DocIdUrl" minOccurs="0"/>
                <xsd:element ref="ns2:_dlc_DocIdPersistId" minOccurs="0"/>
                <xsd:element ref="ns4:IconOverlay" minOccurs="0"/>
                <xsd:element ref="ns3:PartnersTaxHTField0" minOccurs="0"/>
                <xsd:element ref="ns3:RolesTaxHTField0" minOccurs="0"/>
                <xsd:element ref="ns3:ProductsTaxHTField0" minOccurs="0"/>
                <xsd:element ref="ns3:CompetitorsTaxHTField0" minOccurs="0"/>
                <xsd:element ref="ns3:SegmentsTaxHTField0" minOccurs="0"/>
                <xsd:element ref="ns3:IndustriesTaxHTField0" minOccurs="0"/>
                <xsd:element ref="ns3:AudiencesTaxHTField0" minOccurs="0"/>
                <xsd:element ref="ns3:RegionTaxHTField0" minOccurs="0"/>
                <xsd:element ref="ns3:ConfidentialityTaxHTField0" minOccurs="0"/>
                <xsd:element ref="ns3:BusinessArchitectureTaxHTField0" minOccurs="0"/>
                <xsd:element ref="ns3:TopicsTaxHTField0" minOccurs="0"/>
                <xsd:element ref="ns3:GroupsTaxHTField0" minOccurs="0"/>
                <xsd:element ref="ns3:CoOwner" minOccurs="0"/>
                <xsd:element ref="ns3:ActivitiesAndProgramsTaxHTField0" minOccurs="0"/>
                <xsd:element ref="ns3:Owner" minOccurs="0"/>
                <xsd:element ref="ns1:RoutingRuleDescription" minOccurs="0"/>
                <xsd:element ref="ns3:SMSGDomainTaxHTField0" minOccurs="0"/>
                <xsd:element ref="ns1:_vti_ItemDeclaredRecord" minOccurs="0"/>
                <xsd:element ref="ns1:_vti_ItemHoldRecordStatus" minOccurs="0"/>
                <xsd:element ref="ns3:LanguagesTaxHTField0" minOccurs="0"/>
                <xsd:element ref="ns6:DocumentSetKcId" minOccurs="0"/>
                <xsd:element ref="ns3:TagTemplate" minOccurs="0"/>
                <xsd:element ref="ns3:h1e7aaa5788c480c922636922fec8914"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4"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atingCount" ma:index="15" nillable="true" ma:displayName="Number of Ratings" ma:decimals="0" ma:description="Number of ratings submitted" ma:indexed="true" ma:internalName="Number_x0020_of_x0020_Ratings"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5" nillable="true" ma:displayName="Declared Record" ma:hidden="true" ma:internalName="_vti_ItemDeclaredRecord" ma:readOnly="true">
      <xsd:simpleType>
        <xsd:restriction base="dms:DateTime"/>
      </xsd:simpleType>
    </xsd:element>
    <xsd:element name="_vti_ItemHoldRecordStatus" ma:index="56"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_dlc_DocId" ma:index="16" nillable="true" ma:displayName="Document ID Value" ma:description="The value of the document ID assigned to this item." ma:indexed="true" ma:internalName="_dlc_DocId" ma:readOnly="true">
      <xsd:simpleType>
        <xsd:restriction base="dms:Text"/>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Thumbnail1" ma:index="5"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DocumentDescription" ma:index="6" nillable="true" ma:displayName="Document Description" ma:description="Document Description for document content type KCDoc" ma:internalName="DocumentDescription">
      <xsd:simpleType>
        <xsd:restriction base="dms:Note"/>
      </xsd:simpleType>
    </xsd:element>
    <xsd:element name="ItemTypeTaxHTField0" ma:index="1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PartnersTaxHTField0" ma:index="20"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RolesTaxHTField0" ma:index="22"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ProductsTaxHTField0" ma:index="24"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CompetitorsTaxHTField0" ma:index="26"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SegmentsTaxHTField0" ma:index="28"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ndustriesTaxHTField0" ma:index="30"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AudiencesTaxHTField0" ma:index="32"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CoOwner" ma:index="44"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Owner" ma:index="4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anguagesTaxHTField0" ma:index="57"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TagTemplate" ma:index="61" nillable="true" ma:displayName="TagTemplate" ma:internalName="TagTemplate0">
      <xsd:simpleType>
        <xsd:restriction base="dms:Text">
          <xsd:maxLength value="255"/>
        </xsd:restriction>
      </xsd:simpleType>
    </xsd:element>
    <xsd:element name="h1e7aaa5788c480c922636922fec8914" ma:index="62"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9"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60" nillable="true" ma:displayName="DocumentSetKcId" ma:internalName="DocumentSetKcId"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7b813d5f-7206-4d46-95a5-a58185f478af"/>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4e240d41-6d38-4eac-9584-b3f543b50010"/>
    <ds:schemaRef ds:uri="http://purl.org/dc/terms/"/>
    <ds:schemaRef ds:uri="http://schemas.microsoft.com/sharepoint/v4"/>
    <ds:schemaRef ds:uri="http://purl.org/dc/elements/1.1/"/>
    <ds:schemaRef ds:uri="230e9df3-be65-4c73-a93b-d1236ebd677e"/>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28211980-20F1-4773-992A-FC15A988F0B6}">
  <ds:schemaRefs>
    <ds:schemaRef ds:uri="Microsoft.SharePoint.Taxonomy.ContentTypeSync"/>
  </ds:schemaRefs>
</ds:datastoreItem>
</file>

<file path=customXml/itemProps3.xml><?xml version="1.0" encoding="utf-8"?>
<ds:datastoreItem xmlns:ds="http://schemas.openxmlformats.org/officeDocument/2006/customXml" ds:itemID="{5EE0A118-8269-4486-B739-AE20E2B1E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4e240d41-6d38-4eac-9584-b3f543b50010"/>
    <ds:schemaRef ds:uri="http://schemas.microsoft.com/sharepoint/v4"/>
    <ds:schemaRef ds:uri="7b813d5f-7206-4d46-95a5-a58185f47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D6D0116F-7EE2-4BBA-B5EB-8B5DC4ADE7C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17147</TotalTime>
  <Words>2415</Words>
  <Application>Microsoft Office PowerPoint</Application>
  <PresentationFormat>Custom</PresentationFormat>
  <Paragraphs>433</Paragraphs>
  <Slides>22</Slides>
  <Notes>10</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Microsoft Dynamics Presentation Title Slide - No People</vt:lpstr>
      <vt:lpstr>Microsoft Dynamics Blank Colors</vt:lpstr>
      <vt:lpstr>Microsoft Rear Bumper</vt:lpstr>
      <vt:lpstr>PowerPoint Presentation</vt:lpstr>
      <vt:lpstr>About us</vt:lpstr>
      <vt:lpstr>Business Consulting Services</vt:lpstr>
      <vt:lpstr>CEM – Microsoft Dynamics Awards</vt:lpstr>
      <vt:lpstr>Offices</vt:lpstr>
      <vt:lpstr>PowerPoint Presentation</vt:lpstr>
      <vt:lpstr>CEM Project Pro</vt:lpstr>
      <vt:lpstr>Introduction - CEM Project Pro</vt:lpstr>
      <vt:lpstr>Solution Overview – CEM Project Pro</vt:lpstr>
      <vt:lpstr>PowerPoint Presentation</vt:lpstr>
      <vt:lpstr>Progress Monitoring – CEM Project Pro</vt:lpstr>
      <vt:lpstr>WBS Summary – CEM Project Pro</vt:lpstr>
      <vt:lpstr>Performance Ranking – CEM Project Pro</vt:lpstr>
      <vt:lpstr>S curve – CEM Project Pro </vt:lpstr>
      <vt:lpstr>Projects roll up for a particular activity – CEM Project Pro </vt:lpstr>
      <vt:lpstr>Periodic Overall Progress – CEM Project Pro</vt:lpstr>
      <vt:lpstr>Root cause PARETO analysis – CEM Project Pro</vt:lpstr>
      <vt:lpstr>Integration To Other Modules - CEM Project Pro </vt:lpstr>
      <vt:lpstr>CEM Team</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Business PowerPoint Template Umbrella Execution Package_16_9</dc:title>
  <dc:subject>&lt;Event Name Here&gt;</dc:subject>
  <dc:creator>richb</dc:creator>
  <dc:description>Template: Saku Uchikawa, Microsoft Corporation
Formatting:
Event Date: 
Event Location: 
Audience Type: Internal</dc:description>
  <cp:lastModifiedBy>Deepa</cp:lastModifiedBy>
  <cp:revision>607</cp:revision>
  <cp:lastPrinted>2012-09-24T17:43:59Z</cp:lastPrinted>
  <dcterms:created xsi:type="dcterms:W3CDTF">2012-04-10T19:00:12Z</dcterms:created>
  <dcterms:modified xsi:type="dcterms:W3CDTF">2013-11-15T07:40:51Z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0x010100FF1FAB0DEDE9AF4ABA57B67AF4A9F3210200596A0E07C3E77448942F9A5D1E81E582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axKeyword">
    <vt:lpwstr/>
  </property>
  <property fmtid="{D5CDD505-2E9C-101B-9397-08002B2CF9AE}" pid="7" name="Audiences">
    <vt:lpwstr/>
  </property>
  <property fmtid="{D5CDD505-2E9C-101B-9397-08002B2CF9AE}" pid="8" name="Capabilities">
    <vt:lpwstr/>
  </property>
  <property fmtid="{D5CDD505-2E9C-101B-9397-08002B2CF9AE}" pid="9" name="Region">
    <vt:lpwstr/>
  </property>
  <property fmtid="{D5CDD505-2E9C-101B-9397-08002B2CF9AE}" pid="10" name="Segments">
    <vt:lpwstr/>
  </property>
  <property fmtid="{D5CDD505-2E9C-101B-9397-08002B2CF9AE}" pid="11" name="Confidentiality">
    <vt:lpwstr>21;#Microsoft confidential|461efa83-0283-486a-a8d5-943328f3693f</vt:lpwstr>
  </property>
  <property fmtid="{D5CDD505-2E9C-101B-9397-08002B2CF9AE}" pid="12" name="ActivitiesAndPrograms">
    <vt:lpwstr>17554;#Dynamic Business Campaign|fc99f730-fc61-4e26-bd45-91b9bf8060ec;#10747;#enterprise campaign in a box|39675275-15e7-44be-8b31-69c9953e6a39</vt:lpwstr>
  </property>
  <property fmtid="{D5CDD505-2E9C-101B-9397-08002B2CF9AE}" pid="13" name="Partners">
    <vt:lpwstr/>
  </property>
  <property fmtid="{D5CDD505-2E9C-101B-9397-08002B2CF9AE}" pid="14" name="Groups">
    <vt:lpwstr/>
  </property>
  <property fmtid="{D5CDD505-2E9C-101B-9397-08002B2CF9AE}" pid="15" name="Topics">
    <vt:lpwstr/>
  </property>
  <property fmtid="{D5CDD505-2E9C-101B-9397-08002B2CF9AE}" pid="16" name="Industries">
    <vt:lpwstr/>
  </property>
  <property fmtid="{D5CDD505-2E9C-101B-9397-08002B2CF9AE}" pid="17" name="Roles">
    <vt:lpwstr/>
  </property>
  <property fmtid="{D5CDD505-2E9C-101B-9397-08002B2CF9AE}" pid="18" name="SMSGDomain">
    <vt:lpwstr>10947;#Enterprise and Partner Group|b6e10940-8c6c-40cf-9dc4-c224c7da837a</vt:lpwstr>
  </property>
  <property fmtid="{D5CDD505-2E9C-101B-9397-08002B2CF9AE}" pid="19" name="Competitors">
    <vt:lpwstr/>
  </property>
  <property fmtid="{D5CDD505-2E9C-101B-9397-08002B2CF9AE}" pid="20" name="BusinessArchitecture">
    <vt:lpwstr/>
  </property>
  <property fmtid="{D5CDD505-2E9C-101B-9397-08002B2CF9AE}" pid="21" name="Products">
    <vt:lpwstr/>
  </property>
  <property fmtid="{D5CDD505-2E9C-101B-9397-08002B2CF9AE}" pid="22" name="_dlc_policyId">
    <vt:lpwstr/>
  </property>
  <property fmtid="{D5CDD505-2E9C-101B-9397-08002B2CF9AE}" pid="23" name="ItemRetentionFormula">
    <vt:lpwstr/>
  </property>
  <property fmtid="{D5CDD505-2E9C-101B-9397-08002B2CF9AE}" pid="24" name="ItemType">
    <vt:lpwstr>10178;#playbooks|f2fe2f8b-6d76-4d77-ab51-69c76130bda5;#10425;#templates|859c2adb-d3a7-4016-846a-b00b5235c718;#10070;#presentation slides|3ba3fe7b-e0a0-4921-8b33-d25a05c69d10;#10271;#bills of materials|960d617b-5545-4c89-b5fd-e48098282398</vt:lpwstr>
  </property>
  <property fmtid="{D5CDD505-2E9C-101B-9397-08002B2CF9AE}" pid="25" name="LastUpdatedByBatchTagging">
    <vt:bool>false</vt:bool>
  </property>
  <property fmtid="{D5CDD505-2E9C-101B-9397-08002B2CF9AE}" pid="26" name="Languages">
    <vt:lpwstr>10056;#English|cb91f272-ce4d-4a7e-9bbf-78b58e3d188d</vt:lpwstr>
  </property>
  <property fmtid="{D5CDD505-2E9C-101B-9397-08002B2CF9AE}" pid="27" name="_dlc_DocIdItemGuid">
    <vt:lpwstr>cd091070-cf97-482f-b2cc-d04d29767eb6</vt:lpwstr>
  </property>
  <property fmtid="{D5CDD505-2E9C-101B-9397-08002B2CF9AE}" pid="28" name="WorkflowCreationPath">
    <vt:lpwstr>d3765c0c-e2b5-4307-934b-d5d862e93ab3,3;d3765c0c-e2b5-4307-934b-d5d862e93ab3,8;</vt:lpwstr>
  </property>
  <property fmtid="{D5CDD505-2E9C-101B-9397-08002B2CF9AE}" pid="29" name="SMSGTags">
    <vt:lpwstr/>
  </property>
  <property fmtid="{D5CDD505-2E9C-101B-9397-08002B2CF9AE}" pid="30" name="EnterpriseDomainTags">
    <vt:lpwstr/>
  </property>
  <property fmtid="{D5CDD505-2E9C-101B-9397-08002B2CF9AE}" pid="31" name="EnterpriseDomainTagsTaxHTField0">
    <vt:lpwstr/>
  </property>
  <property fmtid="{D5CDD505-2E9C-101B-9397-08002B2CF9AE}" pid="32" name="_docset_NoMedatataSyncRequired">
    <vt:lpwstr>False</vt:lpwstr>
  </property>
  <property fmtid="{D5CDD505-2E9C-101B-9397-08002B2CF9AE}" pid="33" name="SMSGTagsTaxHTField0">
    <vt:lpwstr/>
  </property>
</Properties>
</file>