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da Tawa Cute" charset="1" panose="00000000000000000000"/>
      <p:regular r:id="rId15"/>
    </p:embeddedFont>
    <p:embeddedFont>
      <p:font typeface="Monterchi Sans" charset="1" panose="02000503060000020004"/>
      <p:regular r:id="rId16"/>
    </p:embeddedFont>
    <p:embeddedFont>
      <p:font typeface="Hammersmith One" charset="1" panose="02010703030501060504"/>
      <p:regular r:id="rId17"/>
    </p:embeddedFont>
    <p:embeddedFont>
      <p:font typeface="Monterchi Sans Bold" charset="1" panose="0200050306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1105" y="2711015"/>
            <a:ext cx="7756895" cy="7488930"/>
          </a:xfrm>
          <a:custGeom>
            <a:avLst/>
            <a:gdLst/>
            <a:ahLst/>
            <a:cxnLst/>
            <a:rect r="r" b="b" t="t" l="l"/>
            <a:pathLst>
              <a:path h="7488930" w="7756895">
                <a:moveTo>
                  <a:pt x="0" y="0"/>
                </a:moveTo>
                <a:lnTo>
                  <a:pt x="7756895" y="0"/>
                </a:lnTo>
                <a:lnTo>
                  <a:pt x="7756895" y="7488930"/>
                </a:lnTo>
                <a:lnTo>
                  <a:pt x="0" y="7488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549264"/>
            <a:ext cx="9246027" cy="341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2"/>
              </a:lnSpc>
              <a:spcBef>
                <a:spcPct val="0"/>
              </a:spcBef>
            </a:pPr>
            <a:r>
              <a:rPr lang="en-US" sz="17633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MLOPS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028700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2849853" y="0"/>
                </a:moveTo>
                <a:lnTo>
                  <a:pt x="0" y="0"/>
                </a:lnTo>
                <a:lnTo>
                  <a:pt x="0" y="1105435"/>
                </a:lnTo>
                <a:lnTo>
                  <a:pt x="2849853" y="1105435"/>
                </a:lnTo>
                <a:lnTo>
                  <a:pt x="28498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2627079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2849852" y="0"/>
                </a:moveTo>
                <a:lnTo>
                  <a:pt x="0" y="0"/>
                </a:lnTo>
                <a:lnTo>
                  <a:pt x="0" y="1105435"/>
                </a:lnTo>
                <a:lnTo>
                  <a:pt x="2849852" y="1105435"/>
                </a:lnTo>
                <a:lnTo>
                  <a:pt x="28498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3818072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2849852" y="0"/>
                </a:moveTo>
                <a:lnTo>
                  <a:pt x="0" y="0"/>
                </a:lnTo>
                <a:lnTo>
                  <a:pt x="0" y="1105435"/>
                </a:lnTo>
                <a:lnTo>
                  <a:pt x="2849852" y="1105435"/>
                </a:lnTo>
                <a:lnTo>
                  <a:pt x="28498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08214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0" y="0"/>
                </a:moveTo>
                <a:lnTo>
                  <a:pt x="2849853" y="0"/>
                </a:lnTo>
                <a:lnTo>
                  <a:pt x="2849853" y="1105435"/>
                </a:lnTo>
                <a:lnTo>
                  <a:pt x="0" y="1105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6758373"/>
            <a:ext cx="6707478" cy="92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44"/>
              </a:lnSpc>
            </a:pPr>
            <a:r>
              <a:rPr lang="en-US" sz="546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TechKalvi Talks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0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3503441"/>
                </a:moveTo>
                <a:lnTo>
                  <a:pt x="16269551" y="3503441"/>
                </a:lnTo>
                <a:lnTo>
                  <a:pt x="16269551" y="0"/>
                </a:lnTo>
                <a:lnTo>
                  <a:pt x="0" y="0"/>
                </a:lnTo>
                <a:lnTo>
                  <a:pt x="0" y="350344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098009">
            <a:off x="-854184" y="5899865"/>
            <a:ext cx="4721275" cy="7496669"/>
          </a:xfrm>
          <a:custGeom>
            <a:avLst/>
            <a:gdLst/>
            <a:ahLst/>
            <a:cxnLst/>
            <a:rect r="r" b="b" t="t" l="l"/>
            <a:pathLst>
              <a:path h="7496669" w="4721275">
                <a:moveTo>
                  <a:pt x="0" y="0"/>
                </a:moveTo>
                <a:lnTo>
                  <a:pt x="4721276" y="0"/>
                </a:lnTo>
                <a:lnTo>
                  <a:pt x="4721276" y="7496670"/>
                </a:lnTo>
                <a:lnTo>
                  <a:pt x="0" y="74966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67119" t="0" r="0" b="-68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798449">
            <a:off x="5656065" y="772482"/>
            <a:ext cx="2240794" cy="2253436"/>
          </a:xfrm>
          <a:custGeom>
            <a:avLst/>
            <a:gdLst/>
            <a:ahLst/>
            <a:cxnLst/>
            <a:rect r="r" b="b" t="t" l="l"/>
            <a:pathLst>
              <a:path h="2253436" w="2240794">
                <a:moveTo>
                  <a:pt x="0" y="0"/>
                </a:moveTo>
                <a:lnTo>
                  <a:pt x="2240794" y="0"/>
                </a:lnTo>
                <a:lnTo>
                  <a:pt x="2240794" y="2253437"/>
                </a:lnTo>
                <a:lnTo>
                  <a:pt x="0" y="22534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976084">
            <a:off x="3158247" y="8921423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0" y="0"/>
                </a:moveTo>
                <a:lnTo>
                  <a:pt x="1891278" y="0"/>
                </a:lnTo>
                <a:lnTo>
                  <a:pt x="1891278" y="898251"/>
                </a:lnTo>
                <a:lnTo>
                  <a:pt x="0" y="8982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839857" y="-1140868"/>
            <a:ext cx="3851883" cy="3851883"/>
          </a:xfrm>
          <a:custGeom>
            <a:avLst/>
            <a:gdLst/>
            <a:ahLst/>
            <a:cxnLst/>
            <a:rect r="r" b="b" t="t" l="l"/>
            <a:pathLst>
              <a:path h="3851883" w="3851883">
                <a:moveTo>
                  <a:pt x="0" y="0"/>
                </a:moveTo>
                <a:lnTo>
                  <a:pt x="3851884" y="0"/>
                </a:lnTo>
                <a:lnTo>
                  <a:pt x="3851884" y="3851883"/>
                </a:lnTo>
                <a:lnTo>
                  <a:pt x="0" y="385188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545563" y="-93633"/>
            <a:ext cx="1990295" cy="1990295"/>
          </a:xfrm>
          <a:custGeom>
            <a:avLst/>
            <a:gdLst/>
            <a:ahLst/>
            <a:cxnLst/>
            <a:rect r="r" b="b" t="t" l="l"/>
            <a:pathLst>
              <a:path h="1990295" w="1990295">
                <a:moveTo>
                  <a:pt x="0" y="0"/>
                </a:moveTo>
                <a:lnTo>
                  <a:pt x="1990296" y="0"/>
                </a:lnTo>
                <a:lnTo>
                  <a:pt x="1990296" y="1990296"/>
                </a:lnTo>
                <a:lnTo>
                  <a:pt x="0" y="199029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7971" y="7006011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0" y="0"/>
                </a:moveTo>
                <a:lnTo>
                  <a:pt x="7415792" y="0"/>
                </a:lnTo>
                <a:lnTo>
                  <a:pt x="7415792" y="5357910"/>
                </a:lnTo>
                <a:lnTo>
                  <a:pt x="0" y="5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true" rot="0">
            <a:off x="2018449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16269551" y="3503441"/>
                </a:moveTo>
                <a:lnTo>
                  <a:pt x="0" y="3503441"/>
                </a:lnTo>
                <a:lnTo>
                  <a:pt x="0" y="0"/>
                </a:lnTo>
                <a:lnTo>
                  <a:pt x="16269551" y="0"/>
                </a:lnTo>
                <a:lnTo>
                  <a:pt x="16269551" y="350344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6244538" y="3513250"/>
            <a:ext cx="5798923" cy="2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5"/>
              </a:lnSpc>
              <a:spcBef>
                <a:spcPct val="0"/>
              </a:spcBef>
            </a:pPr>
            <a:r>
              <a:rPr lang="en-US" sz="13899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PART 1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678209">
            <a:off x="16611715" y="9235841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1891278" y="0"/>
                </a:moveTo>
                <a:lnTo>
                  <a:pt x="0" y="0"/>
                </a:lnTo>
                <a:lnTo>
                  <a:pt x="0" y="898250"/>
                </a:lnTo>
                <a:lnTo>
                  <a:pt x="1891278" y="898250"/>
                </a:lnTo>
                <a:lnTo>
                  <a:pt x="189127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971519">
            <a:off x="14590442" y="833070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1"/>
                </a:lnTo>
                <a:lnTo>
                  <a:pt x="0" y="175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69656" y="-2590231"/>
            <a:ext cx="4299162" cy="4299162"/>
          </a:xfrm>
          <a:custGeom>
            <a:avLst/>
            <a:gdLst/>
            <a:ahLst/>
            <a:cxnLst/>
            <a:rect r="r" b="b" t="t" l="l"/>
            <a:pathLst>
              <a:path h="4299162" w="4299162">
                <a:moveTo>
                  <a:pt x="0" y="0"/>
                </a:moveTo>
                <a:lnTo>
                  <a:pt x="4299162" y="0"/>
                </a:lnTo>
                <a:lnTo>
                  <a:pt x="4299162" y="4299162"/>
                </a:lnTo>
                <a:lnTo>
                  <a:pt x="0" y="4299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2018449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16269551" y="3503441"/>
                </a:moveTo>
                <a:lnTo>
                  <a:pt x="0" y="3503441"/>
                </a:lnTo>
                <a:lnTo>
                  <a:pt x="0" y="0"/>
                </a:lnTo>
                <a:lnTo>
                  <a:pt x="16269551" y="0"/>
                </a:lnTo>
                <a:lnTo>
                  <a:pt x="16269551" y="35034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42088" y="3207946"/>
            <a:ext cx="14038662" cy="656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MLOps combines the principles of machine learning (ML) and DevOps to create a framework that allows ML models to be managed efficiently in production</a:t>
            </a: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 environments.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MLOps is crucial for scaling ML efforts, enabling deployment, monitoring, and maintenance of models as ongoing processes.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As ML models are increasingly used in real-world applications, MLOps helps ensure models work effectively and continuously deliver value to the business or product.</a:t>
            </a:r>
          </a:p>
          <a:p>
            <a:pPr algn="l">
              <a:lnSpc>
                <a:spcPts val="62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26769" y="1270781"/>
            <a:ext cx="7475238" cy="202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52"/>
              </a:lnSpc>
              <a:spcBef>
                <a:spcPct val="0"/>
              </a:spcBef>
            </a:pPr>
            <a:r>
              <a:rPr lang="en-US" sz="10400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678209">
            <a:off x="16611715" y="9235841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1891278" y="0"/>
                </a:moveTo>
                <a:lnTo>
                  <a:pt x="0" y="0"/>
                </a:lnTo>
                <a:lnTo>
                  <a:pt x="0" y="898250"/>
                </a:lnTo>
                <a:lnTo>
                  <a:pt x="1891278" y="898250"/>
                </a:lnTo>
                <a:lnTo>
                  <a:pt x="189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971519">
            <a:off x="14590442" y="833070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1"/>
                </a:lnTo>
                <a:lnTo>
                  <a:pt x="0" y="1751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69656" y="-2590231"/>
            <a:ext cx="4299162" cy="4299162"/>
          </a:xfrm>
          <a:custGeom>
            <a:avLst/>
            <a:gdLst/>
            <a:ahLst/>
            <a:cxnLst/>
            <a:rect r="r" b="b" t="t" l="l"/>
            <a:pathLst>
              <a:path h="4299162" w="4299162">
                <a:moveTo>
                  <a:pt x="0" y="0"/>
                </a:moveTo>
                <a:lnTo>
                  <a:pt x="4299162" y="0"/>
                </a:lnTo>
                <a:lnTo>
                  <a:pt x="4299162" y="4299162"/>
                </a:lnTo>
                <a:lnTo>
                  <a:pt x="0" y="4299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1382" y="792003"/>
            <a:ext cx="12260187" cy="87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63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UNDERSTANDING MLOPS LIFECYCLE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778134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0"/>
                </a:moveTo>
                <a:lnTo>
                  <a:pt x="16269551" y="0"/>
                </a:lnTo>
                <a:lnTo>
                  <a:pt x="16269551" y="3503441"/>
                </a:lnTo>
                <a:lnTo>
                  <a:pt x="0" y="3503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12980232" y="-2230759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5357910"/>
                </a:moveTo>
                <a:lnTo>
                  <a:pt x="0" y="5357910"/>
                </a:lnTo>
                <a:lnTo>
                  <a:pt x="0" y="0"/>
                </a:lnTo>
                <a:lnTo>
                  <a:pt x="7415792" y="0"/>
                </a:lnTo>
                <a:lnTo>
                  <a:pt x="7415792" y="53579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60240">
            <a:off x="44961" y="-929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0" y="0"/>
                </a:moveTo>
                <a:lnTo>
                  <a:pt x="1891278" y="0"/>
                </a:lnTo>
                <a:lnTo>
                  <a:pt x="1891278" y="898251"/>
                </a:lnTo>
                <a:lnTo>
                  <a:pt x="0" y="898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1274199">
            <a:off x="15259296" y="795854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0"/>
                </a:lnTo>
                <a:lnTo>
                  <a:pt x="0" y="1751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5523025">
            <a:off x="1089574" y="1909875"/>
            <a:ext cx="5633313" cy="5633313"/>
          </a:xfrm>
          <a:custGeom>
            <a:avLst/>
            <a:gdLst/>
            <a:ahLst/>
            <a:cxnLst/>
            <a:rect r="r" b="b" t="t" l="l"/>
            <a:pathLst>
              <a:path h="5633313" w="5633313">
                <a:moveTo>
                  <a:pt x="0" y="0"/>
                </a:moveTo>
                <a:lnTo>
                  <a:pt x="5633313" y="0"/>
                </a:lnTo>
                <a:lnTo>
                  <a:pt x="5633313" y="5633312"/>
                </a:lnTo>
                <a:lnTo>
                  <a:pt x="0" y="56333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2250242">
            <a:off x="3724471" y="6039083"/>
            <a:ext cx="2955955" cy="751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4"/>
              </a:lnSpc>
            </a:pPr>
            <a:r>
              <a:rPr lang="en-US" sz="1910" spc="305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 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3255921">
            <a:off x="1070757" y="5610345"/>
            <a:ext cx="2465603" cy="793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6" spc="416">
                <a:solidFill>
                  <a:srgbClr val="4944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DEPLOYMENT</a:t>
            </a:r>
          </a:p>
        </p:txBody>
      </p:sp>
      <p:sp>
        <p:nvSpPr>
          <p:cNvPr name="TextBox 10" id="10"/>
          <p:cNvSpPr txBox="true"/>
          <p:nvPr/>
        </p:nvSpPr>
        <p:spPr>
          <a:xfrm rot="3057622">
            <a:off x="4177294" y="3093258"/>
            <a:ext cx="2621333" cy="88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8"/>
              </a:lnSpc>
            </a:pPr>
            <a:r>
              <a:rPr lang="en-US" sz="2206" spc="352">
                <a:solidFill>
                  <a:srgbClr val="4944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PREPATION</a:t>
            </a:r>
          </a:p>
        </p:txBody>
      </p:sp>
      <p:sp>
        <p:nvSpPr>
          <p:cNvPr name="TextBox 11" id="11"/>
          <p:cNvSpPr txBox="true"/>
          <p:nvPr/>
        </p:nvSpPr>
        <p:spPr>
          <a:xfrm rot="-2313842">
            <a:off x="1412365" y="2750731"/>
            <a:ext cx="2181099" cy="55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8"/>
              </a:lnSpc>
            </a:pPr>
            <a:r>
              <a:rPr lang="en-US" sz="2106" spc="336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MONITORING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80189" y="3264481"/>
            <a:ext cx="10800085" cy="3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Data Engineering and Preprocessing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Model Development and Experimentation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Model Deployment and Serving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Monitoring and Feedback</a:t>
            </a:r>
          </a:p>
          <a:p>
            <a:pPr algn="l">
              <a:lnSpc>
                <a:spcPts val="62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94910" y="4415826"/>
            <a:ext cx="2720142" cy="2551987"/>
          </a:xfrm>
          <a:custGeom>
            <a:avLst/>
            <a:gdLst/>
            <a:ahLst/>
            <a:cxnLst/>
            <a:rect r="r" b="b" t="t" l="l"/>
            <a:pathLst>
              <a:path h="2551987" w="2720142">
                <a:moveTo>
                  <a:pt x="0" y="0"/>
                </a:moveTo>
                <a:lnTo>
                  <a:pt x="2720142" y="0"/>
                </a:lnTo>
                <a:lnTo>
                  <a:pt x="2720142" y="2551988"/>
                </a:lnTo>
                <a:lnTo>
                  <a:pt x="0" y="2551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true" rot="0">
            <a:off x="2018449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16269551" y="3503441"/>
                </a:moveTo>
                <a:lnTo>
                  <a:pt x="0" y="3503441"/>
                </a:lnTo>
                <a:lnTo>
                  <a:pt x="0" y="0"/>
                </a:lnTo>
                <a:lnTo>
                  <a:pt x="16269551" y="0"/>
                </a:lnTo>
                <a:lnTo>
                  <a:pt x="16269551" y="350344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354086"/>
            <a:ext cx="10330872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87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ROLES AND RESPONSIBILITIES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481913" y="-634281"/>
            <a:ext cx="1988367" cy="1988367"/>
          </a:xfrm>
          <a:custGeom>
            <a:avLst/>
            <a:gdLst/>
            <a:ahLst/>
            <a:cxnLst/>
            <a:rect r="r" b="b" t="t" l="l"/>
            <a:pathLst>
              <a:path h="1988367" w="1988367">
                <a:moveTo>
                  <a:pt x="0" y="0"/>
                </a:moveTo>
                <a:lnTo>
                  <a:pt x="1988367" y="0"/>
                </a:lnTo>
                <a:lnTo>
                  <a:pt x="1988367" y="1988367"/>
                </a:lnTo>
                <a:lnTo>
                  <a:pt x="0" y="19883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12270" y="2687586"/>
            <a:ext cx="14396924" cy="7739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Data Scientist: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 Responsible for data exploration, feature engineering, and model training. They focus on building and optimizing the model to ensure it performs well during testing and in production.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ML Engineer: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 Bridges the gap between data science and operations, helping scale and optimize models for production environments. They handle model deployment, automation, and performance tuning.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DevOps Engineer: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 Manages infrastructure and deployment pipelines, ensuring smooth integration of the model in production. They handle version control, automate deployments, and set up monitoring for model stability.</a:t>
            </a:r>
          </a:p>
          <a:p>
            <a:pPr algn="l">
              <a:lnSpc>
                <a:spcPts val="4403"/>
              </a:lnSpc>
            </a:pPr>
            <a:r>
              <a:rPr lang="en-US" sz="37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Why Collaboration Matters: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Each role brings unique skills, and close collaboration is key for building reliable ML systems. This teamwork ensures continuous improvement, responsiveness to issues, and a robust production workflow.</a:t>
            </a:r>
          </a:p>
          <a:p>
            <a:pPr algn="l">
              <a:lnSpc>
                <a:spcPts val="4403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13367898" y="7176082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0"/>
                </a:moveTo>
                <a:lnTo>
                  <a:pt x="0" y="0"/>
                </a:lnTo>
                <a:lnTo>
                  <a:pt x="0" y="5357911"/>
                </a:lnTo>
                <a:lnTo>
                  <a:pt x="7415792" y="5357911"/>
                </a:lnTo>
                <a:lnTo>
                  <a:pt x="741579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1274199">
            <a:off x="16204847" y="1099271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4" y="0"/>
                </a:lnTo>
                <a:lnTo>
                  <a:pt x="1741894" y="1751720"/>
                </a:lnTo>
                <a:lnTo>
                  <a:pt x="0" y="17517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460240">
            <a:off x="15239179" y="8039023"/>
            <a:ext cx="1626126" cy="772318"/>
          </a:xfrm>
          <a:custGeom>
            <a:avLst/>
            <a:gdLst/>
            <a:ahLst/>
            <a:cxnLst/>
            <a:rect r="r" b="b" t="t" l="l"/>
            <a:pathLst>
              <a:path h="772318" w="1626126">
                <a:moveTo>
                  <a:pt x="1626126" y="0"/>
                </a:moveTo>
                <a:lnTo>
                  <a:pt x="0" y="0"/>
                </a:lnTo>
                <a:lnTo>
                  <a:pt x="0" y="772318"/>
                </a:lnTo>
                <a:lnTo>
                  <a:pt x="1626126" y="772318"/>
                </a:lnTo>
                <a:lnTo>
                  <a:pt x="162612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0414" y="2013186"/>
            <a:ext cx="16037714" cy="600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86" indent="-442593" lvl="1">
              <a:lnSpc>
                <a:spcPts val="4796"/>
              </a:lnSpc>
              <a:buFont typeface="Arial"/>
              <a:buChar char="•"/>
            </a:pPr>
            <a:r>
              <a:rPr lang="en-US" b="true" sz="40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MLflow: </a:t>
            </a:r>
            <a:r>
              <a:rPr lang="en-US" b="true" sz="40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A flexible tool for </a:t>
            </a:r>
            <a:r>
              <a:rPr lang="en-US" b="true" sz="40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experiment tracking, model packaging, and deployment. MLflow is open-source and widely used for managing different versions of a model in development.</a:t>
            </a:r>
          </a:p>
          <a:p>
            <a:pPr algn="l" marL="885186" indent="-442593" lvl="1">
              <a:lnSpc>
                <a:spcPts val="4796"/>
              </a:lnSpc>
              <a:buFont typeface="Arial"/>
              <a:buChar char="•"/>
            </a:pPr>
            <a:r>
              <a:rPr lang="en-US" b="true" sz="40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Kubeflow: Built specifically for Kubernetes, it helps teams deploy ML pipelines at scale. Kubeflow’s pipelines automate workflows, while Kubernetes manages scaling and resource allocation for large-scale deployments.</a:t>
            </a:r>
          </a:p>
          <a:p>
            <a:pPr algn="l" marL="885186" indent="-442593" lvl="1">
              <a:lnSpc>
                <a:spcPts val="4796"/>
              </a:lnSpc>
              <a:buFont typeface="Arial"/>
              <a:buChar char="•"/>
            </a:pPr>
            <a:r>
              <a:rPr lang="en-US" b="true" sz="40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TensorFlow Extended (TFX): A production-ready ML platform from Google, TFX offers an end-to-end pipeline for TensorFlow models. It’s well-suited for projects that need seamless integration with TensorFlow for both training and deployment.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3215913" cy="87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27"/>
              </a:lnSpc>
              <a:spcBef>
                <a:spcPct val="0"/>
              </a:spcBef>
            </a:pPr>
            <a:r>
              <a:rPr lang="en-US" sz="63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TOOLS IN MLOPS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434317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0"/>
                </a:moveTo>
                <a:lnTo>
                  <a:pt x="16269551" y="0"/>
                </a:lnTo>
                <a:lnTo>
                  <a:pt x="16269551" y="3503441"/>
                </a:lnTo>
                <a:lnTo>
                  <a:pt x="0" y="3503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12980232" y="-2230759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5357910"/>
                </a:moveTo>
                <a:lnTo>
                  <a:pt x="0" y="5357910"/>
                </a:lnTo>
                <a:lnTo>
                  <a:pt x="0" y="0"/>
                </a:lnTo>
                <a:lnTo>
                  <a:pt x="7415792" y="0"/>
                </a:lnTo>
                <a:lnTo>
                  <a:pt x="7415792" y="53579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535698">
            <a:off x="7544830" y="8726821"/>
            <a:ext cx="1517923" cy="720928"/>
          </a:xfrm>
          <a:custGeom>
            <a:avLst/>
            <a:gdLst/>
            <a:ahLst/>
            <a:cxnLst/>
            <a:rect r="r" b="b" t="t" l="l"/>
            <a:pathLst>
              <a:path h="720928" w="1517923">
                <a:moveTo>
                  <a:pt x="0" y="0"/>
                </a:moveTo>
                <a:lnTo>
                  <a:pt x="1517924" y="0"/>
                </a:lnTo>
                <a:lnTo>
                  <a:pt x="1517924" y="720928"/>
                </a:lnTo>
                <a:lnTo>
                  <a:pt x="0" y="72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459407" y="3480787"/>
            <a:ext cx="5828593" cy="6806213"/>
          </a:xfrm>
          <a:custGeom>
            <a:avLst/>
            <a:gdLst/>
            <a:ahLst/>
            <a:cxnLst/>
            <a:rect r="r" b="b" t="t" l="l"/>
            <a:pathLst>
              <a:path h="6806213" w="5828593">
                <a:moveTo>
                  <a:pt x="5828593" y="0"/>
                </a:moveTo>
                <a:lnTo>
                  <a:pt x="0" y="0"/>
                </a:lnTo>
                <a:lnTo>
                  <a:pt x="0" y="6806213"/>
                </a:lnTo>
                <a:lnTo>
                  <a:pt x="5828593" y="6806213"/>
                </a:lnTo>
                <a:lnTo>
                  <a:pt x="58285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4060666"/>
            <a:ext cx="13215913" cy="1373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01"/>
              </a:lnSpc>
              <a:spcBef>
                <a:spcPct val="0"/>
              </a:spcBef>
            </a:pPr>
            <a:r>
              <a:rPr lang="en-US" sz="100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HANDS ON MLOPS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778134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0"/>
                </a:moveTo>
                <a:lnTo>
                  <a:pt x="16269551" y="0"/>
                </a:lnTo>
                <a:lnTo>
                  <a:pt x="16269551" y="3503441"/>
                </a:lnTo>
                <a:lnTo>
                  <a:pt x="0" y="3503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12980232" y="-2230759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5357910"/>
                </a:moveTo>
                <a:lnTo>
                  <a:pt x="0" y="5357910"/>
                </a:lnTo>
                <a:lnTo>
                  <a:pt x="0" y="0"/>
                </a:lnTo>
                <a:lnTo>
                  <a:pt x="7415792" y="0"/>
                </a:lnTo>
                <a:lnTo>
                  <a:pt x="7415792" y="535791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1274199">
            <a:off x="15259296" y="795854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0"/>
                </a:lnTo>
                <a:lnTo>
                  <a:pt x="0" y="1751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535698">
            <a:off x="8018227" y="8073853"/>
            <a:ext cx="1517923" cy="720928"/>
          </a:xfrm>
          <a:custGeom>
            <a:avLst/>
            <a:gdLst/>
            <a:ahLst/>
            <a:cxnLst/>
            <a:rect r="r" b="b" t="t" l="l"/>
            <a:pathLst>
              <a:path h="720928" w="1517923">
                <a:moveTo>
                  <a:pt x="0" y="0"/>
                </a:moveTo>
                <a:lnTo>
                  <a:pt x="1517923" y="0"/>
                </a:lnTo>
                <a:lnTo>
                  <a:pt x="1517923" y="720928"/>
                </a:lnTo>
                <a:lnTo>
                  <a:pt x="0" y="7209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9872" y="4242534"/>
            <a:ext cx="15088256" cy="73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879"/>
              </a:lnSpc>
              <a:spcBef>
                <a:spcPct val="0"/>
              </a:spcBef>
            </a:pPr>
            <a:r>
              <a:rPr lang="en-US" b="true" sz="48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Building MLOps Pipelines and Automation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09838" y="2682488"/>
            <a:ext cx="9668324" cy="136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0"/>
              </a:lnSpc>
              <a:spcBef>
                <a:spcPct val="0"/>
              </a:spcBef>
            </a:pPr>
            <a:r>
              <a:rPr lang="en-US" sz="9990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NEXT VIDEO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86282" y="7920286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0"/>
                </a:moveTo>
                <a:lnTo>
                  <a:pt x="16269551" y="0"/>
                </a:lnTo>
                <a:lnTo>
                  <a:pt x="16269551" y="3503441"/>
                </a:lnTo>
                <a:lnTo>
                  <a:pt x="0" y="3503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12980232" y="-2230759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5357910"/>
                </a:moveTo>
                <a:lnTo>
                  <a:pt x="0" y="5357910"/>
                </a:lnTo>
                <a:lnTo>
                  <a:pt x="0" y="0"/>
                </a:lnTo>
                <a:lnTo>
                  <a:pt x="7415792" y="0"/>
                </a:lnTo>
                <a:lnTo>
                  <a:pt x="7415792" y="53579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1274199">
            <a:off x="15259296" y="795854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0"/>
                </a:lnTo>
                <a:lnTo>
                  <a:pt x="0" y="17517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659888">
            <a:off x="11427765" y="8872141"/>
            <a:ext cx="1626126" cy="772318"/>
          </a:xfrm>
          <a:custGeom>
            <a:avLst/>
            <a:gdLst/>
            <a:ahLst/>
            <a:cxnLst/>
            <a:rect r="r" b="b" t="t" l="l"/>
            <a:pathLst>
              <a:path h="772318" w="1626126">
                <a:moveTo>
                  <a:pt x="0" y="0"/>
                </a:moveTo>
                <a:lnTo>
                  <a:pt x="1626126" y="0"/>
                </a:lnTo>
                <a:lnTo>
                  <a:pt x="1626126" y="772318"/>
                </a:lnTo>
                <a:lnTo>
                  <a:pt x="0" y="7723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false" rot="-5651652">
            <a:off x="-434596" y="-3139428"/>
            <a:ext cx="4721275" cy="7496669"/>
          </a:xfrm>
          <a:custGeom>
            <a:avLst/>
            <a:gdLst/>
            <a:ahLst/>
            <a:cxnLst/>
            <a:rect r="r" b="b" t="t" l="l"/>
            <a:pathLst>
              <a:path h="7496669" w="4721275">
                <a:moveTo>
                  <a:pt x="4721275" y="0"/>
                </a:moveTo>
                <a:lnTo>
                  <a:pt x="0" y="0"/>
                </a:lnTo>
                <a:lnTo>
                  <a:pt x="0" y="7496669"/>
                </a:lnTo>
                <a:lnTo>
                  <a:pt x="4721275" y="7496669"/>
                </a:lnTo>
                <a:lnTo>
                  <a:pt x="472127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167119" t="0" r="0" b="-68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7399" y="539856"/>
            <a:ext cx="1804946" cy="1804946"/>
          </a:xfrm>
          <a:custGeom>
            <a:avLst/>
            <a:gdLst/>
            <a:ahLst/>
            <a:cxnLst/>
            <a:rect r="r" b="b" t="t" l="l"/>
            <a:pathLst>
              <a:path h="1804946" w="1804946">
                <a:moveTo>
                  <a:pt x="0" y="0"/>
                </a:moveTo>
                <a:lnTo>
                  <a:pt x="1804946" y="0"/>
                </a:lnTo>
                <a:lnTo>
                  <a:pt x="1804946" y="1804946"/>
                </a:lnTo>
                <a:lnTo>
                  <a:pt x="0" y="18049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827824" y="8035393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0"/>
                </a:moveTo>
                <a:lnTo>
                  <a:pt x="0" y="0"/>
                </a:lnTo>
                <a:lnTo>
                  <a:pt x="0" y="5357910"/>
                </a:lnTo>
                <a:lnTo>
                  <a:pt x="7415792" y="5357910"/>
                </a:lnTo>
                <a:lnTo>
                  <a:pt x="74157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52280" y="3723539"/>
            <a:ext cx="14783440" cy="11504204"/>
          </a:xfrm>
          <a:custGeom>
            <a:avLst/>
            <a:gdLst/>
            <a:ahLst/>
            <a:cxnLst/>
            <a:rect r="r" b="b" t="t" l="l"/>
            <a:pathLst>
              <a:path h="11504204" w="14783440">
                <a:moveTo>
                  <a:pt x="0" y="0"/>
                </a:moveTo>
                <a:lnTo>
                  <a:pt x="14783440" y="0"/>
                </a:lnTo>
                <a:lnTo>
                  <a:pt x="14783440" y="11504204"/>
                </a:lnTo>
                <a:lnTo>
                  <a:pt x="0" y="11504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31555" y="4690310"/>
            <a:ext cx="5788792" cy="2245425"/>
          </a:xfrm>
          <a:custGeom>
            <a:avLst/>
            <a:gdLst/>
            <a:ahLst/>
            <a:cxnLst/>
            <a:rect r="r" b="b" t="t" l="l"/>
            <a:pathLst>
              <a:path h="2245425" w="5788792">
                <a:moveTo>
                  <a:pt x="0" y="0"/>
                </a:moveTo>
                <a:lnTo>
                  <a:pt x="5788792" y="0"/>
                </a:lnTo>
                <a:lnTo>
                  <a:pt x="5788792" y="2245426"/>
                </a:lnTo>
                <a:lnTo>
                  <a:pt x="0" y="2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39087" y="4690310"/>
            <a:ext cx="5788792" cy="2245425"/>
          </a:xfrm>
          <a:custGeom>
            <a:avLst/>
            <a:gdLst/>
            <a:ahLst/>
            <a:cxnLst/>
            <a:rect r="r" b="b" t="t" l="l"/>
            <a:pathLst>
              <a:path h="2245425" w="5788792">
                <a:moveTo>
                  <a:pt x="0" y="0"/>
                </a:moveTo>
                <a:lnTo>
                  <a:pt x="5788791" y="0"/>
                </a:lnTo>
                <a:lnTo>
                  <a:pt x="5788791" y="2245426"/>
                </a:lnTo>
                <a:lnTo>
                  <a:pt x="0" y="2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355240" y="4562774"/>
            <a:ext cx="9172638" cy="2607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947"/>
              </a:lnSpc>
            </a:pPr>
            <a:r>
              <a:rPr lang="en-US" sz="18469">
                <a:solidFill>
                  <a:srgbClr val="FFFFFF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-3861663" y="-705981"/>
            <a:ext cx="11227886" cy="2417783"/>
          </a:xfrm>
          <a:custGeom>
            <a:avLst/>
            <a:gdLst/>
            <a:ahLst/>
            <a:cxnLst/>
            <a:rect r="r" b="b" t="t" l="l"/>
            <a:pathLst>
              <a:path h="2417783" w="11227886">
                <a:moveTo>
                  <a:pt x="0" y="2417782"/>
                </a:moveTo>
                <a:lnTo>
                  <a:pt x="11227886" y="2417782"/>
                </a:lnTo>
                <a:lnTo>
                  <a:pt x="11227886" y="0"/>
                </a:lnTo>
                <a:lnTo>
                  <a:pt x="0" y="0"/>
                </a:lnTo>
                <a:lnTo>
                  <a:pt x="0" y="241778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1013136">
            <a:off x="1054434" y="145283"/>
            <a:ext cx="1756921" cy="1766833"/>
          </a:xfrm>
          <a:custGeom>
            <a:avLst/>
            <a:gdLst/>
            <a:ahLst/>
            <a:cxnLst/>
            <a:rect r="r" b="b" t="t" l="l"/>
            <a:pathLst>
              <a:path h="1766833" w="1756921">
                <a:moveTo>
                  <a:pt x="0" y="0"/>
                </a:moveTo>
                <a:lnTo>
                  <a:pt x="1756921" y="0"/>
                </a:lnTo>
                <a:lnTo>
                  <a:pt x="1756921" y="1766834"/>
                </a:lnTo>
                <a:lnTo>
                  <a:pt x="0" y="17668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2920748">
            <a:off x="16446237" y="7649234"/>
            <a:ext cx="1626126" cy="772318"/>
          </a:xfrm>
          <a:custGeom>
            <a:avLst/>
            <a:gdLst/>
            <a:ahLst/>
            <a:cxnLst/>
            <a:rect r="r" b="b" t="t" l="l"/>
            <a:pathLst>
              <a:path h="772318" w="1626126">
                <a:moveTo>
                  <a:pt x="1626126" y="0"/>
                </a:moveTo>
                <a:lnTo>
                  <a:pt x="0" y="0"/>
                </a:lnTo>
                <a:lnTo>
                  <a:pt x="0" y="772319"/>
                </a:lnTo>
                <a:lnTo>
                  <a:pt x="1626126" y="772319"/>
                </a:lnTo>
                <a:lnTo>
                  <a:pt x="162612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DAGUrflgeh0</dc:identifier>
  <dcterms:modified xsi:type="dcterms:W3CDTF">2011-08-01T06:04:30Z</dcterms:modified>
  <cp:revision>1</cp:revision>
  <dc:title>part 1</dc:title>
</cp:coreProperties>
</file>