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da Tawa Cute" charset="1" panose="00000000000000000000"/>
      <p:regular r:id="rId15"/>
    </p:embeddedFont>
    <p:embeddedFont>
      <p:font typeface="Monterchi Sans" charset="1" panose="02000503060000020004"/>
      <p:regular r:id="rId16"/>
    </p:embeddedFont>
    <p:embeddedFont>
      <p:font typeface="Monterchi Sans Bold" charset="1" panose="0200050306000002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4.png" Type="http://schemas.openxmlformats.org/officeDocument/2006/relationships/image"/><Relationship Id="rId9" Target="../media/image2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31105" y="2711015"/>
            <a:ext cx="7756895" cy="7488930"/>
          </a:xfrm>
          <a:custGeom>
            <a:avLst/>
            <a:gdLst/>
            <a:ahLst/>
            <a:cxnLst/>
            <a:rect r="r" b="b" t="t" l="l"/>
            <a:pathLst>
              <a:path h="7488930" w="7756895">
                <a:moveTo>
                  <a:pt x="0" y="0"/>
                </a:moveTo>
                <a:lnTo>
                  <a:pt x="7756895" y="0"/>
                </a:lnTo>
                <a:lnTo>
                  <a:pt x="7756895" y="7488930"/>
                </a:lnTo>
                <a:lnTo>
                  <a:pt x="0" y="7488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3549264"/>
            <a:ext cx="9246027" cy="341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2"/>
              </a:lnSpc>
              <a:spcBef>
                <a:spcPct val="0"/>
              </a:spcBef>
            </a:pPr>
            <a:r>
              <a:rPr lang="en-US" sz="17633">
                <a:solidFill>
                  <a:srgbClr val="5476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MLOPS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1028700" y="6722116"/>
            <a:ext cx="2849853" cy="1105435"/>
          </a:xfrm>
          <a:custGeom>
            <a:avLst/>
            <a:gdLst/>
            <a:ahLst/>
            <a:cxnLst/>
            <a:rect r="r" b="b" t="t" l="l"/>
            <a:pathLst>
              <a:path h="1105435" w="2849853">
                <a:moveTo>
                  <a:pt x="2849853" y="0"/>
                </a:moveTo>
                <a:lnTo>
                  <a:pt x="0" y="0"/>
                </a:lnTo>
                <a:lnTo>
                  <a:pt x="0" y="1105435"/>
                </a:lnTo>
                <a:lnTo>
                  <a:pt x="2849853" y="1105435"/>
                </a:lnTo>
                <a:lnTo>
                  <a:pt x="28498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2627079" y="6722116"/>
            <a:ext cx="2849853" cy="1105435"/>
          </a:xfrm>
          <a:custGeom>
            <a:avLst/>
            <a:gdLst/>
            <a:ahLst/>
            <a:cxnLst/>
            <a:rect r="r" b="b" t="t" l="l"/>
            <a:pathLst>
              <a:path h="1105435" w="2849853">
                <a:moveTo>
                  <a:pt x="2849852" y="0"/>
                </a:moveTo>
                <a:lnTo>
                  <a:pt x="0" y="0"/>
                </a:lnTo>
                <a:lnTo>
                  <a:pt x="0" y="1105435"/>
                </a:lnTo>
                <a:lnTo>
                  <a:pt x="2849852" y="1105435"/>
                </a:lnTo>
                <a:lnTo>
                  <a:pt x="284985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0">
            <a:off x="3818072" y="6722116"/>
            <a:ext cx="2849853" cy="1105435"/>
          </a:xfrm>
          <a:custGeom>
            <a:avLst/>
            <a:gdLst/>
            <a:ahLst/>
            <a:cxnLst/>
            <a:rect r="r" b="b" t="t" l="l"/>
            <a:pathLst>
              <a:path h="1105435" w="2849853">
                <a:moveTo>
                  <a:pt x="2849852" y="0"/>
                </a:moveTo>
                <a:lnTo>
                  <a:pt x="0" y="0"/>
                </a:lnTo>
                <a:lnTo>
                  <a:pt x="0" y="1105435"/>
                </a:lnTo>
                <a:lnTo>
                  <a:pt x="2849852" y="1105435"/>
                </a:lnTo>
                <a:lnTo>
                  <a:pt x="284985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908214" y="6722116"/>
            <a:ext cx="2849853" cy="1105435"/>
          </a:xfrm>
          <a:custGeom>
            <a:avLst/>
            <a:gdLst/>
            <a:ahLst/>
            <a:cxnLst/>
            <a:rect r="r" b="b" t="t" l="l"/>
            <a:pathLst>
              <a:path h="1105435" w="2849853">
                <a:moveTo>
                  <a:pt x="0" y="0"/>
                </a:moveTo>
                <a:lnTo>
                  <a:pt x="2849853" y="0"/>
                </a:lnTo>
                <a:lnTo>
                  <a:pt x="2849853" y="1105435"/>
                </a:lnTo>
                <a:lnTo>
                  <a:pt x="0" y="1105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6758373"/>
            <a:ext cx="6707478" cy="92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44"/>
              </a:lnSpc>
            </a:pPr>
            <a:r>
              <a:rPr lang="en-US" sz="546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TechKalvi Talks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0" y="-114086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0" y="3503441"/>
                </a:moveTo>
                <a:lnTo>
                  <a:pt x="16269551" y="3503441"/>
                </a:lnTo>
                <a:lnTo>
                  <a:pt x="16269551" y="0"/>
                </a:lnTo>
                <a:lnTo>
                  <a:pt x="0" y="0"/>
                </a:lnTo>
                <a:lnTo>
                  <a:pt x="0" y="350344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098009">
            <a:off x="-854184" y="5899865"/>
            <a:ext cx="4721275" cy="7496669"/>
          </a:xfrm>
          <a:custGeom>
            <a:avLst/>
            <a:gdLst/>
            <a:ahLst/>
            <a:cxnLst/>
            <a:rect r="r" b="b" t="t" l="l"/>
            <a:pathLst>
              <a:path h="7496669" w="4721275">
                <a:moveTo>
                  <a:pt x="0" y="0"/>
                </a:moveTo>
                <a:lnTo>
                  <a:pt x="4721276" y="0"/>
                </a:lnTo>
                <a:lnTo>
                  <a:pt x="4721276" y="7496670"/>
                </a:lnTo>
                <a:lnTo>
                  <a:pt x="0" y="74966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67119" t="0" r="0" b="-68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798449">
            <a:off x="5656065" y="772482"/>
            <a:ext cx="2240794" cy="2253436"/>
          </a:xfrm>
          <a:custGeom>
            <a:avLst/>
            <a:gdLst/>
            <a:ahLst/>
            <a:cxnLst/>
            <a:rect r="r" b="b" t="t" l="l"/>
            <a:pathLst>
              <a:path h="2253436" w="2240794">
                <a:moveTo>
                  <a:pt x="0" y="0"/>
                </a:moveTo>
                <a:lnTo>
                  <a:pt x="2240794" y="0"/>
                </a:lnTo>
                <a:lnTo>
                  <a:pt x="2240794" y="2253437"/>
                </a:lnTo>
                <a:lnTo>
                  <a:pt x="0" y="225343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976084">
            <a:off x="3158247" y="8921423"/>
            <a:ext cx="1891278" cy="898250"/>
          </a:xfrm>
          <a:custGeom>
            <a:avLst/>
            <a:gdLst/>
            <a:ahLst/>
            <a:cxnLst/>
            <a:rect r="r" b="b" t="t" l="l"/>
            <a:pathLst>
              <a:path h="898250" w="1891278">
                <a:moveTo>
                  <a:pt x="0" y="0"/>
                </a:moveTo>
                <a:lnTo>
                  <a:pt x="1891278" y="0"/>
                </a:lnTo>
                <a:lnTo>
                  <a:pt x="1891278" y="898251"/>
                </a:lnTo>
                <a:lnTo>
                  <a:pt x="0" y="89825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839857" y="-1140868"/>
            <a:ext cx="3851883" cy="3851883"/>
          </a:xfrm>
          <a:custGeom>
            <a:avLst/>
            <a:gdLst/>
            <a:ahLst/>
            <a:cxnLst/>
            <a:rect r="r" b="b" t="t" l="l"/>
            <a:pathLst>
              <a:path h="3851883" w="3851883">
                <a:moveTo>
                  <a:pt x="0" y="0"/>
                </a:moveTo>
                <a:lnTo>
                  <a:pt x="3851884" y="0"/>
                </a:lnTo>
                <a:lnTo>
                  <a:pt x="3851884" y="3851883"/>
                </a:lnTo>
                <a:lnTo>
                  <a:pt x="0" y="385188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545563" y="-93633"/>
            <a:ext cx="1990295" cy="1990295"/>
          </a:xfrm>
          <a:custGeom>
            <a:avLst/>
            <a:gdLst/>
            <a:ahLst/>
            <a:cxnLst/>
            <a:rect r="r" b="b" t="t" l="l"/>
            <a:pathLst>
              <a:path h="1990295" w="1990295">
                <a:moveTo>
                  <a:pt x="0" y="0"/>
                </a:moveTo>
                <a:lnTo>
                  <a:pt x="1990296" y="0"/>
                </a:lnTo>
                <a:lnTo>
                  <a:pt x="1990296" y="1990296"/>
                </a:lnTo>
                <a:lnTo>
                  <a:pt x="0" y="199029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27971" y="7006011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0" y="0"/>
                </a:moveTo>
                <a:lnTo>
                  <a:pt x="7415792" y="0"/>
                </a:lnTo>
                <a:lnTo>
                  <a:pt x="7415792" y="5357910"/>
                </a:lnTo>
                <a:lnTo>
                  <a:pt x="0" y="5357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true" rot="0">
            <a:off x="2018449" y="-114086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16269551" y="3503441"/>
                </a:moveTo>
                <a:lnTo>
                  <a:pt x="0" y="3503441"/>
                </a:lnTo>
                <a:lnTo>
                  <a:pt x="0" y="0"/>
                </a:lnTo>
                <a:lnTo>
                  <a:pt x="16269551" y="0"/>
                </a:lnTo>
                <a:lnTo>
                  <a:pt x="16269551" y="350344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6244538" y="3513250"/>
            <a:ext cx="5798923" cy="2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5"/>
              </a:lnSpc>
              <a:spcBef>
                <a:spcPct val="0"/>
              </a:spcBef>
            </a:pPr>
            <a:r>
              <a:rPr lang="en-US" sz="13899">
                <a:solidFill>
                  <a:srgbClr val="5476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PART 2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678209">
            <a:off x="16611715" y="9235841"/>
            <a:ext cx="1891278" cy="898250"/>
          </a:xfrm>
          <a:custGeom>
            <a:avLst/>
            <a:gdLst/>
            <a:ahLst/>
            <a:cxnLst/>
            <a:rect r="r" b="b" t="t" l="l"/>
            <a:pathLst>
              <a:path h="898250" w="1891278">
                <a:moveTo>
                  <a:pt x="1891278" y="0"/>
                </a:moveTo>
                <a:lnTo>
                  <a:pt x="0" y="0"/>
                </a:lnTo>
                <a:lnTo>
                  <a:pt x="0" y="898250"/>
                </a:lnTo>
                <a:lnTo>
                  <a:pt x="1891278" y="898250"/>
                </a:lnTo>
                <a:lnTo>
                  <a:pt x="189127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971519">
            <a:off x="14590442" y="833070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3" y="0"/>
                </a:lnTo>
                <a:lnTo>
                  <a:pt x="1741893" y="1751721"/>
                </a:lnTo>
                <a:lnTo>
                  <a:pt x="0" y="17517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369656" y="-2590231"/>
            <a:ext cx="4299162" cy="4299162"/>
          </a:xfrm>
          <a:custGeom>
            <a:avLst/>
            <a:gdLst/>
            <a:ahLst/>
            <a:cxnLst/>
            <a:rect r="r" b="b" t="t" l="l"/>
            <a:pathLst>
              <a:path h="4299162" w="4299162">
                <a:moveTo>
                  <a:pt x="0" y="0"/>
                </a:moveTo>
                <a:lnTo>
                  <a:pt x="4299162" y="0"/>
                </a:lnTo>
                <a:lnTo>
                  <a:pt x="4299162" y="4299162"/>
                </a:lnTo>
                <a:lnTo>
                  <a:pt x="0" y="42991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988863" y="5906975"/>
            <a:ext cx="12310274" cy="280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11"/>
              </a:lnSpc>
              <a:spcBef>
                <a:spcPct val="0"/>
              </a:spcBef>
            </a:pPr>
            <a:r>
              <a:rPr lang="en-US" sz="7000">
                <a:solidFill>
                  <a:srgbClr val="5476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BUILDING MLOPS PIPELINES AND AUTOMATION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2018449" y="-114086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16269551" y="3503441"/>
                </a:moveTo>
                <a:lnTo>
                  <a:pt x="0" y="3503441"/>
                </a:lnTo>
                <a:lnTo>
                  <a:pt x="0" y="0"/>
                </a:lnTo>
                <a:lnTo>
                  <a:pt x="16269551" y="0"/>
                </a:lnTo>
                <a:lnTo>
                  <a:pt x="16269551" y="35034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42088" y="3207946"/>
            <a:ext cx="14038662" cy="6568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Definition: An MLOps pipeline automates each step of the ML workflow—from data preparation and model training to deployment and monitoring.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Purpose: Pipelines enable continuous integration and delivery (CI/CD) in ML, making model updates, re-training, and deployment faster and more reliable.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sz="41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Goal: To ensure models adapt effectively to changing data while minimizing downtime.</a:t>
            </a:r>
          </a:p>
          <a:p>
            <a:pPr algn="l">
              <a:lnSpc>
                <a:spcPts val="62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26769" y="1270781"/>
            <a:ext cx="7475238" cy="202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952"/>
              </a:lnSpc>
              <a:spcBef>
                <a:spcPct val="0"/>
              </a:spcBef>
            </a:pPr>
            <a:r>
              <a:rPr lang="en-US" sz="10400">
                <a:solidFill>
                  <a:srgbClr val="5476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INTRODUCTION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678209">
            <a:off x="16611715" y="9235841"/>
            <a:ext cx="1891278" cy="898250"/>
          </a:xfrm>
          <a:custGeom>
            <a:avLst/>
            <a:gdLst/>
            <a:ahLst/>
            <a:cxnLst/>
            <a:rect r="r" b="b" t="t" l="l"/>
            <a:pathLst>
              <a:path h="898250" w="1891278">
                <a:moveTo>
                  <a:pt x="1891278" y="0"/>
                </a:moveTo>
                <a:lnTo>
                  <a:pt x="0" y="0"/>
                </a:lnTo>
                <a:lnTo>
                  <a:pt x="0" y="898250"/>
                </a:lnTo>
                <a:lnTo>
                  <a:pt x="1891278" y="898250"/>
                </a:lnTo>
                <a:lnTo>
                  <a:pt x="189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971519">
            <a:off x="14590442" y="833070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3" y="0"/>
                </a:lnTo>
                <a:lnTo>
                  <a:pt x="1741893" y="1751721"/>
                </a:lnTo>
                <a:lnTo>
                  <a:pt x="0" y="17517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369656" y="-2590231"/>
            <a:ext cx="4299162" cy="4299162"/>
          </a:xfrm>
          <a:custGeom>
            <a:avLst/>
            <a:gdLst/>
            <a:ahLst/>
            <a:cxnLst/>
            <a:rect r="r" b="b" t="t" l="l"/>
            <a:pathLst>
              <a:path h="4299162" w="4299162">
                <a:moveTo>
                  <a:pt x="0" y="0"/>
                </a:moveTo>
                <a:lnTo>
                  <a:pt x="4299162" y="0"/>
                </a:lnTo>
                <a:lnTo>
                  <a:pt x="4299162" y="4299162"/>
                </a:lnTo>
                <a:lnTo>
                  <a:pt x="0" y="42991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1382" y="792003"/>
            <a:ext cx="12260187" cy="87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7"/>
              </a:lnSpc>
            </a:pPr>
            <a:r>
              <a:rPr lang="en-US" sz="6399">
                <a:solidFill>
                  <a:srgbClr val="4B6F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STAGES IN PIPELINE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778134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0" y="0"/>
                </a:moveTo>
                <a:lnTo>
                  <a:pt x="16269551" y="0"/>
                </a:lnTo>
                <a:lnTo>
                  <a:pt x="16269551" y="3503441"/>
                </a:lnTo>
                <a:lnTo>
                  <a:pt x="0" y="3503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true" rot="0">
            <a:off x="12980232" y="-2230759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5357910"/>
                </a:moveTo>
                <a:lnTo>
                  <a:pt x="0" y="5357910"/>
                </a:lnTo>
                <a:lnTo>
                  <a:pt x="0" y="0"/>
                </a:lnTo>
                <a:lnTo>
                  <a:pt x="7415792" y="0"/>
                </a:lnTo>
                <a:lnTo>
                  <a:pt x="7415792" y="53579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460240">
            <a:off x="44961" y="-929"/>
            <a:ext cx="1891278" cy="898250"/>
          </a:xfrm>
          <a:custGeom>
            <a:avLst/>
            <a:gdLst/>
            <a:ahLst/>
            <a:cxnLst/>
            <a:rect r="r" b="b" t="t" l="l"/>
            <a:pathLst>
              <a:path h="898250" w="1891278">
                <a:moveTo>
                  <a:pt x="0" y="0"/>
                </a:moveTo>
                <a:lnTo>
                  <a:pt x="1891278" y="0"/>
                </a:lnTo>
                <a:lnTo>
                  <a:pt x="1891278" y="898251"/>
                </a:lnTo>
                <a:lnTo>
                  <a:pt x="0" y="8982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78724" y="1943724"/>
            <a:ext cx="16880576" cy="684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Data Ingestion and Preprocessing: </a:t>
            </a:r>
            <a:r>
              <a:rPr lang="en-US" sz="35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Automates data collection, cleaning, transformation, and storage. Ensures the data used is consistent and of high quality, avoiding biases or data drift.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Model Training and Tuning: </a:t>
            </a:r>
            <a:r>
              <a:rPr lang="en-US" sz="35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Involves training models with hyperparameter tuning and tracking experiment results. Ensures that the best-performing models are selected for production.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Model Validation: </a:t>
            </a:r>
            <a:r>
              <a:rPr lang="en-US" sz="35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Evaluates models against performance metrics, ensuring they meet quality standards. Includes testing for issues like data leakage, overfitting, and robustness.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Model Deployment: </a:t>
            </a:r>
            <a:r>
              <a:rPr lang="en-US" sz="35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Deploys the model in the production environment for real-time predictions or batch processing. Configures deployment infrastructure for scaling and performance.</a:t>
            </a:r>
          </a:p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Monitoring and Retraining: </a:t>
            </a:r>
            <a:r>
              <a:rPr lang="en-US" sz="35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Continuously tracks model performance, data drift, and infrastructure health. Automatically triggers retraining if performance drops, ensuring models stay relevant.</a:t>
            </a:r>
          </a:p>
          <a:p>
            <a:pPr algn="l">
              <a:lnSpc>
                <a:spcPts val="54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2018449" y="-114086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16269551" y="3503441"/>
                </a:moveTo>
                <a:lnTo>
                  <a:pt x="0" y="3503441"/>
                </a:lnTo>
                <a:lnTo>
                  <a:pt x="0" y="0"/>
                </a:lnTo>
                <a:lnTo>
                  <a:pt x="16269551" y="0"/>
                </a:lnTo>
                <a:lnTo>
                  <a:pt x="16269551" y="35034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354086"/>
            <a:ext cx="12339198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8799">
                <a:solidFill>
                  <a:srgbClr val="4B6F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AUTOMATION IN MLOPS PIPELINES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81913" y="-634281"/>
            <a:ext cx="1988367" cy="1988367"/>
          </a:xfrm>
          <a:custGeom>
            <a:avLst/>
            <a:gdLst/>
            <a:ahLst/>
            <a:cxnLst/>
            <a:rect r="r" b="b" t="t" l="l"/>
            <a:pathLst>
              <a:path h="1988367" w="1988367">
                <a:moveTo>
                  <a:pt x="0" y="0"/>
                </a:moveTo>
                <a:lnTo>
                  <a:pt x="1988367" y="0"/>
                </a:lnTo>
                <a:lnTo>
                  <a:pt x="1988367" y="1988367"/>
                </a:lnTo>
                <a:lnTo>
                  <a:pt x="0" y="1988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12270" y="2687586"/>
            <a:ext cx="14396924" cy="6081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b="true" sz="37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Why Automate? </a:t>
            </a:r>
            <a:r>
              <a:rPr lang="en-US" sz="37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Automation reduces human error, speeds up model delivery, and allows rapid adaptation to new data.</a:t>
            </a:r>
          </a:p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b="true" sz="37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Key Automations:</a:t>
            </a:r>
          </a:p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sz="37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Data Pipeline Automation: Ensures fresh data is ingested and processed automatically.</a:t>
            </a:r>
          </a:p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b="true" sz="37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Model Training and Testing: </a:t>
            </a:r>
            <a:r>
              <a:rPr lang="en-US" sz="37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Scheduled model retraining and automated A/B testing to validate performance.</a:t>
            </a:r>
          </a:p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b="true" sz="37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Deployment Automation: </a:t>
            </a:r>
            <a:r>
              <a:rPr lang="en-US" sz="37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CI/CD pipelines deploy updated models seamlessly.</a:t>
            </a:r>
          </a:p>
          <a:p>
            <a:pPr algn="l" marL="798833" indent="-399416" lvl="1">
              <a:lnSpc>
                <a:spcPts val="4403"/>
              </a:lnSpc>
              <a:buFont typeface="Arial"/>
              <a:buChar char="•"/>
            </a:pPr>
            <a:r>
              <a:rPr lang="en-US" b="true" sz="3700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Monitoring Automation: </a:t>
            </a:r>
            <a:r>
              <a:rPr lang="en-US" sz="3700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Alerts and logs track model performance and system health.</a:t>
            </a:r>
          </a:p>
          <a:p>
            <a:pPr algn="l">
              <a:lnSpc>
                <a:spcPts val="4403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13367898" y="7176082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0"/>
                </a:moveTo>
                <a:lnTo>
                  <a:pt x="0" y="0"/>
                </a:lnTo>
                <a:lnTo>
                  <a:pt x="0" y="5357911"/>
                </a:lnTo>
                <a:lnTo>
                  <a:pt x="7415792" y="5357911"/>
                </a:lnTo>
                <a:lnTo>
                  <a:pt x="741579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1274199">
            <a:off x="16204847" y="1099271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4" y="0"/>
                </a:lnTo>
                <a:lnTo>
                  <a:pt x="1741894" y="1751720"/>
                </a:lnTo>
                <a:lnTo>
                  <a:pt x="0" y="1751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3495099" y="6887415"/>
            <a:ext cx="4709753" cy="3399585"/>
          </a:xfrm>
          <a:custGeom>
            <a:avLst/>
            <a:gdLst/>
            <a:ahLst/>
            <a:cxnLst/>
            <a:rect r="r" b="b" t="t" l="l"/>
            <a:pathLst>
              <a:path h="3399585" w="4709753">
                <a:moveTo>
                  <a:pt x="0" y="0"/>
                </a:moveTo>
                <a:lnTo>
                  <a:pt x="4709753" y="0"/>
                </a:lnTo>
                <a:lnTo>
                  <a:pt x="4709753" y="3399585"/>
                </a:lnTo>
                <a:lnTo>
                  <a:pt x="0" y="33995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980232" y="-2230759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5357910"/>
                </a:moveTo>
                <a:lnTo>
                  <a:pt x="0" y="5357910"/>
                </a:lnTo>
                <a:lnTo>
                  <a:pt x="0" y="0"/>
                </a:lnTo>
                <a:lnTo>
                  <a:pt x="7415792" y="0"/>
                </a:lnTo>
                <a:lnTo>
                  <a:pt x="7415792" y="535791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13215913" cy="87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27"/>
              </a:lnSpc>
              <a:spcBef>
                <a:spcPct val="0"/>
              </a:spcBef>
            </a:pPr>
            <a:r>
              <a:rPr lang="en-US" sz="6399">
                <a:solidFill>
                  <a:srgbClr val="4B6F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TOOLS IN MLOPS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434317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0" y="0"/>
                </a:moveTo>
                <a:lnTo>
                  <a:pt x="16269551" y="0"/>
                </a:lnTo>
                <a:lnTo>
                  <a:pt x="16269551" y="3503441"/>
                </a:lnTo>
                <a:lnTo>
                  <a:pt x="0" y="3503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535698">
            <a:off x="7544830" y="8726821"/>
            <a:ext cx="1517923" cy="720928"/>
          </a:xfrm>
          <a:custGeom>
            <a:avLst/>
            <a:gdLst/>
            <a:ahLst/>
            <a:cxnLst/>
            <a:rect r="r" b="b" t="t" l="l"/>
            <a:pathLst>
              <a:path h="720928" w="1517923">
                <a:moveTo>
                  <a:pt x="0" y="0"/>
                </a:moveTo>
                <a:lnTo>
                  <a:pt x="1517924" y="0"/>
                </a:lnTo>
                <a:lnTo>
                  <a:pt x="1517924" y="720928"/>
                </a:lnTo>
                <a:lnTo>
                  <a:pt x="0" y="7209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50414" y="2013186"/>
            <a:ext cx="16037714" cy="6607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86" indent="-442593" lvl="1">
              <a:lnSpc>
                <a:spcPts val="4796"/>
              </a:lnSpc>
              <a:buFont typeface="Arial"/>
              <a:buChar char="•"/>
            </a:pPr>
            <a:r>
              <a:rPr lang="en-US" b="true" sz="4099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MLflow: </a:t>
            </a:r>
            <a:r>
              <a:rPr lang="en-US" sz="4099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A flexible tool for </a:t>
            </a:r>
            <a:r>
              <a:rPr lang="en-US" sz="4099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experiment tracking, model packaging, and deployment. MLflow is open-source and widely used for managing different versions of a model in development.</a:t>
            </a:r>
          </a:p>
          <a:p>
            <a:pPr algn="l" marL="885186" indent="-442593" lvl="1">
              <a:lnSpc>
                <a:spcPts val="4796"/>
              </a:lnSpc>
              <a:buFont typeface="Arial"/>
              <a:buChar char="•"/>
            </a:pPr>
            <a:r>
              <a:rPr lang="en-US" b="true" sz="4099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Kubeflow: </a:t>
            </a:r>
            <a:r>
              <a:rPr lang="en-US" sz="4099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Built specifically for Kubernetes, it helps teams deploy ML pipelines at scale. Kubeflow’s pipelines automate workflows, while Kubernetes manages scaling and resource allocation for large-scale deployments.</a:t>
            </a:r>
          </a:p>
          <a:p>
            <a:pPr algn="l" marL="885186" indent="-442593" lvl="1">
              <a:lnSpc>
                <a:spcPts val="4796"/>
              </a:lnSpc>
              <a:buFont typeface="Arial"/>
              <a:buChar char="•"/>
            </a:pPr>
            <a:r>
              <a:rPr lang="en-US" b="true" sz="4099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TensorFlow Extended (TFX): </a:t>
            </a:r>
            <a:r>
              <a:rPr lang="en-US" sz="4099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A production-ready ML platform from Google, TFX offers an end-to-end pipeline for TensorFlow models. It’s well-suited for projects that need seamless integration with TensorFlow for both training and deployment.</a:t>
            </a:r>
          </a:p>
          <a:p>
            <a:pPr algn="l" marL="885186" indent="-442593" lvl="1">
              <a:lnSpc>
                <a:spcPts val="4796"/>
              </a:lnSpc>
              <a:buFont typeface="Arial"/>
              <a:buChar char="•"/>
            </a:pPr>
            <a:r>
              <a:rPr lang="en-US" b="true" sz="4099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Airflow: </a:t>
            </a:r>
            <a:r>
              <a:rPr lang="en-US" sz="4099">
                <a:solidFill>
                  <a:srgbClr val="423123"/>
                </a:solidFill>
                <a:latin typeface="Monterchi Sans"/>
                <a:ea typeface="Monterchi Sans"/>
                <a:cs typeface="Monterchi Sans"/>
                <a:sym typeface="Monterchi Sans"/>
              </a:rPr>
              <a:t>Automates and schedules workflows, widely used for managing complex pipelines.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459407" y="3480787"/>
            <a:ext cx="5828593" cy="6806213"/>
          </a:xfrm>
          <a:custGeom>
            <a:avLst/>
            <a:gdLst/>
            <a:ahLst/>
            <a:cxnLst/>
            <a:rect r="r" b="b" t="t" l="l"/>
            <a:pathLst>
              <a:path h="6806213" w="5828593">
                <a:moveTo>
                  <a:pt x="5828593" y="0"/>
                </a:moveTo>
                <a:lnTo>
                  <a:pt x="0" y="0"/>
                </a:lnTo>
                <a:lnTo>
                  <a:pt x="0" y="6806213"/>
                </a:lnTo>
                <a:lnTo>
                  <a:pt x="5828593" y="6806213"/>
                </a:lnTo>
                <a:lnTo>
                  <a:pt x="58285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4060666"/>
            <a:ext cx="13215913" cy="1373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01"/>
              </a:lnSpc>
              <a:spcBef>
                <a:spcPct val="0"/>
              </a:spcBef>
            </a:pPr>
            <a:r>
              <a:rPr lang="en-US" sz="10099">
                <a:solidFill>
                  <a:srgbClr val="4B6F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HANDS ON MLOPS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7781348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0" y="0"/>
                </a:moveTo>
                <a:lnTo>
                  <a:pt x="16269551" y="0"/>
                </a:lnTo>
                <a:lnTo>
                  <a:pt x="16269551" y="3503441"/>
                </a:lnTo>
                <a:lnTo>
                  <a:pt x="0" y="35034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12980232" y="-2230759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5357910"/>
                </a:moveTo>
                <a:lnTo>
                  <a:pt x="0" y="5357910"/>
                </a:lnTo>
                <a:lnTo>
                  <a:pt x="0" y="0"/>
                </a:lnTo>
                <a:lnTo>
                  <a:pt x="7415792" y="0"/>
                </a:lnTo>
                <a:lnTo>
                  <a:pt x="7415792" y="535791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1274199">
            <a:off x="15259296" y="795854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3" y="0"/>
                </a:lnTo>
                <a:lnTo>
                  <a:pt x="1741893" y="1751720"/>
                </a:lnTo>
                <a:lnTo>
                  <a:pt x="0" y="1751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1535698">
            <a:off x="8018227" y="8073853"/>
            <a:ext cx="1517923" cy="720928"/>
          </a:xfrm>
          <a:custGeom>
            <a:avLst/>
            <a:gdLst/>
            <a:ahLst/>
            <a:cxnLst/>
            <a:rect r="r" b="b" t="t" l="l"/>
            <a:pathLst>
              <a:path h="720928" w="1517923">
                <a:moveTo>
                  <a:pt x="0" y="0"/>
                </a:moveTo>
                <a:lnTo>
                  <a:pt x="1517923" y="0"/>
                </a:lnTo>
                <a:lnTo>
                  <a:pt x="1517923" y="720928"/>
                </a:lnTo>
                <a:lnTo>
                  <a:pt x="0" y="7209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99872" y="4242534"/>
            <a:ext cx="15088256" cy="733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879"/>
              </a:lnSpc>
              <a:spcBef>
                <a:spcPct val="0"/>
              </a:spcBef>
            </a:pPr>
            <a:r>
              <a:rPr lang="en-US" b="true" sz="4899">
                <a:solidFill>
                  <a:srgbClr val="423123"/>
                </a:solidFill>
                <a:latin typeface="Monterchi Sans Bold"/>
                <a:ea typeface="Monterchi Sans Bold"/>
                <a:cs typeface="Monterchi Sans Bold"/>
                <a:sym typeface="Monterchi Sans Bold"/>
              </a:rPr>
              <a:t>Monitoring, Maintenance, and Scaling MLOps Solutions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09838" y="2682488"/>
            <a:ext cx="9668324" cy="1369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90"/>
              </a:lnSpc>
              <a:spcBef>
                <a:spcPct val="0"/>
              </a:spcBef>
            </a:pPr>
            <a:r>
              <a:rPr lang="en-US" sz="9990">
                <a:solidFill>
                  <a:srgbClr val="4B6F68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NEXT VIDEO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86282" y="7920286"/>
            <a:ext cx="16269551" cy="3503441"/>
          </a:xfrm>
          <a:custGeom>
            <a:avLst/>
            <a:gdLst/>
            <a:ahLst/>
            <a:cxnLst/>
            <a:rect r="r" b="b" t="t" l="l"/>
            <a:pathLst>
              <a:path h="3503441" w="16269551">
                <a:moveTo>
                  <a:pt x="0" y="0"/>
                </a:moveTo>
                <a:lnTo>
                  <a:pt x="16269551" y="0"/>
                </a:lnTo>
                <a:lnTo>
                  <a:pt x="16269551" y="3503441"/>
                </a:lnTo>
                <a:lnTo>
                  <a:pt x="0" y="3503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12980232" y="-2230759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5357910"/>
                </a:moveTo>
                <a:lnTo>
                  <a:pt x="0" y="5357910"/>
                </a:lnTo>
                <a:lnTo>
                  <a:pt x="0" y="0"/>
                </a:lnTo>
                <a:lnTo>
                  <a:pt x="7415792" y="0"/>
                </a:lnTo>
                <a:lnTo>
                  <a:pt x="7415792" y="535791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1274199">
            <a:off x="15259296" y="795854"/>
            <a:ext cx="1741893" cy="1751720"/>
          </a:xfrm>
          <a:custGeom>
            <a:avLst/>
            <a:gdLst/>
            <a:ahLst/>
            <a:cxnLst/>
            <a:rect r="r" b="b" t="t" l="l"/>
            <a:pathLst>
              <a:path h="1751720" w="1741893">
                <a:moveTo>
                  <a:pt x="0" y="0"/>
                </a:moveTo>
                <a:lnTo>
                  <a:pt x="1741893" y="0"/>
                </a:lnTo>
                <a:lnTo>
                  <a:pt x="1741893" y="1751720"/>
                </a:lnTo>
                <a:lnTo>
                  <a:pt x="0" y="17517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1659888">
            <a:off x="11427765" y="8872141"/>
            <a:ext cx="1626126" cy="772318"/>
          </a:xfrm>
          <a:custGeom>
            <a:avLst/>
            <a:gdLst/>
            <a:ahLst/>
            <a:cxnLst/>
            <a:rect r="r" b="b" t="t" l="l"/>
            <a:pathLst>
              <a:path h="772318" w="1626126">
                <a:moveTo>
                  <a:pt x="0" y="0"/>
                </a:moveTo>
                <a:lnTo>
                  <a:pt x="1626126" y="0"/>
                </a:lnTo>
                <a:lnTo>
                  <a:pt x="1626126" y="772318"/>
                </a:lnTo>
                <a:lnTo>
                  <a:pt x="0" y="7723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false" rot="-5651652">
            <a:off x="-434596" y="-3139428"/>
            <a:ext cx="4721275" cy="7496669"/>
          </a:xfrm>
          <a:custGeom>
            <a:avLst/>
            <a:gdLst/>
            <a:ahLst/>
            <a:cxnLst/>
            <a:rect r="r" b="b" t="t" l="l"/>
            <a:pathLst>
              <a:path h="7496669" w="4721275">
                <a:moveTo>
                  <a:pt x="4721275" y="0"/>
                </a:moveTo>
                <a:lnTo>
                  <a:pt x="0" y="0"/>
                </a:lnTo>
                <a:lnTo>
                  <a:pt x="0" y="7496669"/>
                </a:lnTo>
                <a:lnTo>
                  <a:pt x="4721275" y="7496669"/>
                </a:lnTo>
                <a:lnTo>
                  <a:pt x="472127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167119" t="0" r="0" b="-68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7399" y="539856"/>
            <a:ext cx="1804946" cy="1804946"/>
          </a:xfrm>
          <a:custGeom>
            <a:avLst/>
            <a:gdLst/>
            <a:ahLst/>
            <a:cxnLst/>
            <a:rect r="r" b="b" t="t" l="l"/>
            <a:pathLst>
              <a:path h="1804946" w="1804946">
                <a:moveTo>
                  <a:pt x="0" y="0"/>
                </a:moveTo>
                <a:lnTo>
                  <a:pt x="1804946" y="0"/>
                </a:lnTo>
                <a:lnTo>
                  <a:pt x="1804946" y="1804946"/>
                </a:lnTo>
                <a:lnTo>
                  <a:pt x="0" y="18049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2827824" y="8035393"/>
            <a:ext cx="7415792" cy="5357910"/>
          </a:xfrm>
          <a:custGeom>
            <a:avLst/>
            <a:gdLst/>
            <a:ahLst/>
            <a:cxnLst/>
            <a:rect r="r" b="b" t="t" l="l"/>
            <a:pathLst>
              <a:path h="5357910" w="7415792">
                <a:moveTo>
                  <a:pt x="7415792" y="0"/>
                </a:moveTo>
                <a:lnTo>
                  <a:pt x="0" y="0"/>
                </a:lnTo>
                <a:lnTo>
                  <a:pt x="0" y="5357910"/>
                </a:lnTo>
                <a:lnTo>
                  <a:pt x="7415792" y="5357910"/>
                </a:lnTo>
                <a:lnTo>
                  <a:pt x="741579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52280" y="3723539"/>
            <a:ext cx="14783440" cy="11504204"/>
          </a:xfrm>
          <a:custGeom>
            <a:avLst/>
            <a:gdLst/>
            <a:ahLst/>
            <a:cxnLst/>
            <a:rect r="r" b="b" t="t" l="l"/>
            <a:pathLst>
              <a:path h="11504204" w="14783440">
                <a:moveTo>
                  <a:pt x="0" y="0"/>
                </a:moveTo>
                <a:lnTo>
                  <a:pt x="14783440" y="0"/>
                </a:lnTo>
                <a:lnTo>
                  <a:pt x="14783440" y="11504204"/>
                </a:lnTo>
                <a:lnTo>
                  <a:pt x="0" y="115042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631555" y="4690310"/>
            <a:ext cx="5788792" cy="2245425"/>
          </a:xfrm>
          <a:custGeom>
            <a:avLst/>
            <a:gdLst/>
            <a:ahLst/>
            <a:cxnLst/>
            <a:rect r="r" b="b" t="t" l="l"/>
            <a:pathLst>
              <a:path h="2245425" w="5788792">
                <a:moveTo>
                  <a:pt x="0" y="0"/>
                </a:moveTo>
                <a:lnTo>
                  <a:pt x="5788792" y="0"/>
                </a:lnTo>
                <a:lnTo>
                  <a:pt x="5788792" y="2245426"/>
                </a:lnTo>
                <a:lnTo>
                  <a:pt x="0" y="2245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39087" y="4690310"/>
            <a:ext cx="5788792" cy="2245425"/>
          </a:xfrm>
          <a:custGeom>
            <a:avLst/>
            <a:gdLst/>
            <a:ahLst/>
            <a:cxnLst/>
            <a:rect r="r" b="b" t="t" l="l"/>
            <a:pathLst>
              <a:path h="2245425" w="5788792">
                <a:moveTo>
                  <a:pt x="0" y="0"/>
                </a:moveTo>
                <a:lnTo>
                  <a:pt x="5788791" y="0"/>
                </a:lnTo>
                <a:lnTo>
                  <a:pt x="5788791" y="2245426"/>
                </a:lnTo>
                <a:lnTo>
                  <a:pt x="0" y="22454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355240" y="4562774"/>
            <a:ext cx="9172638" cy="2607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947"/>
              </a:lnSpc>
            </a:pPr>
            <a:r>
              <a:rPr lang="en-US" sz="18469">
                <a:solidFill>
                  <a:srgbClr val="FFFFFF"/>
                </a:solidFill>
                <a:latin typeface="Canda Tawa Cute"/>
                <a:ea typeface="Canda Tawa Cute"/>
                <a:cs typeface="Canda Tawa Cute"/>
                <a:sym typeface="Canda Tawa Cute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-3861663" y="-705981"/>
            <a:ext cx="11227886" cy="2417783"/>
          </a:xfrm>
          <a:custGeom>
            <a:avLst/>
            <a:gdLst/>
            <a:ahLst/>
            <a:cxnLst/>
            <a:rect r="r" b="b" t="t" l="l"/>
            <a:pathLst>
              <a:path h="2417783" w="11227886">
                <a:moveTo>
                  <a:pt x="0" y="2417782"/>
                </a:moveTo>
                <a:lnTo>
                  <a:pt x="11227886" y="2417782"/>
                </a:lnTo>
                <a:lnTo>
                  <a:pt x="11227886" y="0"/>
                </a:lnTo>
                <a:lnTo>
                  <a:pt x="0" y="0"/>
                </a:lnTo>
                <a:lnTo>
                  <a:pt x="0" y="241778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1013136">
            <a:off x="1054434" y="145283"/>
            <a:ext cx="1756921" cy="1766833"/>
          </a:xfrm>
          <a:custGeom>
            <a:avLst/>
            <a:gdLst/>
            <a:ahLst/>
            <a:cxnLst/>
            <a:rect r="r" b="b" t="t" l="l"/>
            <a:pathLst>
              <a:path h="1766833" w="1756921">
                <a:moveTo>
                  <a:pt x="0" y="0"/>
                </a:moveTo>
                <a:lnTo>
                  <a:pt x="1756921" y="0"/>
                </a:lnTo>
                <a:lnTo>
                  <a:pt x="1756921" y="1766834"/>
                </a:lnTo>
                <a:lnTo>
                  <a:pt x="0" y="17668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true" flipV="false" rot="2920748">
            <a:off x="16446237" y="7649234"/>
            <a:ext cx="1626126" cy="772318"/>
          </a:xfrm>
          <a:custGeom>
            <a:avLst/>
            <a:gdLst/>
            <a:ahLst/>
            <a:cxnLst/>
            <a:rect r="r" b="b" t="t" l="l"/>
            <a:pathLst>
              <a:path h="772318" w="1626126">
                <a:moveTo>
                  <a:pt x="1626126" y="0"/>
                </a:moveTo>
                <a:lnTo>
                  <a:pt x="0" y="0"/>
                </a:lnTo>
                <a:lnTo>
                  <a:pt x="0" y="772319"/>
                </a:lnTo>
                <a:lnTo>
                  <a:pt x="1626126" y="772319"/>
                </a:lnTo>
                <a:lnTo>
                  <a:pt x="162612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DAGUsKQMCEA</dc:identifier>
  <dcterms:modified xsi:type="dcterms:W3CDTF">2011-08-01T06:04:30Z</dcterms:modified>
  <cp:revision>1</cp:revision>
  <dc:title>part 2</dc:title>
</cp:coreProperties>
</file>