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anda Tawa Cute" charset="1" panose="00000000000000000000"/>
      <p:regular r:id="rId12"/>
    </p:embeddedFont>
    <p:embeddedFont>
      <p:font typeface="Monterchi Sans" charset="1" panose="02000503060000020004"/>
      <p:regular r:id="rId13"/>
    </p:embeddedFont>
    <p:embeddedFont>
      <p:font typeface="Monterchi Sans Bold" charset="1" panose="020005030600000200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31105" y="2711015"/>
            <a:ext cx="7756895" cy="7488930"/>
          </a:xfrm>
          <a:custGeom>
            <a:avLst/>
            <a:gdLst/>
            <a:ahLst/>
            <a:cxnLst/>
            <a:rect r="r" b="b" t="t" l="l"/>
            <a:pathLst>
              <a:path h="7488930" w="7756895">
                <a:moveTo>
                  <a:pt x="0" y="0"/>
                </a:moveTo>
                <a:lnTo>
                  <a:pt x="7756895" y="0"/>
                </a:lnTo>
                <a:lnTo>
                  <a:pt x="7756895" y="7488930"/>
                </a:lnTo>
                <a:lnTo>
                  <a:pt x="0" y="7488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3549264"/>
            <a:ext cx="9246027" cy="341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2"/>
              </a:lnSpc>
              <a:spcBef>
                <a:spcPct val="0"/>
              </a:spcBef>
            </a:pPr>
            <a:r>
              <a:rPr lang="en-US" sz="17633">
                <a:solidFill>
                  <a:srgbClr val="547668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MLOPS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028700" y="6722116"/>
            <a:ext cx="2849853" cy="1105435"/>
          </a:xfrm>
          <a:custGeom>
            <a:avLst/>
            <a:gdLst/>
            <a:ahLst/>
            <a:cxnLst/>
            <a:rect r="r" b="b" t="t" l="l"/>
            <a:pathLst>
              <a:path h="1105435" w="2849853">
                <a:moveTo>
                  <a:pt x="2849853" y="0"/>
                </a:moveTo>
                <a:lnTo>
                  <a:pt x="0" y="0"/>
                </a:lnTo>
                <a:lnTo>
                  <a:pt x="0" y="1105435"/>
                </a:lnTo>
                <a:lnTo>
                  <a:pt x="2849853" y="1105435"/>
                </a:lnTo>
                <a:lnTo>
                  <a:pt x="28498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2627079" y="6722116"/>
            <a:ext cx="2849853" cy="1105435"/>
          </a:xfrm>
          <a:custGeom>
            <a:avLst/>
            <a:gdLst/>
            <a:ahLst/>
            <a:cxnLst/>
            <a:rect r="r" b="b" t="t" l="l"/>
            <a:pathLst>
              <a:path h="1105435" w="2849853">
                <a:moveTo>
                  <a:pt x="2849852" y="0"/>
                </a:moveTo>
                <a:lnTo>
                  <a:pt x="0" y="0"/>
                </a:lnTo>
                <a:lnTo>
                  <a:pt x="0" y="1105435"/>
                </a:lnTo>
                <a:lnTo>
                  <a:pt x="2849852" y="1105435"/>
                </a:lnTo>
                <a:lnTo>
                  <a:pt x="284985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false" rot="0">
            <a:off x="3818072" y="6722116"/>
            <a:ext cx="2849853" cy="1105435"/>
          </a:xfrm>
          <a:custGeom>
            <a:avLst/>
            <a:gdLst/>
            <a:ahLst/>
            <a:cxnLst/>
            <a:rect r="r" b="b" t="t" l="l"/>
            <a:pathLst>
              <a:path h="1105435" w="2849853">
                <a:moveTo>
                  <a:pt x="2849852" y="0"/>
                </a:moveTo>
                <a:lnTo>
                  <a:pt x="0" y="0"/>
                </a:lnTo>
                <a:lnTo>
                  <a:pt x="0" y="1105435"/>
                </a:lnTo>
                <a:lnTo>
                  <a:pt x="2849852" y="1105435"/>
                </a:lnTo>
                <a:lnTo>
                  <a:pt x="284985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908214" y="6722116"/>
            <a:ext cx="2849853" cy="1105435"/>
          </a:xfrm>
          <a:custGeom>
            <a:avLst/>
            <a:gdLst/>
            <a:ahLst/>
            <a:cxnLst/>
            <a:rect r="r" b="b" t="t" l="l"/>
            <a:pathLst>
              <a:path h="1105435" w="2849853">
                <a:moveTo>
                  <a:pt x="0" y="0"/>
                </a:moveTo>
                <a:lnTo>
                  <a:pt x="2849853" y="0"/>
                </a:lnTo>
                <a:lnTo>
                  <a:pt x="2849853" y="1105435"/>
                </a:lnTo>
                <a:lnTo>
                  <a:pt x="0" y="1105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6758373"/>
            <a:ext cx="6707478" cy="928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44"/>
              </a:lnSpc>
            </a:pPr>
            <a:r>
              <a:rPr lang="en-US" sz="546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TechKalvi Talks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0" y="-1140868"/>
            <a:ext cx="16269551" cy="3503441"/>
          </a:xfrm>
          <a:custGeom>
            <a:avLst/>
            <a:gdLst/>
            <a:ahLst/>
            <a:cxnLst/>
            <a:rect r="r" b="b" t="t" l="l"/>
            <a:pathLst>
              <a:path h="3503441" w="16269551">
                <a:moveTo>
                  <a:pt x="0" y="3503441"/>
                </a:moveTo>
                <a:lnTo>
                  <a:pt x="16269551" y="3503441"/>
                </a:lnTo>
                <a:lnTo>
                  <a:pt x="16269551" y="0"/>
                </a:lnTo>
                <a:lnTo>
                  <a:pt x="0" y="0"/>
                </a:lnTo>
                <a:lnTo>
                  <a:pt x="0" y="350344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098009">
            <a:off x="-854184" y="5899865"/>
            <a:ext cx="4721275" cy="7496669"/>
          </a:xfrm>
          <a:custGeom>
            <a:avLst/>
            <a:gdLst/>
            <a:ahLst/>
            <a:cxnLst/>
            <a:rect r="r" b="b" t="t" l="l"/>
            <a:pathLst>
              <a:path h="7496669" w="4721275">
                <a:moveTo>
                  <a:pt x="0" y="0"/>
                </a:moveTo>
                <a:lnTo>
                  <a:pt x="4721276" y="0"/>
                </a:lnTo>
                <a:lnTo>
                  <a:pt x="4721276" y="7496670"/>
                </a:lnTo>
                <a:lnTo>
                  <a:pt x="0" y="74966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67119" t="0" r="0" b="-68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798449">
            <a:off x="5656065" y="772482"/>
            <a:ext cx="2240794" cy="2253436"/>
          </a:xfrm>
          <a:custGeom>
            <a:avLst/>
            <a:gdLst/>
            <a:ahLst/>
            <a:cxnLst/>
            <a:rect r="r" b="b" t="t" l="l"/>
            <a:pathLst>
              <a:path h="2253436" w="2240794">
                <a:moveTo>
                  <a:pt x="0" y="0"/>
                </a:moveTo>
                <a:lnTo>
                  <a:pt x="2240794" y="0"/>
                </a:lnTo>
                <a:lnTo>
                  <a:pt x="2240794" y="2253437"/>
                </a:lnTo>
                <a:lnTo>
                  <a:pt x="0" y="22534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976084">
            <a:off x="3158247" y="8921423"/>
            <a:ext cx="1891278" cy="898250"/>
          </a:xfrm>
          <a:custGeom>
            <a:avLst/>
            <a:gdLst/>
            <a:ahLst/>
            <a:cxnLst/>
            <a:rect r="r" b="b" t="t" l="l"/>
            <a:pathLst>
              <a:path h="898250" w="1891278">
                <a:moveTo>
                  <a:pt x="0" y="0"/>
                </a:moveTo>
                <a:lnTo>
                  <a:pt x="1891278" y="0"/>
                </a:lnTo>
                <a:lnTo>
                  <a:pt x="1891278" y="898251"/>
                </a:lnTo>
                <a:lnTo>
                  <a:pt x="0" y="89825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839857" y="-1140868"/>
            <a:ext cx="3851883" cy="3851883"/>
          </a:xfrm>
          <a:custGeom>
            <a:avLst/>
            <a:gdLst/>
            <a:ahLst/>
            <a:cxnLst/>
            <a:rect r="r" b="b" t="t" l="l"/>
            <a:pathLst>
              <a:path h="3851883" w="3851883">
                <a:moveTo>
                  <a:pt x="0" y="0"/>
                </a:moveTo>
                <a:lnTo>
                  <a:pt x="3851884" y="0"/>
                </a:lnTo>
                <a:lnTo>
                  <a:pt x="3851884" y="3851883"/>
                </a:lnTo>
                <a:lnTo>
                  <a:pt x="0" y="385188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545563" y="-93633"/>
            <a:ext cx="1990295" cy="1990295"/>
          </a:xfrm>
          <a:custGeom>
            <a:avLst/>
            <a:gdLst/>
            <a:ahLst/>
            <a:cxnLst/>
            <a:rect r="r" b="b" t="t" l="l"/>
            <a:pathLst>
              <a:path h="1990295" w="1990295">
                <a:moveTo>
                  <a:pt x="0" y="0"/>
                </a:moveTo>
                <a:lnTo>
                  <a:pt x="1990296" y="0"/>
                </a:lnTo>
                <a:lnTo>
                  <a:pt x="1990296" y="1990296"/>
                </a:lnTo>
                <a:lnTo>
                  <a:pt x="0" y="199029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27971" y="7006011"/>
            <a:ext cx="7415792" cy="5357910"/>
          </a:xfrm>
          <a:custGeom>
            <a:avLst/>
            <a:gdLst/>
            <a:ahLst/>
            <a:cxnLst/>
            <a:rect r="r" b="b" t="t" l="l"/>
            <a:pathLst>
              <a:path h="5357910" w="7415792">
                <a:moveTo>
                  <a:pt x="0" y="0"/>
                </a:moveTo>
                <a:lnTo>
                  <a:pt x="7415792" y="0"/>
                </a:lnTo>
                <a:lnTo>
                  <a:pt x="7415792" y="5357910"/>
                </a:lnTo>
                <a:lnTo>
                  <a:pt x="0" y="5357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true" rot="0">
            <a:off x="2018449" y="-1140868"/>
            <a:ext cx="16269551" cy="3503441"/>
          </a:xfrm>
          <a:custGeom>
            <a:avLst/>
            <a:gdLst/>
            <a:ahLst/>
            <a:cxnLst/>
            <a:rect r="r" b="b" t="t" l="l"/>
            <a:pathLst>
              <a:path h="3503441" w="16269551">
                <a:moveTo>
                  <a:pt x="16269551" y="3503441"/>
                </a:moveTo>
                <a:lnTo>
                  <a:pt x="0" y="3503441"/>
                </a:lnTo>
                <a:lnTo>
                  <a:pt x="0" y="0"/>
                </a:lnTo>
                <a:lnTo>
                  <a:pt x="16269551" y="0"/>
                </a:lnTo>
                <a:lnTo>
                  <a:pt x="16269551" y="350344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6244538" y="3513250"/>
            <a:ext cx="5798923" cy="2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55"/>
              </a:lnSpc>
              <a:spcBef>
                <a:spcPct val="0"/>
              </a:spcBef>
            </a:pPr>
            <a:r>
              <a:rPr lang="en-US" sz="13899">
                <a:solidFill>
                  <a:srgbClr val="547668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PART 3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678209">
            <a:off x="16611715" y="9235841"/>
            <a:ext cx="1891278" cy="898250"/>
          </a:xfrm>
          <a:custGeom>
            <a:avLst/>
            <a:gdLst/>
            <a:ahLst/>
            <a:cxnLst/>
            <a:rect r="r" b="b" t="t" l="l"/>
            <a:pathLst>
              <a:path h="898250" w="1891278">
                <a:moveTo>
                  <a:pt x="1891278" y="0"/>
                </a:moveTo>
                <a:lnTo>
                  <a:pt x="0" y="0"/>
                </a:lnTo>
                <a:lnTo>
                  <a:pt x="0" y="898250"/>
                </a:lnTo>
                <a:lnTo>
                  <a:pt x="1891278" y="898250"/>
                </a:lnTo>
                <a:lnTo>
                  <a:pt x="189127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971519">
            <a:off x="14590442" y="833070"/>
            <a:ext cx="1741893" cy="1751720"/>
          </a:xfrm>
          <a:custGeom>
            <a:avLst/>
            <a:gdLst/>
            <a:ahLst/>
            <a:cxnLst/>
            <a:rect r="r" b="b" t="t" l="l"/>
            <a:pathLst>
              <a:path h="1751720" w="1741893">
                <a:moveTo>
                  <a:pt x="0" y="0"/>
                </a:moveTo>
                <a:lnTo>
                  <a:pt x="1741893" y="0"/>
                </a:lnTo>
                <a:lnTo>
                  <a:pt x="1741893" y="1751721"/>
                </a:lnTo>
                <a:lnTo>
                  <a:pt x="0" y="1751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369656" y="-2590231"/>
            <a:ext cx="4299162" cy="4299162"/>
          </a:xfrm>
          <a:custGeom>
            <a:avLst/>
            <a:gdLst/>
            <a:ahLst/>
            <a:cxnLst/>
            <a:rect r="r" b="b" t="t" l="l"/>
            <a:pathLst>
              <a:path h="4299162" w="4299162">
                <a:moveTo>
                  <a:pt x="0" y="0"/>
                </a:moveTo>
                <a:lnTo>
                  <a:pt x="4299162" y="0"/>
                </a:lnTo>
                <a:lnTo>
                  <a:pt x="4299162" y="4299162"/>
                </a:lnTo>
                <a:lnTo>
                  <a:pt x="0" y="42991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2988863" y="5906975"/>
            <a:ext cx="12310274" cy="1360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11"/>
              </a:lnSpc>
              <a:spcBef>
                <a:spcPct val="0"/>
              </a:spcBef>
            </a:pPr>
            <a:r>
              <a:rPr lang="en-US" sz="7000">
                <a:solidFill>
                  <a:srgbClr val="547668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DEPLOYMENT AND MONITORING IN MLOPS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2018449" y="-1140868"/>
            <a:ext cx="16269551" cy="3503441"/>
          </a:xfrm>
          <a:custGeom>
            <a:avLst/>
            <a:gdLst/>
            <a:ahLst/>
            <a:cxnLst/>
            <a:rect r="r" b="b" t="t" l="l"/>
            <a:pathLst>
              <a:path h="3503441" w="16269551">
                <a:moveTo>
                  <a:pt x="16269551" y="3503441"/>
                </a:moveTo>
                <a:lnTo>
                  <a:pt x="0" y="3503441"/>
                </a:lnTo>
                <a:lnTo>
                  <a:pt x="0" y="0"/>
                </a:lnTo>
                <a:lnTo>
                  <a:pt x="16269551" y="0"/>
                </a:lnTo>
                <a:lnTo>
                  <a:pt x="16269551" y="35034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342088" y="3207946"/>
            <a:ext cx="14038662" cy="6568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5192" indent="-442596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Start with an overview of model deployment in MLOps:</a:t>
            </a:r>
          </a:p>
          <a:p>
            <a:pPr algn="l" marL="885192" indent="-442596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Explain why deployment is essential: getting machine learning models to production is the goal of MLOps, where the models provide real value by making predictions on live data.</a:t>
            </a:r>
          </a:p>
          <a:p>
            <a:pPr algn="l" marL="885192" indent="-442596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Briefly define common deployment patterns (Batch, Real-Time, and Streaming).</a:t>
            </a:r>
          </a:p>
          <a:p>
            <a:pPr algn="l" marL="885192" indent="-442596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Mention the challenges of model deployment (e.g., scalability, version control, and latency).</a:t>
            </a:r>
          </a:p>
          <a:p>
            <a:pPr algn="l">
              <a:lnSpc>
                <a:spcPts val="62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26769" y="1270781"/>
            <a:ext cx="7475238" cy="202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52"/>
              </a:lnSpc>
              <a:spcBef>
                <a:spcPct val="0"/>
              </a:spcBef>
            </a:pPr>
            <a:r>
              <a:rPr lang="en-US" sz="10400">
                <a:solidFill>
                  <a:srgbClr val="547668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INTRODUCTION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678209">
            <a:off x="16611715" y="9235841"/>
            <a:ext cx="1891278" cy="898250"/>
          </a:xfrm>
          <a:custGeom>
            <a:avLst/>
            <a:gdLst/>
            <a:ahLst/>
            <a:cxnLst/>
            <a:rect r="r" b="b" t="t" l="l"/>
            <a:pathLst>
              <a:path h="898250" w="1891278">
                <a:moveTo>
                  <a:pt x="1891278" y="0"/>
                </a:moveTo>
                <a:lnTo>
                  <a:pt x="0" y="0"/>
                </a:lnTo>
                <a:lnTo>
                  <a:pt x="0" y="898250"/>
                </a:lnTo>
                <a:lnTo>
                  <a:pt x="1891278" y="898250"/>
                </a:lnTo>
                <a:lnTo>
                  <a:pt x="18912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971519">
            <a:off x="14590442" y="833070"/>
            <a:ext cx="1741893" cy="1751720"/>
          </a:xfrm>
          <a:custGeom>
            <a:avLst/>
            <a:gdLst/>
            <a:ahLst/>
            <a:cxnLst/>
            <a:rect r="r" b="b" t="t" l="l"/>
            <a:pathLst>
              <a:path h="1751720" w="1741893">
                <a:moveTo>
                  <a:pt x="0" y="0"/>
                </a:moveTo>
                <a:lnTo>
                  <a:pt x="1741893" y="0"/>
                </a:lnTo>
                <a:lnTo>
                  <a:pt x="1741893" y="1751721"/>
                </a:lnTo>
                <a:lnTo>
                  <a:pt x="0" y="17517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369656" y="-2590231"/>
            <a:ext cx="4299162" cy="4299162"/>
          </a:xfrm>
          <a:custGeom>
            <a:avLst/>
            <a:gdLst/>
            <a:ahLst/>
            <a:cxnLst/>
            <a:rect r="r" b="b" t="t" l="l"/>
            <a:pathLst>
              <a:path h="4299162" w="4299162">
                <a:moveTo>
                  <a:pt x="0" y="0"/>
                </a:moveTo>
                <a:lnTo>
                  <a:pt x="4299162" y="0"/>
                </a:lnTo>
                <a:lnTo>
                  <a:pt x="4299162" y="4299162"/>
                </a:lnTo>
                <a:lnTo>
                  <a:pt x="0" y="42991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41382" y="792003"/>
            <a:ext cx="12260187" cy="87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</a:pPr>
            <a:r>
              <a:rPr lang="en-US" sz="6399">
                <a:solidFill>
                  <a:srgbClr val="4B6F68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DEPLOYMENT STRATEGIES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7781348"/>
            <a:ext cx="16269551" cy="3503441"/>
          </a:xfrm>
          <a:custGeom>
            <a:avLst/>
            <a:gdLst/>
            <a:ahLst/>
            <a:cxnLst/>
            <a:rect r="r" b="b" t="t" l="l"/>
            <a:pathLst>
              <a:path h="3503441" w="16269551">
                <a:moveTo>
                  <a:pt x="0" y="0"/>
                </a:moveTo>
                <a:lnTo>
                  <a:pt x="16269551" y="0"/>
                </a:lnTo>
                <a:lnTo>
                  <a:pt x="16269551" y="3503441"/>
                </a:lnTo>
                <a:lnTo>
                  <a:pt x="0" y="3503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true" rot="0">
            <a:off x="12980232" y="-2230759"/>
            <a:ext cx="7415792" cy="5357910"/>
          </a:xfrm>
          <a:custGeom>
            <a:avLst/>
            <a:gdLst/>
            <a:ahLst/>
            <a:cxnLst/>
            <a:rect r="r" b="b" t="t" l="l"/>
            <a:pathLst>
              <a:path h="5357910" w="7415792">
                <a:moveTo>
                  <a:pt x="7415792" y="5357910"/>
                </a:moveTo>
                <a:lnTo>
                  <a:pt x="0" y="5357910"/>
                </a:lnTo>
                <a:lnTo>
                  <a:pt x="0" y="0"/>
                </a:lnTo>
                <a:lnTo>
                  <a:pt x="7415792" y="0"/>
                </a:lnTo>
                <a:lnTo>
                  <a:pt x="7415792" y="53579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60240">
            <a:off x="44961" y="-929"/>
            <a:ext cx="1891278" cy="898250"/>
          </a:xfrm>
          <a:custGeom>
            <a:avLst/>
            <a:gdLst/>
            <a:ahLst/>
            <a:cxnLst/>
            <a:rect r="r" b="b" t="t" l="l"/>
            <a:pathLst>
              <a:path h="898250" w="1891278">
                <a:moveTo>
                  <a:pt x="0" y="0"/>
                </a:moveTo>
                <a:lnTo>
                  <a:pt x="1891278" y="0"/>
                </a:lnTo>
                <a:lnTo>
                  <a:pt x="1891278" y="898251"/>
                </a:lnTo>
                <a:lnTo>
                  <a:pt x="0" y="8982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78724" y="1943724"/>
            <a:ext cx="16880576" cy="499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Key Deployment Types:</a:t>
            </a:r>
          </a:p>
          <a:p>
            <a:pPr algn="l" marL="755655" indent="-377828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Batch Deployment: </a:t>
            </a:r>
            <a:r>
              <a:rPr lang="en-US" sz="35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P</a:t>
            </a:r>
            <a:r>
              <a:rPr lang="en-US" sz="35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eriodic predictions; ideal for non-real-time needs.</a:t>
            </a:r>
          </a:p>
          <a:p>
            <a:pPr algn="l" marL="755655" indent="-377828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R</a:t>
            </a:r>
            <a:r>
              <a:rPr lang="en-US" b="true" sz="3500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eal-Time Deployment: </a:t>
            </a:r>
            <a:r>
              <a:rPr lang="en-US" sz="35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Instant predictions; suitable for applications like recommendation engines.</a:t>
            </a:r>
          </a:p>
          <a:p>
            <a:pPr algn="l" marL="755655" indent="-377828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Streaming Deployment: </a:t>
            </a:r>
            <a:r>
              <a:rPr lang="en-US" sz="35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For real-time continuous data streams.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Risk </a:t>
            </a:r>
            <a:r>
              <a:rPr lang="en-US" sz="3500" b="true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Mitigation:</a:t>
            </a:r>
          </a:p>
          <a:p>
            <a:pPr algn="l" marL="755655" indent="-377828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A/B Testing: </a:t>
            </a:r>
            <a:r>
              <a:rPr lang="en-US" sz="35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Splitting users to test model performance.</a:t>
            </a:r>
          </a:p>
          <a:p>
            <a:pPr algn="l" marL="755655" indent="-377828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Canary Releases: </a:t>
            </a:r>
            <a:r>
              <a:rPr lang="en-US" sz="35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Gradual release to monitor stability before full rollout.</a:t>
            </a:r>
          </a:p>
          <a:p>
            <a:pPr algn="l">
              <a:lnSpc>
                <a:spcPts val="546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2018449" y="-1140868"/>
            <a:ext cx="16269551" cy="3503441"/>
          </a:xfrm>
          <a:custGeom>
            <a:avLst/>
            <a:gdLst/>
            <a:ahLst/>
            <a:cxnLst/>
            <a:rect r="r" b="b" t="t" l="l"/>
            <a:pathLst>
              <a:path h="3503441" w="16269551">
                <a:moveTo>
                  <a:pt x="16269551" y="3503441"/>
                </a:moveTo>
                <a:lnTo>
                  <a:pt x="0" y="3503441"/>
                </a:lnTo>
                <a:lnTo>
                  <a:pt x="0" y="0"/>
                </a:lnTo>
                <a:lnTo>
                  <a:pt x="16269551" y="0"/>
                </a:lnTo>
                <a:lnTo>
                  <a:pt x="16269551" y="35034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1354086"/>
            <a:ext cx="12339198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59"/>
              </a:lnSpc>
            </a:pPr>
            <a:r>
              <a:rPr lang="en-US" sz="8799">
                <a:solidFill>
                  <a:srgbClr val="4B6F68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DEPLOYMENT PLATFORMS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481913" y="-634281"/>
            <a:ext cx="1988367" cy="1988367"/>
          </a:xfrm>
          <a:custGeom>
            <a:avLst/>
            <a:gdLst/>
            <a:ahLst/>
            <a:cxnLst/>
            <a:rect r="r" b="b" t="t" l="l"/>
            <a:pathLst>
              <a:path h="1988367" w="1988367">
                <a:moveTo>
                  <a:pt x="0" y="0"/>
                </a:moveTo>
                <a:lnTo>
                  <a:pt x="1988367" y="0"/>
                </a:lnTo>
                <a:lnTo>
                  <a:pt x="1988367" y="1988367"/>
                </a:lnTo>
                <a:lnTo>
                  <a:pt x="0" y="1988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512270" y="3268914"/>
            <a:ext cx="14396924" cy="4424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3"/>
              </a:lnSpc>
            </a:pPr>
            <a:r>
              <a:rPr lang="en-US" sz="3700" b="true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Key Platforms for Model Deployment:</a:t>
            </a:r>
          </a:p>
          <a:p>
            <a:pPr algn="l" marL="798833" indent="-399416" lvl="1">
              <a:lnSpc>
                <a:spcPts val="4403"/>
              </a:lnSpc>
              <a:buFont typeface="Arial"/>
              <a:buChar char="•"/>
            </a:pPr>
            <a:r>
              <a:rPr lang="en-US" b="true" sz="3700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Docker &amp; Kubernetes: </a:t>
            </a:r>
            <a:r>
              <a:rPr lang="en-US" sz="37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Containerization and orchestration for scalable deployments.</a:t>
            </a:r>
          </a:p>
          <a:p>
            <a:pPr algn="l" marL="798833" indent="-399416" lvl="1">
              <a:lnSpc>
                <a:spcPts val="4403"/>
              </a:lnSpc>
              <a:buFont typeface="Arial"/>
              <a:buChar char="•"/>
            </a:pPr>
            <a:r>
              <a:rPr lang="en-US" b="true" sz="3700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Cloud Options: </a:t>
            </a:r>
            <a:r>
              <a:rPr lang="en-US" sz="37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AWS SageMaker, Google AI Platform, Azure ML for end-to-end solutions.</a:t>
            </a:r>
          </a:p>
          <a:p>
            <a:pPr algn="l" marL="798833" indent="-399416" lvl="1">
              <a:lnSpc>
                <a:spcPts val="4403"/>
              </a:lnSpc>
              <a:buFont typeface="Arial"/>
              <a:buChar char="•"/>
            </a:pPr>
            <a:r>
              <a:rPr lang="en-US" b="true" sz="3700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MLflow Model Serving: </a:t>
            </a:r>
            <a:r>
              <a:rPr lang="en-US" sz="37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Simplifies deployment by serving models with built-in logging</a:t>
            </a:r>
          </a:p>
          <a:p>
            <a:pPr algn="l">
              <a:lnSpc>
                <a:spcPts val="4403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3367898" y="7176082"/>
            <a:ext cx="7415792" cy="5357910"/>
          </a:xfrm>
          <a:custGeom>
            <a:avLst/>
            <a:gdLst/>
            <a:ahLst/>
            <a:cxnLst/>
            <a:rect r="r" b="b" t="t" l="l"/>
            <a:pathLst>
              <a:path h="5357910" w="7415792">
                <a:moveTo>
                  <a:pt x="7415792" y="0"/>
                </a:moveTo>
                <a:lnTo>
                  <a:pt x="0" y="0"/>
                </a:lnTo>
                <a:lnTo>
                  <a:pt x="0" y="5357911"/>
                </a:lnTo>
                <a:lnTo>
                  <a:pt x="7415792" y="5357911"/>
                </a:lnTo>
                <a:lnTo>
                  <a:pt x="741579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1274199">
            <a:off x="16204847" y="1099271"/>
            <a:ext cx="1741893" cy="1751720"/>
          </a:xfrm>
          <a:custGeom>
            <a:avLst/>
            <a:gdLst/>
            <a:ahLst/>
            <a:cxnLst/>
            <a:rect r="r" b="b" t="t" l="l"/>
            <a:pathLst>
              <a:path h="1751720" w="1741893">
                <a:moveTo>
                  <a:pt x="0" y="0"/>
                </a:moveTo>
                <a:lnTo>
                  <a:pt x="1741894" y="0"/>
                </a:lnTo>
                <a:lnTo>
                  <a:pt x="1741894" y="1751720"/>
                </a:lnTo>
                <a:lnTo>
                  <a:pt x="0" y="17517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3495099" y="6887415"/>
            <a:ext cx="4709753" cy="3399585"/>
          </a:xfrm>
          <a:custGeom>
            <a:avLst/>
            <a:gdLst/>
            <a:ahLst/>
            <a:cxnLst/>
            <a:rect r="r" b="b" t="t" l="l"/>
            <a:pathLst>
              <a:path h="3399585" w="4709753">
                <a:moveTo>
                  <a:pt x="0" y="0"/>
                </a:moveTo>
                <a:lnTo>
                  <a:pt x="4709753" y="0"/>
                </a:lnTo>
                <a:lnTo>
                  <a:pt x="4709753" y="3399585"/>
                </a:lnTo>
                <a:lnTo>
                  <a:pt x="0" y="33995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827824" y="8035393"/>
            <a:ext cx="7415792" cy="5357910"/>
          </a:xfrm>
          <a:custGeom>
            <a:avLst/>
            <a:gdLst/>
            <a:ahLst/>
            <a:cxnLst/>
            <a:rect r="r" b="b" t="t" l="l"/>
            <a:pathLst>
              <a:path h="5357910" w="7415792">
                <a:moveTo>
                  <a:pt x="7415792" y="0"/>
                </a:moveTo>
                <a:lnTo>
                  <a:pt x="0" y="0"/>
                </a:lnTo>
                <a:lnTo>
                  <a:pt x="0" y="5357910"/>
                </a:lnTo>
                <a:lnTo>
                  <a:pt x="7415792" y="5357910"/>
                </a:lnTo>
                <a:lnTo>
                  <a:pt x="74157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52280" y="3723539"/>
            <a:ext cx="14783440" cy="11504204"/>
          </a:xfrm>
          <a:custGeom>
            <a:avLst/>
            <a:gdLst/>
            <a:ahLst/>
            <a:cxnLst/>
            <a:rect r="r" b="b" t="t" l="l"/>
            <a:pathLst>
              <a:path h="11504204" w="14783440">
                <a:moveTo>
                  <a:pt x="0" y="0"/>
                </a:moveTo>
                <a:lnTo>
                  <a:pt x="14783440" y="0"/>
                </a:lnTo>
                <a:lnTo>
                  <a:pt x="14783440" y="11504204"/>
                </a:lnTo>
                <a:lnTo>
                  <a:pt x="0" y="115042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631555" y="4690310"/>
            <a:ext cx="5788792" cy="2245425"/>
          </a:xfrm>
          <a:custGeom>
            <a:avLst/>
            <a:gdLst/>
            <a:ahLst/>
            <a:cxnLst/>
            <a:rect r="r" b="b" t="t" l="l"/>
            <a:pathLst>
              <a:path h="2245425" w="5788792">
                <a:moveTo>
                  <a:pt x="0" y="0"/>
                </a:moveTo>
                <a:lnTo>
                  <a:pt x="5788792" y="0"/>
                </a:lnTo>
                <a:lnTo>
                  <a:pt x="5788792" y="2245426"/>
                </a:lnTo>
                <a:lnTo>
                  <a:pt x="0" y="2245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39087" y="4690310"/>
            <a:ext cx="5788792" cy="2245425"/>
          </a:xfrm>
          <a:custGeom>
            <a:avLst/>
            <a:gdLst/>
            <a:ahLst/>
            <a:cxnLst/>
            <a:rect r="r" b="b" t="t" l="l"/>
            <a:pathLst>
              <a:path h="2245425" w="5788792">
                <a:moveTo>
                  <a:pt x="0" y="0"/>
                </a:moveTo>
                <a:lnTo>
                  <a:pt x="5788791" y="0"/>
                </a:lnTo>
                <a:lnTo>
                  <a:pt x="5788791" y="2245426"/>
                </a:lnTo>
                <a:lnTo>
                  <a:pt x="0" y="2245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355240" y="4562774"/>
            <a:ext cx="9172638" cy="2607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947"/>
              </a:lnSpc>
            </a:pPr>
            <a:r>
              <a:rPr lang="en-US" sz="18469">
                <a:solidFill>
                  <a:srgbClr val="FFFFFF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Thank You!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0">
            <a:off x="-3861663" y="-705981"/>
            <a:ext cx="11227886" cy="2417783"/>
          </a:xfrm>
          <a:custGeom>
            <a:avLst/>
            <a:gdLst/>
            <a:ahLst/>
            <a:cxnLst/>
            <a:rect r="r" b="b" t="t" l="l"/>
            <a:pathLst>
              <a:path h="2417783" w="11227886">
                <a:moveTo>
                  <a:pt x="0" y="2417782"/>
                </a:moveTo>
                <a:lnTo>
                  <a:pt x="11227886" y="2417782"/>
                </a:lnTo>
                <a:lnTo>
                  <a:pt x="11227886" y="0"/>
                </a:lnTo>
                <a:lnTo>
                  <a:pt x="0" y="0"/>
                </a:lnTo>
                <a:lnTo>
                  <a:pt x="0" y="2417782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1013136">
            <a:off x="1054434" y="145283"/>
            <a:ext cx="1756921" cy="1766833"/>
          </a:xfrm>
          <a:custGeom>
            <a:avLst/>
            <a:gdLst/>
            <a:ahLst/>
            <a:cxnLst/>
            <a:rect r="r" b="b" t="t" l="l"/>
            <a:pathLst>
              <a:path h="1766833" w="1756921">
                <a:moveTo>
                  <a:pt x="0" y="0"/>
                </a:moveTo>
                <a:lnTo>
                  <a:pt x="1756921" y="0"/>
                </a:lnTo>
                <a:lnTo>
                  <a:pt x="1756921" y="1766834"/>
                </a:lnTo>
                <a:lnTo>
                  <a:pt x="0" y="17668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2920748">
            <a:off x="16446237" y="7649234"/>
            <a:ext cx="1626126" cy="772318"/>
          </a:xfrm>
          <a:custGeom>
            <a:avLst/>
            <a:gdLst/>
            <a:ahLst/>
            <a:cxnLst/>
            <a:rect r="r" b="b" t="t" l="l"/>
            <a:pathLst>
              <a:path h="772318" w="1626126">
                <a:moveTo>
                  <a:pt x="1626126" y="0"/>
                </a:moveTo>
                <a:lnTo>
                  <a:pt x="0" y="0"/>
                </a:lnTo>
                <a:lnTo>
                  <a:pt x="0" y="772319"/>
                </a:lnTo>
                <a:lnTo>
                  <a:pt x="1626126" y="772319"/>
                </a:lnTo>
                <a:lnTo>
                  <a:pt x="1626126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DAGUsWtNfQQ</dc:identifier>
  <dcterms:modified xsi:type="dcterms:W3CDTF">2011-08-01T06:04:30Z</dcterms:modified>
  <cp:revision>1</cp:revision>
  <dc:title>part 3</dc:title>
</cp:coreProperties>
</file>