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7" r:id="rId7"/>
    <p:sldId id="262" r:id="rId8"/>
    <p:sldId id="266" r:id="rId9"/>
    <p:sldId id="264" r:id="rId10"/>
    <p:sldId id="263" r:id="rId11"/>
    <p:sldId id="265"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1B67E03-9DDC-4BA7-8974-CA443B1650A5}"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29C863-9C1F-49E3-A5F7-496FC7298266}" type="slidenum">
              <a:rPr lang="en-IN" smtClean="0"/>
              <a:t>‹#›</a:t>
            </a:fld>
            <a:endParaRPr lang="en-IN"/>
          </a:p>
        </p:txBody>
      </p:sp>
    </p:spTree>
    <p:extLst>
      <p:ext uri="{BB962C8B-B14F-4D97-AF65-F5344CB8AC3E}">
        <p14:creationId xmlns:p14="http://schemas.microsoft.com/office/powerpoint/2010/main" val="2948135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1B67E03-9DDC-4BA7-8974-CA443B1650A5}"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29C863-9C1F-49E3-A5F7-496FC7298266}" type="slidenum">
              <a:rPr lang="en-IN" smtClean="0"/>
              <a:t>‹#›</a:t>
            </a:fld>
            <a:endParaRPr lang="en-IN"/>
          </a:p>
        </p:txBody>
      </p:sp>
    </p:spTree>
    <p:extLst>
      <p:ext uri="{BB962C8B-B14F-4D97-AF65-F5344CB8AC3E}">
        <p14:creationId xmlns:p14="http://schemas.microsoft.com/office/powerpoint/2010/main" val="1674311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1B67E03-9DDC-4BA7-8974-CA443B1650A5}"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29C863-9C1F-49E3-A5F7-496FC7298266}" type="slidenum">
              <a:rPr lang="en-IN" smtClean="0"/>
              <a:t>‹#›</a:t>
            </a:fld>
            <a:endParaRPr lang="en-IN"/>
          </a:p>
        </p:txBody>
      </p:sp>
    </p:spTree>
    <p:extLst>
      <p:ext uri="{BB962C8B-B14F-4D97-AF65-F5344CB8AC3E}">
        <p14:creationId xmlns:p14="http://schemas.microsoft.com/office/powerpoint/2010/main" val="3607074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1B67E03-9DDC-4BA7-8974-CA443B1650A5}"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29C863-9C1F-49E3-A5F7-496FC7298266}" type="slidenum">
              <a:rPr lang="en-IN" smtClean="0"/>
              <a:t>‹#›</a:t>
            </a:fld>
            <a:endParaRPr lang="en-IN"/>
          </a:p>
        </p:txBody>
      </p:sp>
    </p:spTree>
    <p:extLst>
      <p:ext uri="{BB962C8B-B14F-4D97-AF65-F5344CB8AC3E}">
        <p14:creationId xmlns:p14="http://schemas.microsoft.com/office/powerpoint/2010/main" val="1209839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B67E03-9DDC-4BA7-8974-CA443B1650A5}"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29C863-9C1F-49E3-A5F7-496FC7298266}" type="slidenum">
              <a:rPr lang="en-IN" smtClean="0"/>
              <a:t>‹#›</a:t>
            </a:fld>
            <a:endParaRPr lang="en-IN"/>
          </a:p>
        </p:txBody>
      </p:sp>
    </p:spTree>
    <p:extLst>
      <p:ext uri="{BB962C8B-B14F-4D97-AF65-F5344CB8AC3E}">
        <p14:creationId xmlns:p14="http://schemas.microsoft.com/office/powerpoint/2010/main" val="2550983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1B67E03-9DDC-4BA7-8974-CA443B1650A5}" type="datetimeFigureOut">
              <a:rPr lang="en-IN" smtClean="0"/>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29C863-9C1F-49E3-A5F7-496FC7298266}" type="slidenum">
              <a:rPr lang="en-IN" smtClean="0"/>
              <a:t>‹#›</a:t>
            </a:fld>
            <a:endParaRPr lang="en-IN"/>
          </a:p>
        </p:txBody>
      </p:sp>
    </p:spTree>
    <p:extLst>
      <p:ext uri="{BB962C8B-B14F-4D97-AF65-F5344CB8AC3E}">
        <p14:creationId xmlns:p14="http://schemas.microsoft.com/office/powerpoint/2010/main" val="486089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1B67E03-9DDC-4BA7-8974-CA443B1650A5}" type="datetimeFigureOut">
              <a:rPr lang="en-IN" smtClean="0"/>
              <a:t>06-07-2023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29C863-9C1F-49E3-A5F7-496FC7298266}" type="slidenum">
              <a:rPr lang="en-IN" smtClean="0"/>
              <a:t>‹#›</a:t>
            </a:fld>
            <a:endParaRPr lang="en-IN"/>
          </a:p>
        </p:txBody>
      </p:sp>
    </p:spTree>
    <p:extLst>
      <p:ext uri="{BB962C8B-B14F-4D97-AF65-F5344CB8AC3E}">
        <p14:creationId xmlns:p14="http://schemas.microsoft.com/office/powerpoint/2010/main" val="1420109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1B67E03-9DDC-4BA7-8974-CA443B1650A5}" type="datetimeFigureOut">
              <a:rPr lang="en-IN" smtClean="0"/>
              <a:t>06-07-2023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29C863-9C1F-49E3-A5F7-496FC7298266}" type="slidenum">
              <a:rPr lang="en-IN" smtClean="0"/>
              <a:t>‹#›</a:t>
            </a:fld>
            <a:endParaRPr lang="en-IN"/>
          </a:p>
        </p:txBody>
      </p:sp>
    </p:spTree>
    <p:extLst>
      <p:ext uri="{BB962C8B-B14F-4D97-AF65-F5344CB8AC3E}">
        <p14:creationId xmlns:p14="http://schemas.microsoft.com/office/powerpoint/2010/main" val="4190094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B67E03-9DDC-4BA7-8974-CA443B1650A5}" type="datetimeFigureOut">
              <a:rPr lang="en-IN" smtClean="0"/>
              <a:t>06-07-2023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29C863-9C1F-49E3-A5F7-496FC7298266}" type="slidenum">
              <a:rPr lang="en-IN" smtClean="0"/>
              <a:t>‹#›</a:t>
            </a:fld>
            <a:endParaRPr lang="en-IN"/>
          </a:p>
        </p:txBody>
      </p:sp>
    </p:spTree>
    <p:extLst>
      <p:ext uri="{BB962C8B-B14F-4D97-AF65-F5344CB8AC3E}">
        <p14:creationId xmlns:p14="http://schemas.microsoft.com/office/powerpoint/2010/main" val="144628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B67E03-9DDC-4BA7-8974-CA443B1650A5}" type="datetimeFigureOut">
              <a:rPr lang="en-IN" smtClean="0"/>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29C863-9C1F-49E3-A5F7-496FC7298266}" type="slidenum">
              <a:rPr lang="en-IN" smtClean="0"/>
              <a:t>‹#›</a:t>
            </a:fld>
            <a:endParaRPr lang="en-IN"/>
          </a:p>
        </p:txBody>
      </p:sp>
    </p:spTree>
    <p:extLst>
      <p:ext uri="{BB962C8B-B14F-4D97-AF65-F5344CB8AC3E}">
        <p14:creationId xmlns:p14="http://schemas.microsoft.com/office/powerpoint/2010/main" val="3257775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B67E03-9DDC-4BA7-8974-CA443B1650A5}" type="datetimeFigureOut">
              <a:rPr lang="en-IN" smtClean="0"/>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29C863-9C1F-49E3-A5F7-496FC7298266}" type="slidenum">
              <a:rPr lang="en-IN" smtClean="0"/>
              <a:t>‹#›</a:t>
            </a:fld>
            <a:endParaRPr lang="en-IN"/>
          </a:p>
        </p:txBody>
      </p:sp>
    </p:spTree>
    <p:extLst>
      <p:ext uri="{BB962C8B-B14F-4D97-AF65-F5344CB8AC3E}">
        <p14:creationId xmlns:p14="http://schemas.microsoft.com/office/powerpoint/2010/main" val="376415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B67E03-9DDC-4BA7-8974-CA443B1650A5}" type="datetimeFigureOut">
              <a:rPr lang="en-IN" smtClean="0"/>
              <a:t>06-07-2023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29C863-9C1F-49E3-A5F7-496FC7298266}" type="slidenum">
              <a:rPr lang="en-IN" smtClean="0"/>
              <a:t>‹#›</a:t>
            </a:fld>
            <a:endParaRPr lang="en-IN"/>
          </a:p>
        </p:txBody>
      </p:sp>
    </p:spTree>
    <p:extLst>
      <p:ext uri="{BB962C8B-B14F-4D97-AF65-F5344CB8AC3E}">
        <p14:creationId xmlns:p14="http://schemas.microsoft.com/office/powerpoint/2010/main" val="3788283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6624" b="21710"/>
          <a:stretch/>
        </p:blipFill>
        <p:spPr>
          <a:xfrm>
            <a:off x="3500843" y="165463"/>
            <a:ext cx="4876800" cy="1001485"/>
          </a:xfrm>
          <a:prstGeom prst="rect">
            <a:avLst/>
          </a:prstGeom>
        </p:spPr>
      </p:pic>
      <p:sp>
        <p:nvSpPr>
          <p:cNvPr id="5" name="Rectangle 4"/>
          <p:cNvSpPr/>
          <p:nvPr/>
        </p:nvSpPr>
        <p:spPr>
          <a:xfrm>
            <a:off x="554531" y="2026593"/>
            <a:ext cx="10645351" cy="954107"/>
          </a:xfrm>
          <a:prstGeom prst="rect">
            <a:avLst/>
          </a:prstGeom>
        </p:spPr>
        <p:txBody>
          <a:bodyPr wrap="none">
            <a:spAutoFit/>
          </a:bodyPr>
          <a:lstStyle/>
          <a:p>
            <a:pPr algn="ctr"/>
            <a:r>
              <a:rPr lang="en-US" sz="2800" b="1" dirty="0">
                <a:latin typeface="Times New Roman" panose="02020603050405020304" pitchFamily="18" charset="0"/>
                <a:cs typeface="Times New Roman" panose="02020603050405020304" pitchFamily="18" charset="0"/>
              </a:rPr>
              <a:t>DESIGN FABRICATION OF A PEDALLING PADDY THRESHER</a:t>
            </a:r>
          </a:p>
          <a:p>
            <a:pPr algn="ctr"/>
            <a:r>
              <a:rPr lang="en-US" sz="2800" dirty="0"/>
              <a:t> </a:t>
            </a:r>
            <a:r>
              <a:rPr lang="en-US" sz="2800" b="1" dirty="0">
                <a:latin typeface="Times New Roman" panose="02020603050405020304" pitchFamily="18" charset="0"/>
                <a:cs typeface="Times New Roman" panose="02020603050405020304" pitchFamily="18" charset="0"/>
              </a:rPr>
              <a:t>PROJECT PRESENTATION – JULY 2023</a:t>
            </a:r>
          </a:p>
        </p:txBody>
      </p:sp>
      <p:sp>
        <p:nvSpPr>
          <p:cNvPr id="7" name="Footer Placeholder 4"/>
          <p:cNvSpPr txBox="1">
            <a:spLocks/>
          </p:cNvSpPr>
          <p:nvPr/>
        </p:nvSpPr>
        <p:spPr>
          <a:xfrm>
            <a:off x="6715400" y="4054384"/>
            <a:ext cx="5901837" cy="237744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IN" sz="2400" b="1" dirty="0">
                <a:solidFill>
                  <a:schemeClr val="tx1"/>
                </a:solidFill>
                <a:latin typeface="Times New Roman" panose="02020603050405020304" pitchFamily="18" charset="0"/>
                <a:cs typeface="Times New Roman" panose="02020603050405020304" pitchFamily="18" charset="0"/>
              </a:rPr>
              <a:t>PRESENTED BY,</a:t>
            </a:r>
            <a:endParaRPr lang="en-US" sz="2400" b="1" dirty="0">
              <a:solidFill>
                <a:schemeClr val="tx1"/>
              </a:solidFill>
            </a:endParaRPr>
          </a:p>
          <a:p>
            <a:pPr>
              <a:defRPr/>
            </a:pPr>
            <a:r>
              <a:rPr lang="en-US" sz="2000" dirty="0">
                <a:solidFill>
                  <a:schemeClr val="tx1"/>
                </a:solidFill>
              </a:rPr>
              <a:t>KAVIYARASAN.M </a:t>
            </a:r>
          </a:p>
          <a:p>
            <a:pPr>
              <a:defRPr/>
            </a:pPr>
            <a:r>
              <a:rPr lang="en-US" sz="2000" dirty="0">
                <a:solidFill>
                  <a:schemeClr val="tx1"/>
                </a:solidFill>
              </a:rPr>
              <a:t>             GLADWIN JOHNDURAI.J</a:t>
            </a:r>
            <a:endParaRPr lang="en-IN" sz="2000" dirty="0">
              <a:solidFill>
                <a:schemeClr val="tx1"/>
              </a:solidFill>
              <a:latin typeface="Times New Roman" panose="02020603050405020304" pitchFamily="18" charset="0"/>
              <a:cs typeface="Times New Roman" panose="02020603050405020304" pitchFamily="18" charset="0"/>
            </a:endParaRPr>
          </a:p>
          <a:p>
            <a:pPr>
              <a:defRPr/>
            </a:pPr>
            <a:r>
              <a:rPr lang="en-US" sz="2000" dirty="0">
                <a:solidFill>
                  <a:schemeClr val="tx1"/>
                </a:solidFill>
              </a:rPr>
              <a:t>                    VASANTH KARUPPUSAMY.P</a:t>
            </a:r>
          </a:p>
          <a:p>
            <a:pPr>
              <a:defRPr/>
            </a:pPr>
            <a:r>
              <a:rPr lang="en-US" sz="2000" dirty="0">
                <a:solidFill>
                  <a:schemeClr val="tx1"/>
                </a:solidFill>
              </a:rPr>
              <a:t>YOGESHGUNAL.C</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8" name="Footer Placeholder 4"/>
          <p:cNvSpPr txBox="1">
            <a:spLocks/>
          </p:cNvSpPr>
          <p:nvPr/>
        </p:nvSpPr>
        <p:spPr>
          <a:xfrm>
            <a:off x="586739" y="4159431"/>
            <a:ext cx="4889863" cy="237744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IN" sz="2500" b="1" dirty="0">
                <a:solidFill>
                  <a:schemeClr val="tx1"/>
                </a:solidFill>
                <a:latin typeface="Times New Roman" panose="02020603050405020304" pitchFamily="18" charset="0"/>
                <a:cs typeface="Times New Roman" panose="02020603050405020304" pitchFamily="18" charset="0"/>
              </a:rPr>
              <a:t>SUPERVISOR,</a:t>
            </a:r>
          </a:p>
          <a:p>
            <a:pPr>
              <a:defRPr/>
            </a:pPr>
            <a:r>
              <a:rPr lang="en-IN" sz="2500" b="1" dirty="0">
                <a:solidFill>
                  <a:schemeClr val="tx1"/>
                </a:solidFill>
                <a:latin typeface="Times New Roman" panose="02020603050405020304" pitchFamily="18" charset="0"/>
                <a:cs typeface="Times New Roman" panose="02020603050405020304" pitchFamily="18" charset="0"/>
              </a:rPr>
              <a:t>VIJAYASEKARAN</a:t>
            </a:r>
          </a:p>
          <a:p>
            <a:pPr>
              <a:defRPr/>
            </a:pPr>
            <a:r>
              <a:rPr lang="en-IN" sz="1600" dirty="0">
                <a:solidFill>
                  <a:schemeClr val="tx1"/>
                </a:solidFill>
                <a:latin typeface="Times New Roman" panose="02020603050405020304" pitchFamily="18" charset="0"/>
                <a:cs typeface="Times New Roman" panose="02020603050405020304" pitchFamily="18" charset="0"/>
              </a:rPr>
              <a:t>ASSISTANT PROFESSOR, </a:t>
            </a:r>
          </a:p>
          <a:p>
            <a:pPr>
              <a:defRPr/>
            </a:pPr>
            <a:r>
              <a:rPr lang="en-IN" sz="1600" dirty="0">
                <a:solidFill>
                  <a:schemeClr val="tx1"/>
                </a:solidFill>
                <a:latin typeface="Times New Roman" panose="02020603050405020304" pitchFamily="18" charset="0"/>
                <a:cs typeface="Times New Roman" panose="02020603050405020304" pitchFamily="18" charset="0"/>
              </a:rPr>
              <a:t>DEPARTMENT OF MECHANICAL ENGINEERING, RATHINAM TECHNICAL CAMPUS</a:t>
            </a: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344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7B180-E044-C588-725E-8014A7F021A4}"/>
              </a:ext>
            </a:extLst>
          </p:cNvPr>
          <p:cNvSpPr>
            <a:spLocks noGrp="1"/>
          </p:cNvSpPr>
          <p:nvPr>
            <p:ph type="title"/>
          </p:nvPr>
        </p:nvSpPr>
        <p:spPr>
          <a:xfrm>
            <a:off x="549442" y="732881"/>
            <a:ext cx="10515600" cy="1325563"/>
          </a:xfrm>
        </p:spPr>
        <p:txBody>
          <a:bodyPr>
            <a:normAutofit fontScale="90000"/>
          </a:bodyPr>
          <a:lstStyle/>
          <a:p>
            <a:r>
              <a:rPr lang="en-US" sz="2200" b="1" dirty="0">
                <a:effectLst/>
                <a:latin typeface="Times New Roman" panose="02020603050405020304" pitchFamily="18" charset="0"/>
                <a:ea typeface="Times New Roman" panose="02020603050405020304" pitchFamily="18" charset="0"/>
              </a:rPr>
              <a:t>COST ESTIMATION</a:t>
            </a:r>
            <a:br>
              <a:rPr lang="en-US" sz="2200" b="1" dirty="0">
                <a:effectLst/>
                <a:latin typeface="Times New Roman" panose="02020603050405020304" pitchFamily="18" charset="0"/>
                <a:ea typeface="Times New Roman" panose="02020603050405020304" pitchFamily="18" charset="0"/>
              </a:rPr>
            </a:br>
            <a:br>
              <a:rPr lang="en-US" sz="2200" b="1" dirty="0">
                <a:effectLst/>
                <a:latin typeface="Times New Roman" panose="02020603050405020304" pitchFamily="18" charset="0"/>
                <a:ea typeface="Times New Roman" panose="02020603050405020304" pitchFamily="18" charset="0"/>
              </a:rPr>
            </a:br>
            <a:br>
              <a:rPr lang="en-US" sz="2200" b="1" dirty="0">
                <a:effectLst/>
                <a:latin typeface="Times New Roman" panose="02020603050405020304" pitchFamily="18" charset="0"/>
                <a:ea typeface="Times New Roman" panose="02020603050405020304" pitchFamily="18" charset="0"/>
              </a:rPr>
            </a:br>
            <a:br>
              <a:rPr lang="en-US" sz="1800" b="1"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endParaRPr lang="en-US" sz="18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7B3BBC4-46BD-AC1E-6584-BD473AD3E3E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6624" b="21710"/>
          <a:stretch/>
        </p:blipFill>
        <p:spPr>
          <a:xfrm>
            <a:off x="8874034" y="0"/>
            <a:ext cx="3065414" cy="629504"/>
          </a:xfrm>
          <a:prstGeom prst="rect">
            <a:avLst/>
          </a:prstGeom>
        </p:spPr>
      </p:pic>
      <p:graphicFrame>
        <p:nvGraphicFramePr>
          <p:cNvPr id="3" name="Table 2">
            <a:extLst>
              <a:ext uri="{FF2B5EF4-FFF2-40B4-BE49-F238E27FC236}">
                <a16:creationId xmlns:a16="http://schemas.microsoft.com/office/drawing/2014/main" id="{35F9E9D8-1809-A781-3435-F748C0DF982A}"/>
              </a:ext>
            </a:extLst>
          </p:cNvPr>
          <p:cNvGraphicFramePr>
            <a:graphicFrameLocks noGrp="1"/>
          </p:cNvGraphicFramePr>
          <p:nvPr>
            <p:extLst>
              <p:ext uri="{D42A27DB-BD31-4B8C-83A1-F6EECF244321}">
                <p14:modId xmlns:p14="http://schemas.microsoft.com/office/powerpoint/2010/main" val="2521506298"/>
              </p:ext>
            </p:extLst>
          </p:nvPr>
        </p:nvGraphicFramePr>
        <p:xfrm>
          <a:off x="3433011" y="1106905"/>
          <a:ext cx="4884225" cy="5070062"/>
        </p:xfrm>
        <a:graphic>
          <a:graphicData uri="http://schemas.openxmlformats.org/drawingml/2006/table">
            <a:tbl>
              <a:tblPr firstRow="1" firstCol="1" bandRow="1">
                <a:tableStyleId>{5C22544A-7EE6-4342-B048-85BDC9FD1C3A}</a:tableStyleId>
              </a:tblPr>
              <a:tblGrid>
                <a:gridCol w="948618">
                  <a:extLst>
                    <a:ext uri="{9D8B030D-6E8A-4147-A177-3AD203B41FA5}">
                      <a16:colId xmlns:a16="http://schemas.microsoft.com/office/drawing/2014/main" val="3940148460"/>
                    </a:ext>
                  </a:extLst>
                </a:gridCol>
                <a:gridCol w="2866863">
                  <a:extLst>
                    <a:ext uri="{9D8B030D-6E8A-4147-A177-3AD203B41FA5}">
                      <a16:colId xmlns:a16="http://schemas.microsoft.com/office/drawing/2014/main" val="102109797"/>
                    </a:ext>
                  </a:extLst>
                </a:gridCol>
                <a:gridCol w="1068744">
                  <a:extLst>
                    <a:ext uri="{9D8B030D-6E8A-4147-A177-3AD203B41FA5}">
                      <a16:colId xmlns:a16="http://schemas.microsoft.com/office/drawing/2014/main" val="91885852"/>
                    </a:ext>
                  </a:extLst>
                </a:gridCol>
              </a:tblGrid>
              <a:tr h="542343">
                <a:tc>
                  <a:txBody>
                    <a:bodyPr/>
                    <a:lstStyle/>
                    <a:p>
                      <a:pPr marL="151130" indent="6985" algn="ctr"/>
                      <a:r>
                        <a:rPr lang="en-IN" sz="900" kern="0">
                          <a:effectLst/>
                        </a:rPr>
                        <a:t>SL.NO</a:t>
                      </a:r>
                      <a:endParaRPr lang="en-IN" sz="9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6" marR="52916" marT="0" marB="0" anchor="ctr"/>
                </a:tc>
                <a:tc>
                  <a:txBody>
                    <a:bodyPr/>
                    <a:lstStyle/>
                    <a:p>
                      <a:pPr marL="151130" indent="6985" algn="ctr"/>
                      <a:r>
                        <a:rPr lang="en-IN" sz="900" kern="0" dirty="0">
                          <a:effectLst/>
                        </a:rPr>
                        <a:t>DISCRIPTION</a:t>
                      </a:r>
                      <a:endParaRPr lang="en-IN" sz="9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6" marR="52916" marT="0" marB="0" anchor="ctr"/>
                </a:tc>
                <a:tc>
                  <a:txBody>
                    <a:bodyPr/>
                    <a:lstStyle/>
                    <a:p>
                      <a:pPr marL="151130" indent="6985" algn="ctr"/>
                      <a:r>
                        <a:rPr lang="en-IN" sz="900" kern="0">
                          <a:effectLst/>
                        </a:rPr>
                        <a:t>COST Rs:</a:t>
                      </a:r>
                      <a:endParaRPr lang="en-IN" sz="9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6" marR="52916" marT="0" marB="0" anchor="ctr"/>
                </a:tc>
                <a:extLst>
                  <a:ext uri="{0D108BD9-81ED-4DB2-BD59-A6C34878D82A}">
                    <a16:rowId xmlns:a16="http://schemas.microsoft.com/office/drawing/2014/main" val="3504488868"/>
                  </a:ext>
                </a:extLst>
              </a:tr>
              <a:tr h="464704">
                <a:tc>
                  <a:txBody>
                    <a:bodyPr/>
                    <a:lstStyle/>
                    <a:p>
                      <a:pPr marL="152400" indent="5715" algn="ctr"/>
                      <a:r>
                        <a:rPr lang="en-IN" sz="900" kern="0">
                          <a:effectLst/>
                        </a:rPr>
                        <a:t>1</a:t>
                      </a:r>
                      <a:endParaRPr lang="en-IN" sz="9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6" marR="52916" marT="0" marB="0" anchor="ctr"/>
                </a:tc>
                <a:tc>
                  <a:txBody>
                    <a:bodyPr/>
                    <a:lstStyle/>
                    <a:p>
                      <a:pPr marL="152400" indent="5715" algn="l"/>
                      <a:r>
                        <a:rPr lang="en-IN" sz="900" kern="0">
                          <a:effectLst/>
                        </a:rPr>
                        <a:t>WELDING MACHINE</a:t>
                      </a:r>
                      <a:endParaRPr lang="en-IN" sz="9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6" marR="52916" marT="0" marB="0" anchor="ctr"/>
                </a:tc>
                <a:tc>
                  <a:txBody>
                    <a:bodyPr/>
                    <a:lstStyle/>
                    <a:p>
                      <a:pPr marL="152400" indent="5715" algn="ctr"/>
                      <a:r>
                        <a:rPr lang="en-IN" sz="900" kern="0">
                          <a:effectLst/>
                        </a:rPr>
                        <a:t>1000</a:t>
                      </a:r>
                      <a:endParaRPr lang="en-IN" sz="9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6" marR="52916" marT="0" marB="0" anchor="ctr"/>
                </a:tc>
                <a:extLst>
                  <a:ext uri="{0D108BD9-81ED-4DB2-BD59-A6C34878D82A}">
                    <a16:rowId xmlns:a16="http://schemas.microsoft.com/office/drawing/2014/main" val="670762742"/>
                  </a:ext>
                </a:extLst>
              </a:tr>
              <a:tr h="369365">
                <a:tc>
                  <a:txBody>
                    <a:bodyPr/>
                    <a:lstStyle/>
                    <a:p>
                      <a:pPr marL="152400" indent="5715" algn="ctr"/>
                      <a:r>
                        <a:rPr lang="en-IN" sz="900" kern="0" dirty="0">
                          <a:effectLst/>
                        </a:rPr>
                        <a:t>2</a:t>
                      </a:r>
                      <a:endParaRPr lang="en-IN" sz="9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6" marR="52916" marT="0" marB="0" anchor="ctr"/>
                </a:tc>
                <a:tc>
                  <a:txBody>
                    <a:bodyPr/>
                    <a:lstStyle/>
                    <a:p>
                      <a:pPr marL="152400" indent="5715" algn="l"/>
                      <a:r>
                        <a:rPr lang="en-IN" sz="900" kern="0">
                          <a:effectLst/>
                        </a:rPr>
                        <a:t>GRINDING MACHINE</a:t>
                      </a:r>
                      <a:endParaRPr lang="en-IN" sz="9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6" marR="52916" marT="0" marB="0" anchor="ctr"/>
                </a:tc>
                <a:tc>
                  <a:txBody>
                    <a:bodyPr/>
                    <a:lstStyle/>
                    <a:p>
                      <a:pPr marL="152400" indent="5715" algn="ctr"/>
                      <a:r>
                        <a:rPr lang="en-IN" sz="900" kern="0">
                          <a:effectLst/>
                        </a:rPr>
                        <a:t>1500</a:t>
                      </a:r>
                      <a:endParaRPr lang="en-IN" sz="9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6" marR="52916" marT="0" marB="0" anchor="ctr"/>
                </a:tc>
                <a:extLst>
                  <a:ext uri="{0D108BD9-81ED-4DB2-BD59-A6C34878D82A}">
                    <a16:rowId xmlns:a16="http://schemas.microsoft.com/office/drawing/2014/main" val="3802143808"/>
                  </a:ext>
                </a:extLst>
              </a:tr>
              <a:tr h="369365">
                <a:tc>
                  <a:txBody>
                    <a:bodyPr/>
                    <a:lstStyle/>
                    <a:p>
                      <a:pPr marL="152400" indent="5715" algn="ctr"/>
                      <a:r>
                        <a:rPr lang="en-IN" sz="900" kern="0">
                          <a:effectLst/>
                        </a:rPr>
                        <a:t>3</a:t>
                      </a:r>
                      <a:endParaRPr lang="en-IN" sz="9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6" marR="52916" marT="0" marB="0" anchor="ctr"/>
                </a:tc>
                <a:tc>
                  <a:txBody>
                    <a:bodyPr/>
                    <a:lstStyle/>
                    <a:p>
                      <a:pPr marL="152400" indent="5715" algn="l"/>
                      <a:r>
                        <a:rPr lang="en-IN" sz="900" kern="0">
                          <a:effectLst/>
                        </a:rPr>
                        <a:t>CUTING MACHINE</a:t>
                      </a:r>
                      <a:endParaRPr lang="en-IN" sz="9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6" marR="52916" marT="0" marB="0" anchor="ctr"/>
                </a:tc>
                <a:tc>
                  <a:txBody>
                    <a:bodyPr/>
                    <a:lstStyle/>
                    <a:p>
                      <a:pPr marL="152400" indent="5715" algn="ctr"/>
                      <a:r>
                        <a:rPr lang="en-IN" sz="900" kern="0">
                          <a:effectLst/>
                        </a:rPr>
                        <a:t>1000</a:t>
                      </a:r>
                      <a:endParaRPr lang="en-IN" sz="9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6" marR="52916" marT="0" marB="0" anchor="ctr"/>
                </a:tc>
                <a:extLst>
                  <a:ext uri="{0D108BD9-81ED-4DB2-BD59-A6C34878D82A}">
                    <a16:rowId xmlns:a16="http://schemas.microsoft.com/office/drawing/2014/main" val="2617663778"/>
                  </a:ext>
                </a:extLst>
              </a:tr>
              <a:tr h="369365">
                <a:tc>
                  <a:txBody>
                    <a:bodyPr/>
                    <a:lstStyle/>
                    <a:p>
                      <a:pPr marL="152400" indent="5715" algn="ctr"/>
                      <a:r>
                        <a:rPr lang="en-IN" sz="900" kern="0">
                          <a:effectLst/>
                        </a:rPr>
                        <a:t>4</a:t>
                      </a:r>
                      <a:endParaRPr lang="en-IN" sz="9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6" marR="52916" marT="0" marB="0" anchor="ctr"/>
                </a:tc>
                <a:tc>
                  <a:txBody>
                    <a:bodyPr/>
                    <a:lstStyle/>
                    <a:p>
                      <a:pPr marL="152400" indent="5715" algn="l"/>
                      <a:r>
                        <a:rPr lang="en-IN" sz="900" kern="0">
                          <a:effectLst/>
                        </a:rPr>
                        <a:t>WELDIJNG ROD</a:t>
                      </a:r>
                      <a:endParaRPr lang="en-IN" sz="9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6" marR="52916" marT="0" marB="0" anchor="ctr"/>
                </a:tc>
                <a:tc>
                  <a:txBody>
                    <a:bodyPr/>
                    <a:lstStyle/>
                    <a:p>
                      <a:pPr marL="152400" indent="5715" algn="ctr"/>
                      <a:r>
                        <a:rPr lang="en-IN" sz="900" kern="0">
                          <a:effectLst/>
                        </a:rPr>
                        <a:t>650</a:t>
                      </a:r>
                      <a:endParaRPr lang="en-IN" sz="9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6" marR="52916" marT="0" marB="0" anchor="ctr"/>
                </a:tc>
                <a:extLst>
                  <a:ext uri="{0D108BD9-81ED-4DB2-BD59-A6C34878D82A}">
                    <a16:rowId xmlns:a16="http://schemas.microsoft.com/office/drawing/2014/main" val="1610361146"/>
                  </a:ext>
                </a:extLst>
              </a:tr>
              <a:tr h="369365">
                <a:tc>
                  <a:txBody>
                    <a:bodyPr/>
                    <a:lstStyle/>
                    <a:p>
                      <a:pPr marL="152400" indent="5715" algn="ctr"/>
                      <a:r>
                        <a:rPr lang="en-IN" sz="900" kern="0">
                          <a:effectLst/>
                        </a:rPr>
                        <a:t>5</a:t>
                      </a:r>
                      <a:endParaRPr lang="en-IN" sz="9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6" marR="52916" marT="0" marB="0" anchor="ctr"/>
                </a:tc>
                <a:tc>
                  <a:txBody>
                    <a:bodyPr/>
                    <a:lstStyle/>
                    <a:p>
                      <a:pPr marL="152400" indent="5715" algn="l"/>
                      <a:r>
                        <a:rPr lang="en-IN" sz="900" kern="0">
                          <a:effectLst/>
                        </a:rPr>
                        <a:t>CUTTING WHEEL</a:t>
                      </a:r>
                      <a:endParaRPr lang="en-IN" sz="9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6" marR="52916" marT="0" marB="0" anchor="ctr"/>
                </a:tc>
                <a:tc>
                  <a:txBody>
                    <a:bodyPr/>
                    <a:lstStyle/>
                    <a:p>
                      <a:pPr marL="152400" indent="5715" algn="ctr"/>
                      <a:r>
                        <a:rPr lang="en-IN" sz="900" kern="0">
                          <a:effectLst/>
                        </a:rPr>
                        <a:t>350</a:t>
                      </a:r>
                      <a:endParaRPr lang="en-IN" sz="9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6" marR="52916" marT="0" marB="0" anchor="ctr"/>
                </a:tc>
                <a:extLst>
                  <a:ext uri="{0D108BD9-81ED-4DB2-BD59-A6C34878D82A}">
                    <a16:rowId xmlns:a16="http://schemas.microsoft.com/office/drawing/2014/main" val="436328803"/>
                  </a:ext>
                </a:extLst>
              </a:tr>
              <a:tr h="369365">
                <a:tc>
                  <a:txBody>
                    <a:bodyPr/>
                    <a:lstStyle/>
                    <a:p>
                      <a:pPr marL="152400" indent="5715" algn="ctr"/>
                      <a:r>
                        <a:rPr lang="en-IN" sz="900" kern="0">
                          <a:effectLst/>
                        </a:rPr>
                        <a:t>6</a:t>
                      </a:r>
                      <a:endParaRPr lang="en-IN" sz="9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6" marR="52916" marT="0" marB="0" anchor="ctr"/>
                </a:tc>
                <a:tc>
                  <a:txBody>
                    <a:bodyPr/>
                    <a:lstStyle/>
                    <a:p>
                      <a:pPr marL="152400" indent="5715" algn="l"/>
                      <a:r>
                        <a:rPr lang="en-IN" sz="900" kern="0">
                          <a:effectLst/>
                        </a:rPr>
                        <a:t>PINT AND BRUSH</a:t>
                      </a:r>
                      <a:endParaRPr lang="en-IN" sz="9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6" marR="52916" marT="0" marB="0" anchor="ctr"/>
                </a:tc>
                <a:tc>
                  <a:txBody>
                    <a:bodyPr/>
                    <a:lstStyle/>
                    <a:p>
                      <a:pPr marL="152400" indent="5715" algn="ctr"/>
                      <a:r>
                        <a:rPr lang="en-IN" sz="900" kern="0">
                          <a:effectLst/>
                        </a:rPr>
                        <a:t>500</a:t>
                      </a:r>
                      <a:endParaRPr lang="en-IN" sz="9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6" marR="52916" marT="0" marB="0" anchor="ctr"/>
                </a:tc>
                <a:extLst>
                  <a:ext uri="{0D108BD9-81ED-4DB2-BD59-A6C34878D82A}">
                    <a16:rowId xmlns:a16="http://schemas.microsoft.com/office/drawing/2014/main" val="4165659422"/>
                  </a:ext>
                </a:extLst>
              </a:tr>
              <a:tr h="369365">
                <a:tc>
                  <a:txBody>
                    <a:bodyPr/>
                    <a:lstStyle/>
                    <a:p>
                      <a:pPr marL="152400" indent="5715" algn="ctr"/>
                      <a:r>
                        <a:rPr lang="en-IN" sz="900" kern="0">
                          <a:effectLst/>
                        </a:rPr>
                        <a:t>7</a:t>
                      </a:r>
                      <a:endParaRPr lang="en-IN" sz="9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6" marR="52916" marT="0" marB="0" anchor="ctr"/>
                </a:tc>
                <a:tc>
                  <a:txBody>
                    <a:bodyPr/>
                    <a:lstStyle/>
                    <a:p>
                      <a:pPr marL="152400" indent="5715" algn="l"/>
                      <a:r>
                        <a:rPr lang="en-IN" sz="900" kern="0">
                          <a:effectLst/>
                        </a:rPr>
                        <a:t>CHINE AND BEARING</a:t>
                      </a:r>
                      <a:endParaRPr lang="en-IN" sz="9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6" marR="52916" marT="0" marB="0" anchor="ctr"/>
                </a:tc>
                <a:tc>
                  <a:txBody>
                    <a:bodyPr/>
                    <a:lstStyle/>
                    <a:p>
                      <a:pPr marL="152400" indent="5715" algn="ctr"/>
                      <a:r>
                        <a:rPr lang="en-IN" sz="900" kern="0">
                          <a:effectLst/>
                        </a:rPr>
                        <a:t>600</a:t>
                      </a:r>
                      <a:endParaRPr lang="en-IN" sz="9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6" marR="52916" marT="0" marB="0" anchor="ctr"/>
                </a:tc>
                <a:extLst>
                  <a:ext uri="{0D108BD9-81ED-4DB2-BD59-A6C34878D82A}">
                    <a16:rowId xmlns:a16="http://schemas.microsoft.com/office/drawing/2014/main" val="814301358"/>
                  </a:ext>
                </a:extLst>
              </a:tr>
              <a:tr h="369365">
                <a:tc>
                  <a:txBody>
                    <a:bodyPr/>
                    <a:lstStyle/>
                    <a:p>
                      <a:pPr marL="152400" indent="5715" algn="ctr"/>
                      <a:r>
                        <a:rPr lang="en-IN" sz="900" kern="0">
                          <a:effectLst/>
                        </a:rPr>
                        <a:t>8</a:t>
                      </a:r>
                      <a:endParaRPr lang="en-IN" sz="9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6" marR="52916" marT="0" marB="0" anchor="ctr"/>
                </a:tc>
                <a:tc>
                  <a:txBody>
                    <a:bodyPr/>
                    <a:lstStyle/>
                    <a:p>
                      <a:pPr marL="152400" indent="5715" algn="l"/>
                      <a:r>
                        <a:rPr lang="en-IN" sz="900" kern="0">
                          <a:effectLst/>
                        </a:rPr>
                        <a:t>METAL PLATE</a:t>
                      </a:r>
                      <a:endParaRPr lang="en-IN" sz="9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6" marR="52916" marT="0" marB="0" anchor="ctr"/>
                </a:tc>
                <a:tc>
                  <a:txBody>
                    <a:bodyPr/>
                    <a:lstStyle/>
                    <a:p>
                      <a:pPr marL="152400" indent="5715" algn="ctr"/>
                      <a:r>
                        <a:rPr lang="en-IN" sz="900" kern="0">
                          <a:effectLst/>
                        </a:rPr>
                        <a:t>400</a:t>
                      </a:r>
                      <a:endParaRPr lang="en-IN" sz="9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6" marR="52916" marT="0" marB="0" anchor="ctr"/>
                </a:tc>
                <a:extLst>
                  <a:ext uri="{0D108BD9-81ED-4DB2-BD59-A6C34878D82A}">
                    <a16:rowId xmlns:a16="http://schemas.microsoft.com/office/drawing/2014/main" val="3770838090"/>
                  </a:ext>
                </a:extLst>
              </a:tr>
              <a:tr h="369365">
                <a:tc>
                  <a:txBody>
                    <a:bodyPr/>
                    <a:lstStyle/>
                    <a:p>
                      <a:pPr marL="152400" indent="5715" algn="ctr"/>
                      <a:r>
                        <a:rPr lang="en-IN" sz="900" kern="0">
                          <a:effectLst/>
                        </a:rPr>
                        <a:t>9</a:t>
                      </a:r>
                      <a:endParaRPr lang="en-IN" sz="9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6" marR="52916" marT="0" marB="0" anchor="ctr"/>
                </a:tc>
                <a:tc>
                  <a:txBody>
                    <a:bodyPr/>
                    <a:lstStyle/>
                    <a:p>
                      <a:pPr marL="152400" indent="5715" algn="l"/>
                      <a:r>
                        <a:rPr lang="en-IN" sz="900" kern="0">
                          <a:effectLst/>
                        </a:rPr>
                        <a:t>METAL SQUARE TUBE</a:t>
                      </a:r>
                      <a:endParaRPr lang="en-IN" sz="9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6" marR="52916" marT="0" marB="0" anchor="ctr"/>
                </a:tc>
                <a:tc>
                  <a:txBody>
                    <a:bodyPr/>
                    <a:lstStyle/>
                    <a:p>
                      <a:pPr marL="152400" indent="5715" algn="ctr"/>
                      <a:r>
                        <a:rPr lang="en-IN" sz="900" kern="0">
                          <a:effectLst/>
                        </a:rPr>
                        <a:t>1800</a:t>
                      </a:r>
                      <a:endParaRPr lang="en-IN" sz="9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6" marR="52916" marT="0" marB="0" anchor="ctr"/>
                </a:tc>
                <a:extLst>
                  <a:ext uri="{0D108BD9-81ED-4DB2-BD59-A6C34878D82A}">
                    <a16:rowId xmlns:a16="http://schemas.microsoft.com/office/drawing/2014/main" val="3228498296"/>
                  </a:ext>
                </a:extLst>
              </a:tr>
              <a:tr h="369365">
                <a:tc>
                  <a:txBody>
                    <a:bodyPr/>
                    <a:lstStyle/>
                    <a:p>
                      <a:pPr marL="152400" indent="5715" algn="ctr"/>
                      <a:r>
                        <a:rPr lang="en-IN" sz="900" kern="0">
                          <a:effectLst/>
                        </a:rPr>
                        <a:t>10</a:t>
                      </a:r>
                      <a:endParaRPr lang="en-IN" sz="9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6" marR="52916" marT="0" marB="0" anchor="ctr"/>
                </a:tc>
                <a:tc>
                  <a:txBody>
                    <a:bodyPr/>
                    <a:lstStyle/>
                    <a:p>
                      <a:pPr marL="152400" indent="5715" algn="l"/>
                      <a:r>
                        <a:rPr lang="en-IN" sz="900" kern="0">
                          <a:effectLst/>
                        </a:rPr>
                        <a:t>METAL BENDING</a:t>
                      </a:r>
                      <a:endParaRPr lang="en-IN" sz="9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6" marR="52916" marT="0" marB="0" anchor="ctr"/>
                </a:tc>
                <a:tc>
                  <a:txBody>
                    <a:bodyPr/>
                    <a:lstStyle/>
                    <a:p>
                      <a:pPr marL="152400" indent="5715" algn="ctr"/>
                      <a:r>
                        <a:rPr lang="en-IN" sz="900" kern="0">
                          <a:effectLst/>
                        </a:rPr>
                        <a:t>800</a:t>
                      </a:r>
                      <a:endParaRPr lang="en-IN" sz="9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6" marR="52916" marT="0" marB="0" anchor="ctr"/>
                </a:tc>
                <a:extLst>
                  <a:ext uri="{0D108BD9-81ED-4DB2-BD59-A6C34878D82A}">
                    <a16:rowId xmlns:a16="http://schemas.microsoft.com/office/drawing/2014/main" val="451033696"/>
                  </a:ext>
                </a:extLst>
              </a:tr>
              <a:tr h="369365">
                <a:tc>
                  <a:txBody>
                    <a:bodyPr/>
                    <a:lstStyle/>
                    <a:p>
                      <a:pPr marL="152400" indent="5715" algn="ctr"/>
                      <a:r>
                        <a:rPr lang="en-IN" sz="900" kern="0">
                          <a:effectLst/>
                        </a:rPr>
                        <a:t>11</a:t>
                      </a:r>
                      <a:endParaRPr lang="en-IN" sz="9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6" marR="52916" marT="0" marB="0" anchor="ctr"/>
                </a:tc>
                <a:tc>
                  <a:txBody>
                    <a:bodyPr/>
                    <a:lstStyle/>
                    <a:p>
                      <a:pPr marL="152400" indent="5715" algn="l"/>
                      <a:r>
                        <a:rPr lang="en-IN" sz="900" kern="0">
                          <a:effectLst/>
                        </a:rPr>
                        <a:t>SPROCKET</a:t>
                      </a:r>
                      <a:endParaRPr lang="en-IN" sz="9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6" marR="52916" marT="0" marB="0" anchor="ctr"/>
                </a:tc>
                <a:tc>
                  <a:txBody>
                    <a:bodyPr/>
                    <a:lstStyle/>
                    <a:p>
                      <a:pPr marL="152400" indent="5715" algn="ctr"/>
                      <a:r>
                        <a:rPr lang="en-IN" sz="900" kern="0">
                          <a:effectLst/>
                        </a:rPr>
                        <a:t>400</a:t>
                      </a:r>
                      <a:endParaRPr lang="en-IN" sz="9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6" marR="52916" marT="0" marB="0" anchor="ctr"/>
                </a:tc>
                <a:extLst>
                  <a:ext uri="{0D108BD9-81ED-4DB2-BD59-A6C34878D82A}">
                    <a16:rowId xmlns:a16="http://schemas.microsoft.com/office/drawing/2014/main" val="3221025883"/>
                  </a:ext>
                </a:extLst>
              </a:tr>
              <a:tr h="369365">
                <a:tc>
                  <a:txBody>
                    <a:bodyPr/>
                    <a:lstStyle/>
                    <a:p>
                      <a:pPr marL="152400" indent="5715" algn="ctr"/>
                      <a:r>
                        <a:rPr lang="en-IN" sz="1100" kern="0">
                          <a:effectLst/>
                        </a:rPr>
                        <a:t> </a:t>
                      </a:r>
                      <a:endParaRPr lang="en-IN" sz="9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6" marR="52916" marT="0" marB="0" anchor="ctr"/>
                </a:tc>
                <a:tc>
                  <a:txBody>
                    <a:bodyPr/>
                    <a:lstStyle/>
                    <a:p>
                      <a:pPr marL="152400" indent="5715" algn="ctr"/>
                      <a:r>
                        <a:rPr lang="en-IN" sz="1100" kern="0">
                          <a:effectLst/>
                        </a:rPr>
                        <a:t>TOTAL</a:t>
                      </a:r>
                      <a:endParaRPr lang="en-IN" sz="9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6" marR="52916" marT="0" marB="0" anchor="ctr"/>
                </a:tc>
                <a:tc>
                  <a:txBody>
                    <a:bodyPr/>
                    <a:lstStyle/>
                    <a:p>
                      <a:pPr marL="152400" indent="5715" algn="ctr"/>
                      <a:r>
                        <a:rPr lang="en-IN" sz="1100" kern="0" dirty="0">
                          <a:effectLst/>
                        </a:rPr>
                        <a:t>9000</a:t>
                      </a:r>
                      <a:endParaRPr lang="en-IN" sz="9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2916" marR="52916" marT="0" marB="0" anchor="ctr"/>
                </a:tc>
                <a:extLst>
                  <a:ext uri="{0D108BD9-81ED-4DB2-BD59-A6C34878D82A}">
                    <a16:rowId xmlns:a16="http://schemas.microsoft.com/office/drawing/2014/main" val="1784371164"/>
                  </a:ext>
                </a:extLst>
              </a:tr>
            </a:tbl>
          </a:graphicData>
        </a:graphic>
      </p:graphicFrame>
    </p:spTree>
    <p:extLst>
      <p:ext uri="{BB962C8B-B14F-4D97-AF65-F5344CB8AC3E}">
        <p14:creationId xmlns:p14="http://schemas.microsoft.com/office/powerpoint/2010/main" val="1915251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7B180-E044-C588-725E-8014A7F021A4}"/>
              </a:ext>
            </a:extLst>
          </p:cNvPr>
          <p:cNvSpPr>
            <a:spLocks noGrp="1"/>
          </p:cNvSpPr>
          <p:nvPr>
            <p:ph type="title"/>
          </p:nvPr>
        </p:nvSpPr>
        <p:spPr/>
        <p:txBody>
          <a:bodyPr>
            <a:normAutofit/>
          </a:bodyPr>
          <a:lstStyle/>
          <a:p>
            <a:r>
              <a:rPr lang="en-IN" sz="2400" dirty="0">
                <a:solidFill>
                  <a:schemeClr val="tx1"/>
                </a:solidFill>
                <a:latin typeface="Times New Roman" panose="02020603050405020304" pitchFamily="18" charset="0"/>
                <a:cs typeface="Times New Roman" panose="02020603050405020304" pitchFamily="18" charset="0"/>
              </a:rPr>
              <a:t>REFERENCE</a:t>
            </a:r>
            <a:endParaRPr lang="en-US" sz="2400" dirty="0">
              <a:latin typeface="Times New Roman" panose="02020603050405020304" pitchFamily="18" charset="0"/>
              <a:cs typeface="Times New Roman" panose="02020603050405020304" pitchFamily="18" charset="0"/>
            </a:endParaRPr>
          </a:p>
        </p:txBody>
      </p:sp>
      <p:sp>
        <p:nvSpPr>
          <p:cNvPr id="5" name="Content Placeholder 3">
            <a:extLst>
              <a:ext uri="{FF2B5EF4-FFF2-40B4-BE49-F238E27FC236}">
                <a16:creationId xmlns:a16="http://schemas.microsoft.com/office/drawing/2014/main" id="{AC853B58-C07A-F413-8518-E29F582BB10F}"/>
              </a:ext>
            </a:extLst>
          </p:cNvPr>
          <p:cNvSpPr txBox="1">
            <a:spLocks/>
          </p:cNvSpPr>
          <p:nvPr/>
        </p:nvSpPr>
        <p:spPr>
          <a:xfrm>
            <a:off x="990600" y="1506971"/>
            <a:ext cx="11180619" cy="4095480"/>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t>Rice Policy-World Rice Statistics (WRS). International Rice Research Institute, IRRI web. http://www.irri.org/science/ricestat, 2009.</a:t>
            </a:r>
          </a:p>
          <a:p>
            <a:pPr marL="0" indent="0">
              <a:buNone/>
            </a:pPr>
            <a:endParaRPr lang="en-US" dirty="0"/>
          </a:p>
          <a:p>
            <a:pPr>
              <a:buFont typeface="Wingdings" panose="05000000000000000000" pitchFamily="2" charset="2"/>
              <a:buChar char="Ø"/>
            </a:pPr>
            <a:r>
              <a:rPr lang="en-US" dirty="0"/>
              <a:t>National rice development strategic plan Government of Kenya, Ministry of Agriculture, 2016.</a:t>
            </a:r>
          </a:p>
          <a:p>
            <a:pPr marL="0" indent="0">
              <a:buNone/>
            </a:pPr>
            <a:endParaRPr lang="en-US" dirty="0"/>
          </a:p>
          <a:p>
            <a:pPr>
              <a:buFont typeface="Wingdings" panose="05000000000000000000" pitchFamily="2" charset="2"/>
              <a:buChar char="Ø"/>
            </a:pPr>
            <a:r>
              <a:rPr lang="en-US" dirty="0"/>
              <a:t> Earth trends 28 (2) : 37 – 40 , (2018) web. http://www.earthtrendswri.org/pdf_ library/feature/</a:t>
            </a:r>
            <a:r>
              <a:rPr lang="en-US" dirty="0" err="1"/>
              <a:t>agr_fea</a:t>
            </a:r>
            <a:r>
              <a:rPr lang="en-US" dirty="0"/>
              <a:t>_ </a:t>
            </a:r>
            <a:r>
              <a:rPr lang="en-US" dirty="0" err="1"/>
              <a:t>dissapear</a:t>
            </a:r>
            <a:r>
              <a:rPr lang="en-US" dirty="0"/>
              <a:t> pdf .</a:t>
            </a:r>
          </a:p>
        </p:txBody>
      </p:sp>
      <p:pic>
        <p:nvPicPr>
          <p:cNvPr id="6" name="Picture 5">
            <a:extLst>
              <a:ext uri="{FF2B5EF4-FFF2-40B4-BE49-F238E27FC236}">
                <a16:creationId xmlns:a16="http://schemas.microsoft.com/office/drawing/2014/main" id="{47B3BBC4-46BD-AC1E-6584-BD473AD3E3E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6624" b="21710"/>
          <a:stretch/>
        </p:blipFill>
        <p:spPr>
          <a:xfrm>
            <a:off x="8874034" y="0"/>
            <a:ext cx="3065414" cy="629504"/>
          </a:xfrm>
          <a:prstGeom prst="rect">
            <a:avLst/>
          </a:prstGeom>
        </p:spPr>
      </p:pic>
    </p:spTree>
    <p:extLst>
      <p:ext uri="{BB962C8B-B14F-4D97-AF65-F5344CB8AC3E}">
        <p14:creationId xmlns:p14="http://schemas.microsoft.com/office/powerpoint/2010/main" val="640193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C7FFDC-F0B0-F536-9016-D7633BFF1013}"/>
              </a:ext>
            </a:extLst>
          </p:cNvPr>
          <p:cNvSpPr>
            <a:spLocks noGrp="1"/>
          </p:cNvSpPr>
          <p:nvPr>
            <p:ph idx="1"/>
          </p:nvPr>
        </p:nvSpPr>
        <p:spPr>
          <a:xfrm>
            <a:off x="838200" y="494522"/>
            <a:ext cx="10515600" cy="5682441"/>
          </a:xfrm>
        </p:spPr>
        <p:txBody>
          <a:bodyPr>
            <a:normAutofit/>
          </a:bodyPr>
          <a:lstStyle/>
          <a:p>
            <a:pPr marL="0" indent="0" algn="ctr">
              <a:buNone/>
            </a:pPr>
            <a:endParaRPr lang="en-US" sz="7200" dirty="0">
              <a:latin typeface="Times New Roman" panose="02020603050405020304" pitchFamily="18" charset="0"/>
              <a:cs typeface="Times New Roman" panose="02020603050405020304" pitchFamily="18" charset="0"/>
            </a:endParaRPr>
          </a:p>
          <a:p>
            <a:pPr marL="0" indent="0" algn="ctr">
              <a:buNone/>
            </a:pPr>
            <a:endParaRPr lang="en-US" sz="7200" dirty="0">
              <a:latin typeface="Times New Roman" panose="02020603050405020304" pitchFamily="18" charset="0"/>
              <a:cs typeface="Times New Roman" panose="02020603050405020304" pitchFamily="18" charset="0"/>
            </a:endParaRPr>
          </a:p>
          <a:p>
            <a:pPr marL="0" indent="0" algn="ctr">
              <a:buNone/>
            </a:pPr>
            <a:r>
              <a:rPr lang="en-US" sz="7200" dirty="0">
                <a:latin typeface="Times New Roman" panose="02020603050405020304" pitchFamily="18" charset="0"/>
                <a:cs typeface="Times New Roman" panose="02020603050405020304" pitchFamily="18" charset="0"/>
              </a:rPr>
              <a:t>THANK YOU</a:t>
            </a:r>
            <a:endParaRPr lang="en-IN"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826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16624" b="21710"/>
          <a:stretch/>
        </p:blipFill>
        <p:spPr>
          <a:xfrm>
            <a:off x="8874034" y="95795"/>
            <a:ext cx="3065414" cy="629504"/>
          </a:xfrm>
          <a:prstGeom prst="rect">
            <a:avLst/>
          </a:prstGeom>
        </p:spPr>
      </p:pic>
      <p:sp>
        <p:nvSpPr>
          <p:cNvPr id="5" name="Rectangle 4"/>
          <p:cNvSpPr/>
          <p:nvPr/>
        </p:nvSpPr>
        <p:spPr>
          <a:xfrm>
            <a:off x="1353467" y="725299"/>
            <a:ext cx="1390124" cy="458074"/>
          </a:xfrm>
          <a:prstGeom prst="rect">
            <a:avLst/>
          </a:prstGeom>
        </p:spPr>
        <p:txBody>
          <a:bodyPr wrap="none">
            <a:spAutoFit/>
          </a:bodyPr>
          <a:lstStyle/>
          <a:p>
            <a:pPr>
              <a:lnSpc>
                <a:spcPct val="150000"/>
              </a:lnSpc>
            </a:pPr>
            <a:r>
              <a:rPr lang="en-IN" dirty="0">
                <a:solidFill>
                  <a:schemeClr val="tx1"/>
                </a:solidFill>
                <a:latin typeface="Times New Roman" panose="02020603050405020304" pitchFamily="18" charset="0"/>
                <a:cs typeface="Times New Roman" panose="02020603050405020304" pitchFamily="18" charset="0"/>
              </a:rPr>
              <a:t>ABSTRACT</a:t>
            </a:r>
          </a:p>
        </p:txBody>
      </p:sp>
      <p:sp>
        <p:nvSpPr>
          <p:cNvPr id="6" name="TextBox 5">
            <a:extLst>
              <a:ext uri="{FF2B5EF4-FFF2-40B4-BE49-F238E27FC236}">
                <a16:creationId xmlns:a16="http://schemas.microsoft.com/office/drawing/2014/main" id="{E87F9505-B319-083B-3EA5-61E7A42FC66F}"/>
              </a:ext>
            </a:extLst>
          </p:cNvPr>
          <p:cNvSpPr txBox="1"/>
          <p:nvPr/>
        </p:nvSpPr>
        <p:spPr>
          <a:xfrm>
            <a:off x="1353466" y="1645053"/>
            <a:ext cx="10180443" cy="4832092"/>
          </a:xfrm>
          <a:prstGeom prst="rect">
            <a:avLst/>
          </a:prstGeom>
          <a:noFill/>
        </p:spPr>
        <p:txBody>
          <a:bodyPr wrap="square">
            <a:spAutoFit/>
          </a:bodyPr>
          <a:lstStyle/>
          <a:p>
            <a:pPr marL="457200" indent="-457200">
              <a:buFont typeface="Wingdings" panose="05000000000000000000" pitchFamily="2" charset="2"/>
              <a:buChar char="Ø"/>
            </a:pPr>
            <a:r>
              <a:rPr lang="en-US" sz="2800" dirty="0"/>
              <a:t>The main objective of this study was to design and fabricate a pedal powered thresher for threshing, separating, and cleaning rice paddies.</a:t>
            </a:r>
          </a:p>
          <a:p>
            <a:endParaRPr lang="en-US" sz="2800" dirty="0"/>
          </a:p>
          <a:p>
            <a:pPr marL="457200" indent="-457200">
              <a:buFont typeface="Wingdings" panose="05000000000000000000" pitchFamily="2" charset="2"/>
              <a:buChar char="Ø"/>
            </a:pPr>
            <a:r>
              <a:rPr lang="en-US" sz="2800" dirty="0"/>
              <a:t>The major components of the machine include threshing, separation and cleaning units.</a:t>
            </a:r>
          </a:p>
          <a:p>
            <a:endParaRPr lang="en-US" sz="2800" dirty="0"/>
          </a:p>
          <a:p>
            <a:pPr marL="457200" indent="-457200">
              <a:buFont typeface="Wingdings" panose="05000000000000000000" pitchFamily="2" charset="2"/>
              <a:buChar char="Ø"/>
            </a:pPr>
            <a:r>
              <a:rPr lang="en-US" sz="2800" dirty="0"/>
              <a:t>Threshing operation is achieved by rotational motion of a cylinder fitted with beater spikes above a stationary grid which results in the removal of the paddies from the bulk straws. </a:t>
            </a:r>
          </a:p>
          <a:p>
            <a:endParaRPr lang="en-US" sz="2800" dirty="0"/>
          </a:p>
        </p:txBody>
      </p:sp>
    </p:spTree>
    <p:extLst>
      <p:ext uri="{BB962C8B-B14F-4D97-AF65-F5344CB8AC3E}">
        <p14:creationId xmlns:p14="http://schemas.microsoft.com/office/powerpoint/2010/main" val="4177027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7B180-E044-C588-725E-8014A7F021A4}"/>
              </a:ext>
            </a:extLst>
          </p:cNvPr>
          <p:cNvSpPr>
            <a:spLocks noGrp="1"/>
          </p:cNvSpPr>
          <p:nvPr>
            <p:ph type="title"/>
          </p:nvPr>
        </p:nvSpPr>
        <p:spPr/>
        <p:txBody>
          <a:bodyPr>
            <a:normAutofit/>
          </a:bodyPr>
          <a:lstStyle/>
          <a:p>
            <a:r>
              <a:rPr lang="en-US" sz="1800" dirty="0">
                <a:latin typeface="Times New Roman" panose="02020603050405020304" pitchFamily="18" charset="0"/>
                <a:cs typeface="Times New Roman" panose="02020603050405020304" pitchFamily="18" charset="0"/>
              </a:rPr>
              <a:t>INTRODUCTION</a:t>
            </a:r>
          </a:p>
        </p:txBody>
      </p:sp>
      <p:sp>
        <p:nvSpPr>
          <p:cNvPr id="5" name="Content Placeholder 3">
            <a:extLst>
              <a:ext uri="{FF2B5EF4-FFF2-40B4-BE49-F238E27FC236}">
                <a16:creationId xmlns:a16="http://schemas.microsoft.com/office/drawing/2014/main" id="{AC853B58-C07A-F413-8518-E29F582BB10F}"/>
              </a:ext>
            </a:extLst>
          </p:cNvPr>
          <p:cNvSpPr txBox="1">
            <a:spLocks/>
          </p:cNvSpPr>
          <p:nvPr/>
        </p:nvSpPr>
        <p:spPr>
          <a:xfrm>
            <a:off x="990600" y="1695325"/>
            <a:ext cx="11180619" cy="4871077"/>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t>Rice (</a:t>
            </a:r>
            <a:r>
              <a:rPr lang="en-US" dirty="0" err="1"/>
              <a:t>Oriza</a:t>
            </a:r>
            <a:r>
              <a:rPr lang="en-US" dirty="0"/>
              <a:t> </a:t>
            </a:r>
            <a:r>
              <a:rPr lang="en-US" dirty="0" err="1"/>
              <a:t>sp</a:t>
            </a:r>
            <a:r>
              <a:rPr lang="en-US" dirty="0"/>
              <a:t>) is after wheat, the most widely cultivated cereal in the world and it is the most important food crop for almost half of the world’s population [1].</a:t>
            </a:r>
          </a:p>
          <a:p>
            <a:pPr marL="0" indent="0">
              <a:buNone/>
            </a:pPr>
            <a:r>
              <a:rPr lang="en-US" dirty="0"/>
              <a:t> </a:t>
            </a:r>
          </a:p>
          <a:p>
            <a:pPr>
              <a:buFont typeface="Wingdings" panose="05000000000000000000" pitchFamily="2" charset="2"/>
              <a:buChar char="Ø"/>
            </a:pPr>
            <a:r>
              <a:rPr lang="en-US" dirty="0"/>
              <a:t>National rice consumption in Kenya is estimated at about 300,000 </a:t>
            </a:r>
            <a:r>
              <a:rPr lang="en-US" dirty="0" err="1"/>
              <a:t>tonnes</a:t>
            </a:r>
            <a:r>
              <a:rPr lang="en-US" dirty="0"/>
              <a:t> against an annual domestic production of between 45,000 to 80,000 </a:t>
            </a:r>
            <a:r>
              <a:rPr lang="en-US" dirty="0" err="1"/>
              <a:t>tonnes</a:t>
            </a:r>
            <a:r>
              <a:rPr lang="en-US" dirty="0"/>
              <a:t>.</a:t>
            </a:r>
          </a:p>
          <a:p>
            <a:pPr marL="0" indent="0">
              <a:buNone/>
            </a:pPr>
            <a:r>
              <a:rPr lang="en-US" dirty="0"/>
              <a:t> </a:t>
            </a:r>
          </a:p>
          <a:p>
            <a:pPr>
              <a:buFont typeface="Wingdings" panose="05000000000000000000" pitchFamily="2" charset="2"/>
              <a:buChar char="Ø"/>
            </a:pPr>
            <a:r>
              <a:rPr lang="en-US" dirty="0"/>
              <a:t>This huge gap between consumption and production is met through importation of rice. In 2008, rice imports into Kenya were valued at </a:t>
            </a:r>
            <a:r>
              <a:rPr lang="en-US" dirty="0" err="1"/>
              <a:t>Ksh</a:t>
            </a:r>
            <a:r>
              <a:rPr lang="en-US" dirty="0"/>
              <a:t> 7 billion [2].</a:t>
            </a:r>
            <a:r>
              <a:rPr lang="en-US" sz="1800" dirty="0"/>
              <a:t> </a:t>
            </a:r>
          </a:p>
        </p:txBody>
      </p:sp>
      <p:pic>
        <p:nvPicPr>
          <p:cNvPr id="6" name="Picture 5">
            <a:extLst>
              <a:ext uri="{FF2B5EF4-FFF2-40B4-BE49-F238E27FC236}">
                <a16:creationId xmlns:a16="http://schemas.microsoft.com/office/drawing/2014/main" id="{47B3BBC4-46BD-AC1E-6584-BD473AD3E3E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6624" b="21710"/>
          <a:stretch/>
        </p:blipFill>
        <p:spPr>
          <a:xfrm>
            <a:off x="8874034" y="0"/>
            <a:ext cx="3065414" cy="629504"/>
          </a:xfrm>
          <a:prstGeom prst="rect">
            <a:avLst/>
          </a:prstGeom>
        </p:spPr>
      </p:pic>
    </p:spTree>
    <p:extLst>
      <p:ext uri="{BB962C8B-B14F-4D97-AF65-F5344CB8AC3E}">
        <p14:creationId xmlns:p14="http://schemas.microsoft.com/office/powerpoint/2010/main" val="3364706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7B180-E044-C588-725E-8014A7F021A4}"/>
              </a:ext>
            </a:extLst>
          </p:cNvPr>
          <p:cNvSpPr>
            <a:spLocks noGrp="1"/>
          </p:cNvSpPr>
          <p:nvPr>
            <p:ph type="title"/>
          </p:nvPr>
        </p:nvSpPr>
        <p:spPr/>
        <p:txBody>
          <a:bodyPr>
            <a:normAutofit/>
          </a:bodyPr>
          <a:lstStyle/>
          <a:p>
            <a:r>
              <a:rPr lang="en-US" sz="1800" dirty="0">
                <a:latin typeface="Times New Roman" panose="02020603050405020304" pitchFamily="18" charset="0"/>
                <a:cs typeface="Times New Roman" panose="02020603050405020304" pitchFamily="18" charset="0"/>
              </a:rPr>
              <a:t>PROBLEM IDENTIFICATION</a:t>
            </a:r>
          </a:p>
        </p:txBody>
      </p:sp>
      <p:sp>
        <p:nvSpPr>
          <p:cNvPr id="5" name="Content Placeholder 3">
            <a:extLst>
              <a:ext uri="{FF2B5EF4-FFF2-40B4-BE49-F238E27FC236}">
                <a16:creationId xmlns:a16="http://schemas.microsoft.com/office/drawing/2014/main" id="{AC853B58-C07A-F413-8518-E29F582BB10F}"/>
              </a:ext>
            </a:extLst>
          </p:cNvPr>
          <p:cNvSpPr txBox="1">
            <a:spLocks/>
          </p:cNvSpPr>
          <p:nvPr/>
        </p:nvSpPr>
        <p:spPr>
          <a:xfrm>
            <a:off x="990600" y="1506971"/>
            <a:ext cx="11180619" cy="4871077"/>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t>Today there are various machines for performing various kinds of operations in farm as well as for doing every work, where considering our research we have found for study i.e.” </a:t>
            </a:r>
          </a:p>
          <a:p>
            <a:pPr marL="0" indent="0">
              <a:buNone/>
            </a:pPr>
            <a:endParaRPr lang="en-US" dirty="0"/>
          </a:p>
          <a:p>
            <a:pPr>
              <a:buFont typeface="Wingdings" panose="05000000000000000000" pitchFamily="2" charset="2"/>
              <a:buChar char="Ø"/>
            </a:pPr>
            <a:r>
              <a:rPr lang="en-US" dirty="0"/>
              <a:t>Rice Threshing, here we found various problems that has to be noted and can be worked on. So this problems can be framed as the machines that are used for rice threshing are required more man power for threshing i.e.</a:t>
            </a:r>
          </a:p>
          <a:p>
            <a:pPr marL="0" indent="0">
              <a:buNone/>
            </a:pPr>
            <a:endParaRPr lang="en-US" dirty="0"/>
          </a:p>
          <a:p>
            <a:pPr>
              <a:buFont typeface="Wingdings" panose="05000000000000000000" pitchFamily="2" charset="2"/>
              <a:buChar char="Ø"/>
            </a:pPr>
            <a:r>
              <a:rPr lang="en-US" dirty="0"/>
              <a:t> if one </a:t>
            </a:r>
            <a:r>
              <a:rPr lang="en-US" dirty="0" err="1"/>
              <a:t>labour</a:t>
            </a:r>
            <a:r>
              <a:rPr lang="en-US" dirty="0"/>
              <a:t> standing with rice plant for threshing behind the thresher it’s difficult to rotate rice plant continuously in standing position with rice plant. </a:t>
            </a:r>
          </a:p>
        </p:txBody>
      </p:sp>
      <p:pic>
        <p:nvPicPr>
          <p:cNvPr id="6" name="Picture 5">
            <a:extLst>
              <a:ext uri="{FF2B5EF4-FFF2-40B4-BE49-F238E27FC236}">
                <a16:creationId xmlns:a16="http://schemas.microsoft.com/office/drawing/2014/main" id="{47B3BBC4-46BD-AC1E-6584-BD473AD3E3E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6624" b="21710"/>
          <a:stretch/>
        </p:blipFill>
        <p:spPr>
          <a:xfrm>
            <a:off x="8874034" y="0"/>
            <a:ext cx="3065414" cy="629504"/>
          </a:xfrm>
          <a:prstGeom prst="rect">
            <a:avLst/>
          </a:prstGeom>
        </p:spPr>
      </p:pic>
    </p:spTree>
    <p:extLst>
      <p:ext uri="{BB962C8B-B14F-4D97-AF65-F5344CB8AC3E}">
        <p14:creationId xmlns:p14="http://schemas.microsoft.com/office/powerpoint/2010/main" val="1599972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7B180-E044-C588-725E-8014A7F021A4}"/>
              </a:ext>
            </a:extLst>
          </p:cNvPr>
          <p:cNvSpPr>
            <a:spLocks noGrp="1"/>
          </p:cNvSpPr>
          <p:nvPr>
            <p:ph type="title"/>
          </p:nvPr>
        </p:nvSpPr>
        <p:spPr>
          <a:xfrm>
            <a:off x="838200" y="365126"/>
            <a:ext cx="10515600" cy="1158874"/>
          </a:xfrm>
        </p:spPr>
        <p:txBody>
          <a:bodyPr>
            <a:normAutofit/>
          </a:bodyPr>
          <a:lstStyle/>
          <a:p>
            <a:r>
              <a:rPr lang="en-US" sz="1800" dirty="0">
                <a:latin typeface="Times New Roman" panose="02020603050405020304" pitchFamily="18" charset="0"/>
                <a:cs typeface="Times New Roman" panose="02020603050405020304" pitchFamily="18" charset="0"/>
              </a:rPr>
              <a:t>LITERATURE REVIEW</a:t>
            </a:r>
          </a:p>
        </p:txBody>
      </p:sp>
      <p:pic>
        <p:nvPicPr>
          <p:cNvPr id="6" name="Picture 5">
            <a:extLst>
              <a:ext uri="{FF2B5EF4-FFF2-40B4-BE49-F238E27FC236}">
                <a16:creationId xmlns:a16="http://schemas.microsoft.com/office/drawing/2014/main" id="{47B3BBC4-46BD-AC1E-6584-BD473AD3E3E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6624" b="21710"/>
          <a:stretch/>
        </p:blipFill>
        <p:spPr>
          <a:xfrm>
            <a:off x="8874034" y="0"/>
            <a:ext cx="3065414" cy="629504"/>
          </a:xfrm>
          <a:prstGeom prst="rect">
            <a:avLst/>
          </a:prstGeom>
        </p:spPr>
      </p:pic>
      <p:sp>
        <p:nvSpPr>
          <p:cNvPr id="4" name="TextBox 3">
            <a:extLst>
              <a:ext uri="{FF2B5EF4-FFF2-40B4-BE49-F238E27FC236}">
                <a16:creationId xmlns:a16="http://schemas.microsoft.com/office/drawing/2014/main" id="{34AC811C-F410-FC9B-5BBA-256D8D923763}"/>
              </a:ext>
            </a:extLst>
          </p:cNvPr>
          <p:cNvSpPr txBox="1"/>
          <p:nvPr/>
        </p:nvSpPr>
        <p:spPr>
          <a:xfrm>
            <a:off x="838200" y="2175263"/>
            <a:ext cx="10439400" cy="4832092"/>
          </a:xfrm>
          <a:prstGeom prst="rect">
            <a:avLst/>
          </a:prstGeom>
          <a:noFill/>
        </p:spPr>
        <p:txBody>
          <a:bodyPr wrap="square">
            <a:spAutoFit/>
          </a:bodyPr>
          <a:lstStyle/>
          <a:p>
            <a:pPr marL="285750" indent="-285750">
              <a:buFont typeface="Wingdings" panose="05000000000000000000" pitchFamily="2" charset="2"/>
              <a:buChar char="Ø"/>
            </a:pPr>
            <a:r>
              <a:rPr lang="en-US" sz="2800" dirty="0"/>
              <a:t>The main objective of this study was to design and fabricate a pedal powered thresher for threshing, separating, and cleaning rice paddies. </a:t>
            </a:r>
          </a:p>
          <a:p>
            <a:endParaRPr lang="en-US" sz="2800" dirty="0"/>
          </a:p>
          <a:p>
            <a:pPr marL="285750" indent="-285750">
              <a:buFont typeface="Wingdings" panose="05000000000000000000" pitchFamily="2" charset="2"/>
              <a:buChar char="Ø"/>
            </a:pPr>
            <a:r>
              <a:rPr lang="en-US" sz="2800" dirty="0"/>
              <a:t>The major components of the machine include threshing, separation and cleaning units. </a:t>
            </a:r>
          </a:p>
          <a:p>
            <a:endParaRPr lang="en-US" sz="2800" dirty="0"/>
          </a:p>
          <a:p>
            <a:pPr marL="285750" indent="-285750">
              <a:buFont typeface="Wingdings" panose="05000000000000000000" pitchFamily="2" charset="2"/>
              <a:buChar char="Ø"/>
            </a:pPr>
            <a:r>
              <a:rPr lang="en-US" sz="2800" dirty="0"/>
              <a:t>Threshing operation is achieved by rotational motion of a cylinder fitted with beater spikes above a stationary grid which results in the removal of the paddies from the bulk straws. </a:t>
            </a:r>
          </a:p>
          <a:p>
            <a:endParaRPr lang="en-US" sz="2800" dirty="0"/>
          </a:p>
        </p:txBody>
      </p:sp>
    </p:spTree>
    <p:extLst>
      <p:ext uri="{BB962C8B-B14F-4D97-AF65-F5344CB8AC3E}">
        <p14:creationId xmlns:p14="http://schemas.microsoft.com/office/powerpoint/2010/main" val="2654682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7B180-E044-C588-725E-8014A7F021A4}"/>
              </a:ext>
            </a:extLst>
          </p:cNvPr>
          <p:cNvSpPr>
            <a:spLocks noGrp="1"/>
          </p:cNvSpPr>
          <p:nvPr>
            <p:ph type="title"/>
          </p:nvPr>
        </p:nvSpPr>
        <p:spPr>
          <a:xfrm>
            <a:off x="549442" y="732882"/>
            <a:ext cx="10515600" cy="374024"/>
          </a:xfrm>
        </p:spPr>
        <p:txBody>
          <a:bodyPr>
            <a:normAutofit fontScale="90000"/>
          </a:bodyPr>
          <a:lstStyle/>
          <a:p>
            <a:br>
              <a:rPr lang="en-US" sz="2200" b="1" dirty="0">
                <a:latin typeface="Times New Roman" panose="02020603050405020304" pitchFamily="18" charset="0"/>
                <a:ea typeface="Times New Roman" panose="02020603050405020304" pitchFamily="18" charset="0"/>
              </a:rPr>
            </a:br>
            <a:br>
              <a:rPr lang="en-US" sz="2200" b="1" dirty="0">
                <a:latin typeface="Times New Roman" panose="02020603050405020304" pitchFamily="18" charset="0"/>
                <a:ea typeface="Times New Roman" panose="02020603050405020304" pitchFamily="18" charset="0"/>
              </a:rPr>
            </a:br>
            <a:br>
              <a:rPr lang="en-US" sz="2200" b="1" dirty="0">
                <a:latin typeface="Times New Roman" panose="02020603050405020304" pitchFamily="18" charset="0"/>
                <a:ea typeface="Times New Roman" panose="02020603050405020304" pitchFamily="18" charset="0"/>
              </a:rPr>
            </a:br>
            <a:br>
              <a:rPr lang="en-US" sz="2200" b="1" dirty="0">
                <a:latin typeface="Times New Roman" panose="02020603050405020304" pitchFamily="18" charset="0"/>
                <a:ea typeface="Times New Roman" panose="02020603050405020304" pitchFamily="18" charset="0"/>
              </a:rPr>
            </a:br>
            <a:r>
              <a:rPr lang="en-US" sz="2200" b="1" dirty="0">
                <a:effectLst/>
                <a:latin typeface="Times New Roman" panose="02020603050405020304" pitchFamily="18" charset="0"/>
                <a:ea typeface="Times New Roman" panose="02020603050405020304" pitchFamily="18" charset="0"/>
              </a:rPr>
              <a:t>MATERIAL USED</a:t>
            </a:r>
            <a:br>
              <a:rPr lang="en-IN" sz="2200" dirty="0">
                <a:effectLst/>
                <a:latin typeface="Times New Roman" panose="02020603050405020304" pitchFamily="18" charset="0"/>
                <a:ea typeface="Times New Roman" panose="02020603050405020304" pitchFamily="18" charset="0"/>
              </a:rPr>
            </a:br>
            <a:br>
              <a:rPr lang="en-US" sz="2200" b="1" dirty="0">
                <a:effectLst/>
                <a:latin typeface="Times New Roman" panose="02020603050405020304" pitchFamily="18" charset="0"/>
                <a:ea typeface="Times New Roman" panose="02020603050405020304" pitchFamily="18" charset="0"/>
              </a:rPr>
            </a:br>
            <a:br>
              <a:rPr lang="en-US" sz="2200" b="1" dirty="0">
                <a:effectLst/>
                <a:latin typeface="Times New Roman" panose="02020603050405020304" pitchFamily="18" charset="0"/>
                <a:ea typeface="Times New Roman" panose="02020603050405020304" pitchFamily="18" charset="0"/>
              </a:rPr>
            </a:br>
            <a:br>
              <a:rPr lang="en-US" sz="2200" b="1" dirty="0">
                <a:effectLst/>
                <a:latin typeface="Times New Roman" panose="02020603050405020304" pitchFamily="18" charset="0"/>
                <a:ea typeface="Times New Roman" panose="02020603050405020304" pitchFamily="18" charset="0"/>
              </a:rPr>
            </a:br>
            <a:br>
              <a:rPr lang="en-US" sz="1800" b="1"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endParaRPr lang="en-US" sz="18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7B3BBC4-46BD-AC1E-6584-BD473AD3E3E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6624" b="21710"/>
          <a:stretch/>
        </p:blipFill>
        <p:spPr>
          <a:xfrm>
            <a:off x="8874034" y="0"/>
            <a:ext cx="3065414" cy="629504"/>
          </a:xfrm>
          <a:prstGeom prst="rect">
            <a:avLst/>
          </a:prstGeom>
        </p:spPr>
      </p:pic>
      <p:graphicFrame>
        <p:nvGraphicFramePr>
          <p:cNvPr id="4" name="Table 3">
            <a:extLst>
              <a:ext uri="{FF2B5EF4-FFF2-40B4-BE49-F238E27FC236}">
                <a16:creationId xmlns:a16="http://schemas.microsoft.com/office/drawing/2014/main" id="{34CFE85D-FFBC-BC7F-90A1-3C39614FC02C}"/>
              </a:ext>
            </a:extLst>
          </p:cNvPr>
          <p:cNvGraphicFramePr>
            <a:graphicFrameLocks noGrp="1"/>
          </p:cNvGraphicFramePr>
          <p:nvPr>
            <p:extLst>
              <p:ext uri="{D42A27DB-BD31-4B8C-83A1-F6EECF244321}">
                <p14:modId xmlns:p14="http://schemas.microsoft.com/office/powerpoint/2010/main" val="1453152068"/>
              </p:ext>
            </p:extLst>
          </p:nvPr>
        </p:nvGraphicFramePr>
        <p:xfrm>
          <a:off x="3053080" y="1411704"/>
          <a:ext cx="6085840" cy="4713415"/>
        </p:xfrm>
        <a:graphic>
          <a:graphicData uri="http://schemas.openxmlformats.org/drawingml/2006/table">
            <a:tbl>
              <a:tblPr firstRow="1" firstCol="1" bandRow="1">
                <a:tableStyleId>{5C22544A-7EE6-4342-B048-85BDC9FD1C3A}</a:tableStyleId>
              </a:tblPr>
              <a:tblGrid>
                <a:gridCol w="803910">
                  <a:extLst>
                    <a:ext uri="{9D8B030D-6E8A-4147-A177-3AD203B41FA5}">
                      <a16:colId xmlns:a16="http://schemas.microsoft.com/office/drawing/2014/main" val="2780062489"/>
                    </a:ext>
                  </a:extLst>
                </a:gridCol>
                <a:gridCol w="1974850">
                  <a:extLst>
                    <a:ext uri="{9D8B030D-6E8A-4147-A177-3AD203B41FA5}">
                      <a16:colId xmlns:a16="http://schemas.microsoft.com/office/drawing/2014/main" val="2398391029"/>
                    </a:ext>
                  </a:extLst>
                </a:gridCol>
                <a:gridCol w="1494790">
                  <a:extLst>
                    <a:ext uri="{9D8B030D-6E8A-4147-A177-3AD203B41FA5}">
                      <a16:colId xmlns:a16="http://schemas.microsoft.com/office/drawing/2014/main" val="2230995974"/>
                    </a:ext>
                  </a:extLst>
                </a:gridCol>
                <a:gridCol w="1812290">
                  <a:extLst>
                    <a:ext uri="{9D8B030D-6E8A-4147-A177-3AD203B41FA5}">
                      <a16:colId xmlns:a16="http://schemas.microsoft.com/office/drawing/2014/main" val="2496308383"/>
                    </a:ext>
                  </a:extLst>
                </a:gridCol>
              </a:tblGrid>
              <a:tr h="921022">
                <a:tc>
                  <a:txBody>
                    <a:bodyPr/>
                    <a:lstStyle/>
                    <a:p>
                      <a:pPr algn="ctr">
                        <a:spcBef>
                          <a:spcPts val="1200"/>
                        </a:spcBef>
                      </a:pPr>
                      <a:r>
                        <a:rPr lang="en-US" sz="1100" kern="0">
                          <a:effectLst/>
                        </a:rPr>
                        <a:t>S.No</a:t>
                      </a:r>
                      <a:endParaRPr lang="en-IN"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1200"/>
                        </a:spcBef>
                      </a:pPr>
                      <a:r>
                        <a:rPr lang="en-US" sz="1100" kern="0">
                          <a:effectLst/>
                        </a:rPr>
                        <a:t>DESCIRPTION</a:t>
                      </a:r>
                      <a:endParaRPr lang="en-IN"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1200"/>
                        </a:spcBef>
                      </a:pPr>
                      <a:r>
                        <a:rPr lang="en-US" sz="1100" kern="0">
                          <a:effectLst/>
                        </a:rPr>
                        <a:t>QTY</a:t>
                      </a:r>
                      <a:endParaRPr lang="en-IN"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Bef>
                          <a:spcPts val="1200"/>
                        </a:spcBef>
                      </a:pPr>
                      <a:r>
                        <a:rPr lang="en-US" sz="1100" kern="0">
                          <a:effectLst/>
                        </a:rPr>
                        <a:t>MATERIAL</a:t>
                      </a:r>
                      <a:endParaRPr lang="en-IN" sz="1100" b="1" kern="0">
                        <a:solidFill>
                          <a:srgbClr val="2F5496"/>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995126864"/>
                  </a:ext>
                </a:extLst>
              </a:tr>
              <a:tr h="663488">
                <a:tc>
                  <a:txBody>
                    <a:bodyPr/>
                    <a:lstStyle/>
                    <a:p>
                      <a:pPr algn="ctr"/>
                      <a:r>
                        <a:rPr lang="en-US" sz="11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52400" indent="5715" algn="just"/>
                      <a:r>
                        <a:rPr lang="en-IN" sz="1200" kern="0">
                          <a:effectLst/>
                        </a:rPr>
                        <a:t>CHAIN DRIVE</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1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52400" indent="5715" algn="just"/>
                      <a:r>
                        <a:rPr lang="en-IN" sz="1200" kern="0">
                          <a:effectLst/>
                        </a:rPr>
                        <a:t>STAINLESS STEEL</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079040983"/>
                  </a:ext>
                </a:extLst>
              </a:tr>
              <a:tr h="625781">
                <a:tc>
                  <a:txBody>
                    <a:bodyPr/>
                    <a:lstStyle/>
                    <a:p>
                      <a:pPr algn="ctr"/>
                      <a:r>
                        <a:rPr lang="en-US" sz="1100">
                          <a:effectLst/>
                        </a:rPr>
                        <a:t>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52400" indent="5715" algn="just"/>
                      <a:r>
                        <a:rPr lang="en-IN" sz="1200" kern="0">
                          <a:effectLst/>
                        </a:rPr>
                        <a:t>DISC</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100">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52400" indent="5715" algn="just"/>
                      <a:r>
                        <a:rPr lang="en-IN" sz="1200" kern="0">
                          <a:effectLst/>
                        </a:rPr>
                        <a:t>MILD STEEL</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943705314"/>
                  </a:ext>
                </a:extLst>
              </a:tr>
              <a:tr h="625781">
                <a:tc>
                  <a:txBody>
                    <a:bodyPr/>
                    <a:lstStyle/>
                    <a:p>
                      <a:pPr algn="ctr"/>
                      <a:r>
                        <a:rPr lang="en-US" sz="1100">
                          <a:effectLst/>
                        </a:rPr>
                        <a:t>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52400" indent="5715" algn="just"/>
                      <a:r>
                        <a:rPr lang="en-IN" sz="1200" kern="0">
                          <a:effectLst/>
                        </a:rPr>
                        <a:t>BEARING</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100">
                          <a:effectLst/>
                        </a:rPr>
                        <a:t>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52400" indent="5715" algn="just"/>
                      <a:r>
                        <a:rPr lang="en-IN" sz="1200" kern="0">
                          <a:effectLst/>
                        </a:rPr>
                        <a:t>STAINLESS STEEL</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45098618"/>
                  </a:ext>
                </a:extLst>
              </a:tr>
              <a:tr h="625781">
                <a:tc>
                  <a:txBody>
                    <a:bodyPr/>
                    <a:lstStyle/>
                    <a:p>
                      <a:pPr algn="ctr"/>
                      <a:r>
                        <a:rPr lang="en-US" sz="1100">
                          <a:effectLst/>
                        </a:rPr>
                        <a:t>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52400" indent="5715" algn="just"/>
                      <a:r>
                        <a:rPr lang="en-IN" sz="1200" kern="0">
                          <a:effectLst/>
                        </a:rPr>
                        <a:t>FRAME</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100">
                          <a:effectLst/>
                        </a:rPr>
                        <a:t>AS PER REQUIRMENT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52400" indent="5715" algn="just"/>
                      <a:r>
                        <a:rPr lang="en-IN" sz="1200" kern="0">
                          <a:effectLst/>
                        </a:rPr>
                        <a:t>MILD STEEL</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598748458"/>
                  </a:ext>
                </a:extLst>
              </a:tr>
              <a:tr h="625781">
                <a:tc>
                  <a:txBody>
                    <a:bodyPr/>
                    <a:lstStyle/>
                    <a:p>
                      <a:pPr algn="ctr"/>
                      <a:r>
                        <a:rPr lang="en-US" sz="1100">
                          <a:effectLst/>
                        </a:rPr>
                        <a:t>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52400" indent="5715" algn="just"/>
                      <a:r>
                        <a:rPr lang="en-IN" sz="1200" kern="0">
                          <a:effectLst/>
                        </a:rPr>
                        <a:t>SHAFT</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100">
                          <a:effectLst/>
                        </a:rPr>
                        <a:t>AS PER REQUIRMENT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52400" indent="5715" algn="just"/>
                      <a:r>
                        <a:rPr lang="en-IN" sz="1200" kern="0">
                          <a:effectLst/>
                        </a:rPr>
                        <a:t>MILD STEEL</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889976540"/>
                  </a:ext>
                </a:extLst>
              </a:tr>
              <a:tr h="625781">
                <a:tc>
                  <a:txBody>
                    <a:bodyPr/>
                    <a:lstStyle/>
                    <a:p>
                      <a:pPr algn="ctr"/>
                      <a:r>
                        <a:rPr lang="en-US" sz="1100">
                          <a:effectLst/>
                        </a:rPr>
                        <a:t>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52400" indent="5715" algn="just"/>
                      <a:r>
                        <a:rPr lang="en-IN" sz="1200" kern="0">
                          <a:effectLst/>
                        </a:rPr>
                        <a:t>METAL STRIP</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r>
                        <a:rPr lang="en-US" sz="1100">
                          <a:effectLst/>
                        </a:rPr>
                        <a:t>AS PER REQUIRMENT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152400" indent="5715" algn="just"/>
                      <a:r>
                        <a:rPr lang="en-IN" sz="1200" kern="0" dirty="0">
                          <a:effectLst/>
                        </a:rPr>
                        <a:t>MILD STEEL</a:t>
                      </a:r>
                      <a:endParaRPr lang="en-IN" sz="1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69243978"/>
                  </a:ext>
                </a:extLst>
              </a:tr>
            </a:tbl>
          </a:graphicData>
        </a:graphic>
      </p:graphicFrame>
    </p:spTree>
    <p:extLst>
      <p:ext uri="{BB962C8B-B14F-4D97-AF65-F5344CB8AC3E}">
        <p14:creationId xmlns:p14="http://schemas.microsoft.com/office/powerpoint/2010/main" val="1857790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7B180-E044-C588-725E-8014A7F021A4}"/>
              </a:ext>
            </a:extLst>
          </p:cNvPr>
          <p:cNvSpPr>
            <a:spLocks noGrp="1"/>
          </p:cNvSpPr>
          <p:nvPr>
            <p:ph type="title"/>
          </p:nvPr>
        </p:nvSpPr>
        <p:spPr>
          <a:xfrm>
            <a:off x="838200" y="318472"/>
            <a:ext cx="10515600" cy="1325563"/>
          </a:xfrm>
        </p:spPr>
        <p:txBody>
          <a:bodyPr>
            <a:normAutofit/>
          </a:bodyPr>
          <a:lstStyle/>
          <a:p>
            <a:r>
              <a:rPr lang="en-US" sz="1800" dirty="0">
                <a:latin typeface="Times New Roman" panose="02020603050405020304" pitchFamily="18" charset="0"/>
                <a:cs typeface="Times New Roman" panose="02020603050405020304" pitchFamily="18" charset="0"/>
              </a:rPr>
              <a:t>DESIGN</a:t>
            </a:r>
          </a:p>
        </p:txBody>
      </p:sp>
      <p:pic>
        <p:nvPicPr>
          <p:cNvPr id="6" name="Picture 5">
            <a:extLst>
              <a:ext uri="{FF2B5EF4-FFF2-40B4-BE49-F238E27FC236}">
                <a16:creationId xmlns:a16="http://schemas.microsoft.com/office/drawing/2014/main" id="{47B3BBC4-46BD-AC1E-6584-BD473AD3E3E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6624" b="21710"/>
          <a:stretch/>
        </p:blipFill>
        <p:spPr>
          <a:xfrm>
            <a:off x="8874034" y="0"/>
            <a:ext cx="3065414" cy="629504"/>
          </a:xfrm>
          <a:prstGeom prst="rect">
            <a:avLst/>
          </a:prstGeom>
        </p:spPr>
      </p:pic>
      <p:pic>
        <p:nvPicPr>
          <p:cNvPr id="7" name="Picture 6">
            <a:extLst>
              <a:ext uri="{FF2B5EF4-FFF2-40B4-BE49-F238E27FC236}">
                <a16:creationId xmlns:a16="http://schemas.microsoft.com/office/drawing/2014/main" id="{EB669BEA-2BF3-230B-A3AE-7055AF4C2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4361" y="434397"/>
            <a:ext cx="6083513" cy="5686586"/>
          </a:xfrm>
          <a:prstGeom prst="rect">
            <a:avLst/>
          </a:prstGeom>
        </p:spPr>
      </p:pic>
      <p:sp>
        <p:nvSpPr>
          <p:cNvPr id="3" name="TextBox 2">
            <a:extLst>
              <a:ext uri="{FF2B5EF4-FFF2-40B4-BE49-F238E27FC236}">
                <a16:creationId xmlns:a16="http://schemas.microsoft.com/office/drawing/2014/main" id="{ADBE6B65-A89F-3DA3-6D21-98666EA2E861}"/>
              </a:ext>
            </a:extLst>
          </p:cNvPr>
          <p:cNvSpPr txBox="1"/>
          <p:nvPr/>
        </p:nvSpPr>
        <p:spPr>
          <a:xfrm>
            <a:off x="8125163" y="2379306"/>
            <a:ext cx="3001347" cy="2677656"/>
          </a:xfrm>
          <a:prstGeom prst="rect">
            <a:avLst/>
          </a:prstGeom>
          <a:noFill/>
        </p:spPr>
        <p:txBody>
          <a:bodyPr wrap="square">
            <a:spAutoFit/>
          </a:bodyPr>
          <a:lstStyle/>
          <a:p>
            <a:pPr marL="285750" indent="-285750">
              <a:buFont typeface="Wingdings" panose="05000000000000000000" pitchFamily="2" charset="2"/>
              <a:buChar char="Ø"/>
            </a:pPr>
            <a:r>
              <a:rPr lang="sv-SE" sz="2800" dirty="0"/>
              <a:t>SHAFT </a:t>
            </a:r>
          </a:p>
          <a:p>
            <a:pPr marL="285750" indent="-285750">
              <a:buFont typeface="Wingdings" panose="05000000000000000000" pitchFamily="2" charset="2"/>
              <a:buChar char="Ø"/>
            </a:pPr>
            <a:r>
              <a:rPr lang="sv-SE" sz="2800" dirty="0"/>
              <a:t>METAL STRIP </a:t>
            </a:r>
          </a:p>
          <a:p>
            <a:pPr marL="285750" indent="-285750">
              <a:buFont typeface="Wingdings" panose="05000000000000000000" pitchFamily="2" charset="2"/>
              <a:buChar char="Ø"/>
            </a:pPr>
            <a:r>
              <a:rPr lang="sv-SE" sz="2800" dirty="0"/>
              <a:t>BALL BEARING </a:t>
            </a:r>
          </a:p>
          <a:p>
            <a:pPr marL="285750" indent="-285750">
              <a:buFont typeface="Wingdings" panose="05000000000000000000" pitchFamily="2" charset="2"/>
              <a:buChar char="Ø"/>
            </a:pPr>
            <a:r>
              <a:rPr lang="sv-SE" sz="2800" dirty="0"/>
              <a:t>SPROCKET </a:t>
            </a:r>
          </a:p>
          <a:p>
            <a:pPr marL="285750" indent="-285750">
              <a:buFont typeface="Wingdings" panose="05000000000000000000" pitchFamily="2" charset="2"/>
              <a:buChar char="Ø"/>
            </a:pPr>
            <a:r>
              <a:rPr lang="sv-SE" sz="2800" dirty="0"/>
              <a:t>DISK </a:t>
            </a:r>
          </a:p>
          <a:p>
            <a:pPr marL="285750" indent="-285750">
              <a:buFont typeface="Wingdings" panose="05000000000000000000" pitchFamily="2" charset="2"/>
              <a:buChar char="Ø"/>
            </a:pPr>
            <a:r>
              <a:rPr lang="sv-SE" sz="2800" dirty="0"/>
              <a:t>METAL FRAME</a:t>
            </a:r>
            <a:endParaRPr lang="en-US" sz="2800" dirty="0"/>
          </a:p>
        </p:txBody>
      </p:sp>
    </p:spTree>
    <p:extLst>
      <p:ext uri="{BB962C8B-B14F-4D97-AF65-F5344CB8AC3E}">
        <p14:creationId xmlns:p14="http://schemas.microsoft.com/office/powerpoint/2010/main" val="1309928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7B180-E044-C588-725E-8014A7F021A4}"/>
              </a:ext>
            </a:extLst>
          </p:cNvPr>
          <p:cNvSpPr>
            <a:spLocks noGrp="1"/>
          </p:cNvSpPr>
          <p:nvPr>
            <p:ph type="title"/>
          </p:nvPr>
        </p:nvSpPr>
        <p:spPr>
          <a:xfrm>
            <a:off x="549442" y="732881"/>
            <a:ext cx="10515600" cy="1325563"/>
          </a:xfrm>
        </p:spPr>
        <p:txBody>
          <a:bodyPr>
            <a:normAutofit/>
          </a:bodyPr>
          <a:lstStyle/>
          <a:p>
            <a:r>
              <a:rPr lang="en-US" sz="2000" b="1" dirty="0">
                <a:effectLst/>
                <a:latin typeface="Times New Roman" panose="02020603050405020304" pitchFamily="18" charset="0"/>
                <a:ea typeface="Times New Roman" panose="02020603050405020304" pitchFamily="18" charset="0"/>
              </a:rPr>
              <a:t>PHOTOGRAPHY</a:t>
            </a: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endParaRPr lang="en-US" sz="18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7B3BBC4-46BD-AC1E-6584-BD473AD3E3E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6624" b="21710"/>
          <a:stretch/>
        </p:blipFill>
        <p:spPr>
          <a:xfrm>
            <a:off x="8874034" y="0"/>
            <a:ext cx="3065414" cy="629504"/>
          </a:xfrm>
          <a:prstGeom prst="rect">
            <a:avLst/>
          </a:prstGeom>
        </p:spPr>
      </p:pic>
      <p:pic>
        <p:nvPicPr>
          <p:cNvPr id="4" name="Picture 3">
            <a:extLst>
              <a:ext uri="{FF2B5EF4-FFF2-40B4-BE49-F238E27FC236}">
                <a16:creationId xmlns:a16="http://schemas.microsoft.com/office/drawing/2014/main" id="{DAF577AB-7839-96FB-6071-101FFDD12DF5}"/>
              </a:ext>
            </a:extLst>
          </p:cNvPr>
          <p:cNvPicPr>
            <a:picLocks noChangeAspect="1"/>
          </p:cNvPicPr>
          <p:nvPr/>
        </p:nvPicPr>
        <p:blipFill>
          <a:blip r:embed="rId3"/>
          <a:stretch>
            <a:fillRect/>
          </a:stretch>
        </p:blipFill>
        <p:spPr>
          <a:xfrm>
            <a:off x="1604211" y="1764648"/>
            <a:ext cx="3818021" cy="3328704"/>
          </a:xfrm>
          <a:prstGeom prst="rect">
            <a:avLst/>
          </a:prstGeom>
        </p:spPr>
      </p:pic>
      <p:pic>
        <p:nvPicPr>
          <p:cNvPr id="5" name="Picture 4">
            <a:extLst>
              <a:ext uri="{FF2B5EF4-FFF2-40B4-BE49-F238E27FC236}">
                <a16:creationId xmlns:a16="http://schemas.microsoft.com/office/drawing/2014/main" id="{6F3C9355-9FF9-6C98-3906-FBF103E4A716}"/>
              </a:ext>
            </a:extLst>
          </p:cNvPr>
          <p:cNvPicPr>
            <a:picLocks noChangeAspect="1"/>
          </p:cNvPicPr>
          <p:nvPr/>
        </p:nvPicPr>
        <p:blipFill>
          <a:blip r:embed="rId4"/>
          <a:stretch>
            <a:fillRect/>
          </a:stretch>
        </p:blipFill>
        <p:spPr>
          <a:xfrm>
            <a:off x="6657477" y="1040614"/>
            <a:ext cx="4188315" cy="5084505"/>
          </a:xfrm>
          <a:prstGeom prst="rect">
            <a:avLst/>
          </a:prstGeom>
        </p:spPr>
      </p:pic>
    </p:spTree>
    <p:extLst>
      <p:ext uri="{BB962C8B-B14F-4D97-AF65-F5344CB8AC3E}">
        <p14:creationId xmlns:p14="http://schemas.microsoft.com/office/powerpoint/2010/main" val="2698868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7B180-E044-C588-725E-8014A7F021A4}"/>
              </a:ext>
            </a:extLst>
          </p:cNvPr>
          <p:cNvSpPr>
            <a:spLocks noGrp="1"/>
          </p:cNvSpPr>
          <p:nvPr>
            <p:ph type="title"/>
          </p:nvPr>
        </p:nvSpPr>
        <p:spPr/>
        <p:txBody>
          <a:bodyPr>
            <a:normAutofit/>
          </a:bodyPr>
          <a:lstStyle/>
          <a:p>
            <a:r>
              <a:rPr lang="en-US" sz="1800" dirty="0">
                <a:latin typeface="Times New Roman" panose="02020603050405020304" pitchFamily="18" charset="0"/>
                <a:cs typeface="Times New Roman" panose="02020603050405020304" pitchFamily="18" charset="0"/>
              </a:rPr>
              <a:t>WORKING MODEL</a:t>
            </a:r>
          </a:p>
        </p:txBody>
      </p:sp>
      <p:sp>
        <p:nvSpPr>
          <p:cNvPr id="5" name="Content Placeholder 3">
            <a:extLst>
              <a:ext uri="{FF2B5EF4-FFF2-40B4-BE49-F238E27FC236}">
                <a16:creationId xmlns:a16="http://schemas.microsoft.com/office/drawing/2014/main" id="{AC853B58-C07A-F413-8518-E29F582BB10F}"/>
              </a:ext>
            </a:extLst>
          </p:cNvPr>
          <p:cNvSpPr txBox="1">
            <a:spLocks/>
          </p:cNvSpPr>
          <p:nvPr/>
        </p:nvSpPr>
        <p:spPr>
          <a:xfrm>
            <a:off x="990600" y="1506971"/>
            <a:ext cx="11180619" cy="4483279"/>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t>The threshing component works on the principle of impact force, while the screen uses the principle of reciprocating motion to cause the agitation of the paddy grain.</a:t>
            </a:r>
          </a:p>
          <a:p>
            <a:pPr marL="0" indent="0">
              <a:buNone/>
            </a:pPr>
            <a:endParaRPr lang="en-US" dirty="0"/>
          </a:p>
          <a:p>
            <a:pPr>
              <a:buFont typeface="Wingdings" panose="05000000000000000000" pitchFamily="2" charset="2"/>
              <a:buChar char="Ø"/>
            </a:pPr>
            <a:r>
              <a:rPr lang="en-US" dirty="0"/>
              <a:t>The larger sprocket transmits rotary motion to another smaller sprocket mounted on a second shaft thus causing the shaft to rotate an increased speed.</a:t>
            </a:r>
          </a:p>
          <a:p>
            <a:pPr marL="0" indent="0">
              <a:buNone/>
            </a:pPr>
            <a:endParaRPr lang="en-US" dirty="0"/>
          </a:p>
          <a:p>
            <a:pPr>
              <a:buFont typeface="Wingdings" panose="05000000000000000000" pitchFamily="2" charset="2"/>
              <a:buChar char="Ø"/>
            </a:pPr>
            <a:r>
              <a:rPr lang="en-US" dirty="0"/>
              <a:t> This second shaft has a sprocket of same size mounted on it and is connected to the shaft at the threshing unit. </a:t>
            </a:r>
          </a:p>
        </p:txBody>
      </p:sp>
      <p:pic>
        <p:nvPicPr>
          <p:cNvPr id="6" name="Picture 5">
            <a:extLst>
              <a:ext uri="{FF2B5EF4-FFF2-40B4-BE49-F238E27FC236}">
                <a16:creationId xmlns:a16="http://schemas.microsoft.com/office/drawing/2014/main" id="{47B3BBC4-46BD-AC1E-6584-BD473AD3E3E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6624" b="21710"/>
          <a:stretch/>
        </p:blipFill>
        <p:spPr>
          <a:xfrm>
            <a:off x="8874034" y="0"/>
            <a:ext cx="3065414" cy="629504"/>
          </a:xfrm>
          <a:prstGeom prst="rect">
            <a:avLst/>
          </a:prstGeom>
        </p:spPr>
      </p:pic>
    </p:spTree>
    <p:extLst>
      <p:ext uri="{BB962C8B-B14F-4D97-AF65-F5344CB8AC3E}">
        <p14:creationId xmlns:p14="http://schemas.microsoft.com/office/powerpoint/2010/main" val="119273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167</TotalTime>
  <Words>685</Words>
  <Application>Microsoft Office PowerPoint</Application>
  <PresentationFormat>Widescreen</PresentationFormat>
  <Paragraphs>127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PowerPoint Presentation</vt:lpstr>
      <vt:lpstr>PowerPoint Presentation</vt:lpstr>
      <vt:lpstr>INTRODUCTION</vt:lpstr>
      <vt:lpstr>PROBLEM IDENTIFICATION</vt:lpstr>
      <vt:lpstr>LITERATURE REVIEW</vt:lpstr>
      <vt:lpstr>    MATERIAL USED      </vt:lpstr>
      <vt:lpstr>DESIGN</vt:lpstr>
      <vt:lpstr>PHOTOGRAPHY  </vt:lpstr>
      <vt:lpstr>WORKING MODEL</vt:lpstr>
      <vt:lpstr>COST ESTIMATION     </vt:lpstr>
      <vt:lpstr>REFERENCE</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Vijayasekaran G</dc:creator>
  <cp:lastModifiedBy>vasanth karuppusamy</cp:lastModifiedBy>
  <cp:revision>7</cp:revision>
  <dcterms:created xsi:type="dcterms:W3CDTF">2023-07-05T04:47:50Z</dcterms:created>
  <dcterms:modified xsi:type="dcterms:W3CDTF">2023-07-06T06:12:09Z</dcterms:modified>
</cp:coreProperties>
</file>