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2" r:id="rId6"/>
    <p:sldId id="260" r:id="rId7"/>
    <p:sldId id="261"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6F2EE58-E6FA-4E5E-AEC1-02865D972E9F}">
          <p14:sldIdLst>
            <p14:sldId id="256"/>
            <p14:sldId id="257"/>
          </p14:sldIdLst>
        </p14:section>
        <p14:section name="Untitled Section" id="{EB36C3BB-512D-4B73-A4C0-65BCE9E17305}">
          <p14:sldIdLst>
            <p14:sldId id="258"/>
            <p14:sldId id="259"/>
            <p14:sldId id="262"/>
            <p14:sldId id="260"/>
            <p14:sldId id="261"/>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9" autoAdjust="0"/>
    <p:restoredTop sz="94660"/>
  </p:normalViewPr>
  <p:slideViewPr>
    <p:cSldViewPr snapToGrid="0">
      <p:cViewPr varScale="1">
        <p:scale>
          <a:sx n="78" d="100"/>
          <a:sy n="78" d="100"/>
        </p:scale>
        <p:origin x="45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54FC80-6108-4C32-BFF2-7009B4DCED1E}"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2C5DA-5BF8-4FF5-8017-146DF5D607B0}" type="slidenum">
              <a:rPr lang="en-IN" smtClean="0"/>
              <a:t>‹#›</a:t>
            </a:fld>
            <a:endParaRPr lang="en-IN"/>
          </a:p>
        </p:txBody>
      </p:sp>
    </p:spTree>
    <p:extLst>
      <p:ext uri="{BB962C8B-B14F-4D97-AF65-F5344CB8AC3E}">
        <p14:creationId xmlns:p14="http://schemas.microsoft.com/office/powerpoint/2010/main" val="691530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54FC80-6108-4C32-BFF2-7009B4DCED1E}"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92C5DA-5BF8-4FF5-8017-146DF5D607B0}" type="slidenum">
              <a:rPr lang="en-IN" smtClean="0"/>
              <a:t>‹#›</a:t>
            </a:fld>
            <a:endParaRPr lang="en-IN"/>
          </a:p>
        </p:txBody>
      </p:sp>
    </p:spTree>
    <p:extLst>
      <p:ext uri="{BB962C8B-B14F-4D97-AF65-F5344CB8AC3E}">
        <p14:creationId xmlns:p14="http://schemas.microsoft.com/office/powerpoint/2010/main" val="1894904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CE54FC80-6108-4C32-BFF2-7009B4DCED1E}"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2C5DA-5BF8-4FF5-8017-146DF5D607B0}" type="slidenum">
              <a:rPr lang="en-IN" smtClean="0"/>
              <a:t>‹#›</a:t>
            </a:fld>
            <a:endParaRPr lang="en-IN"/>
          </a:p>
        </p:txBody>
      </p:sp>
    </p:spTree>
    <p:extLst>
      <p:ext uri="{BB962C8B-B14F-4D97-AF65-F5344CB8AC3E}">
        <p14:creationId xmlns:p14="http://schemas.microsoft.com/office/powerpoint/2010/main" val="472296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CE54FC80-6108-4C32-BFF2-7009B4DCED1E}" type="datetimeFigureOut">
              <a:rPr lang="en-IN" smtClean="0"/>
              <a:t>25-05-2022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92C5DA-5BF8-4FF5-8017-146DF5D607B0}" type="slidenum">
              <a:rPr lang="en-IN" smtClean="0"/>
              <a:t>‹#›</a:t>
            </a:fld>
            <a:endParaRPr lang="en-IN"/>
          </a:p>
        </p:txBody>
      </p:sp>
    </p:spTree>
    <p:extLst>
      <p:ext uri="{BB962C8B-B14F-4D97-AF65-F5344CB8AC3E}">
        <p14:creationId xmlns:p14="http://schemas.microsoft.com/office/powerpoint/2010/main" val="845096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4FC80-6108-4C32-BFF2-7009B4DCED1E}"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2C5DA-5BF8-4FF5-8017-146DF5D607B0}" type="slidenum">
              <a:rPr lang="en-IN" smtClean="0"/>
              <a:t>‹#›</a:t>
            </a:fld>
            <a:endParaRPr lang="en-IN"/>
          </a:p>
        </p:txBody>
      </p:sp>
    </p:spTree>
    <p:extLst>
      <p:ext uri="{BB962C8B-B14F-4D97-AF65-F5344CB8AC3E}">
        <p14:creationId xmlns:p14="http://schemas.microsoft.com/office/powerpoint/2010/main" val="3112572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4FC80-6108-4C32-BFF2-7009B4DCED1E}"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2C5DA-5BF8-4FF5-8017-146DF5D607B0}" type="slidenum">
              <a:rPr lang="en-IN" smtClean="0"/>
              <a:t>‹#›</a:t>
            </a:fld>
            <a:endParaRPr lang="en-IN"/>
          </a:p>
        </p:txBody>
      </p:sp>
    </p:spTree>
    <p:extLst>
      <p:ext uri="{BB962C8B-B14F-4D97-AF65-F5344CB8AC3E}">
        <p14:creationId xmlns:p14="http://schemas.microsoft.com/office/powerpoint/2010/main" val="4087410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54FC80-6108-4C32-BFF2-7009B4DCED1E}"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2C5DA-5BF8-4FF5-8017-146DF5D607B0}" type="slidenum">
              <a:rPr lang="en-IN" smtClean="0"/>
              <a:t>‹#›</a:t>
            </a:fld>
            <a:endParaRPr lang="en-IN"/>
          </a:p>
        </p:txBody>
      </p:sp>
    </p:spTree>
    <p:extLst>
      <p:ext uri="{BB962C8B-B14F-4D97-AF65-F5344CB8AC3E}">
        <p14:creationId xmlns:p14="http://schemas.microsoft.com/office/powerpoint/2010/main" val="1284139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54FC80-6108-4C32-BFF2-7009B4DCED1E}" type="datetimeFigureOut">
              <a:rPr lang="en-IN" smtClean="0"/>
              <a:t>25-05-2022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92C5DA-5BF8-4FF5-8017-146DF5D607B0}" type="slidenum">
              <a:rPr lang="en-IN" smtClean="0"/>
              <a:t>‹#›</a:t>
            </a:fld>
            <a:endParaRPr lang="en-IN"/>
          </a:p>
        </p:txBody>
      </p:sp>
    </p:spTree>
    <p:extLst>
      <p:ext uri="{BB962C8B-B14F-4D97-AF65-F5344CB8AC3E}">
        <p14:creationId xmlns:p14="http://schemas.microsoft.com/office/powerpoint/2010/main" val="610039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54FC80-6108-4C32-BFF2-7009B4DCED1E}"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92C5DA-5BF8-4FF5-8017-146DF5D607B0}" type="slidenum">
              <a:rPr lang="en-IN" smtClean="0"/>
              <a:t>‹#›</a:t>
            </a:fld>
            <a:endParaRPr lang="en-IN"/>
          </a:p>
        </p:txBody>
      </p:sp>
    </p:spTree>
    <p:extLst>
      <p:ext uri="{BB962C8B-B14F-4D97-AF65-F5344CB8AC3E}">
        <p14:creationId xmlns:p14="http://schemas.microsoft.com/office/powerpoint/2010/main" val="299453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54FC80-6108-4C32-BFF2-7009B4DCED1E}" type="datetimeFigureOut">
              <a:rPr lang="en-IN" smtClean="0"/>
              <a:t>25-05-2022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92C5DA-5BF8-4FF5-8017-146DF5D607B0}" type="slidenum">
              <a:rPr lang="en-IN" smtClean="0"/>
              <a:t>‹#›</a:t>
            </a:fld>
            <a:endParaRPr lang="en-IN"/>
          </a:p>
        </p:txBody>
      </p:sp>
    </p:spTree>
    <p:extLst>
      <p:ext uri="{BB962C8B-B14F-4D97-AF65-F5344CB8AC3E}">
        <p14:creationId xmlns:p14="http://schemas.microsoft.com/office/powerpoint/2010/main" val="573989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54FC80-6108-4C32-BFF2-7009B4DCED1E}" type="datetimeFigureOut">
              <a:rPr lang="en-IN" smtClean="0"/>
              <a:t>25-05-2022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92C5DA-5BF8-4FF5-8017-146DF5D607B0}" type="slidenum">
              <a:rPr lang="en-IN" smtClean="0"/>
              <a:t>‹#›</a:t>
            </a:fld>
            <a:endParaRPr lang="en-IN"/>
          </a:p>
        </p:txBody>
      </p:sp>
    </p:spTree>
    <p:extLst>
      <p:ext uri="{BB962C8B-B14F-4D97-AF65-F5344CB8AC3E}">
        <p14:creationId xmlns:p14="http://schemas.microsoft.com/office/powerpoint/2010/main" val="21154181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54FC80-6108-4C32-BFF2-7009B4DCED1E}" type="datetimeFigureOut">
              <a:rPr lang="en-IN" smtClean="0"/>
              <a:t>25-05-2022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92C5DA-5BF8-4FF5-8017-146DF5D607B0}" type="slidenum">
              <a:rPr lang="en-IN" smtClean="0"/>
              <a:t>‹#›</a:t>
            </a:fld>
            <a:endParaRPr lang="en-IN"/>
          </a:p>
        </p:txBody>
      </p:sp>
    </p:spTree>
    <p:extLst>
      <p:ext uri="{BB962C8B-B14F-4D97-AF65-F5344CB8AC3E}">
        <p14:creationId xmlns:p14="http://schemas.microsoft.com/office/powerpoint/2010/main" val="128553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54FC80-6108-4C32-BFF2-7009B4DCED1E}" type="datetimeFigureOut">
              <a:rPr lang="en-IN" smtClean="0"/>
              <a:t>25-05-2022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92C5DA-5BF8-4FF5-8017-146DF5D607B0}" type="slidenum">
              <a:rPr lang="en-IN" smtClean="0"/>
              <a:t>‹#›</a:t>
            </a:fld>
            <a:endParaRPr lang="en-IN"/>
          </a:p>
        </p:txBody>
      </p:sp>
    </p:spTree>
    <p:extLst>
      <p:ext uri="{BB962C8B-B14F-4D97-AF65-F5344CB8AC3E}">
        <p14:creationId xmlns:p14="http://schemas.microsoft.com/office/powerpoint/2010/main" val="393336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CE54FC80-6108-4C32-BFF2-7009B4DCED1E}" type="datetimeFigureOut">
              <a:rPr lang="en-IN" smtClean="0"/>
              <a:t>25-05-2022</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3D92C5DA-5BF8-4FF5-8017-146DF5D607B0}" type="slidenum">
              <a:rPr lang="en-IN" smtClean="0"/>
              <a:t>‹#›</a:t>
            </a:fld>
            <a:endParaRPr lang="en-IN"/>
          </a:p>
        </p:txBody>
      </p:sp>
    </p:spTree>
    <p:extLst>
      <p:ext uri="{BB962C8B-B14F-4D97-AF65-F5344CB8AC3E}">
        <p14:creationId xmlns:p14="http://schemas.microsoft.com/office/powerpoint/2010/main" val="1491909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CE54FC80-6108-4C32-BFF2-7009B4DCED1E}" type="datetimeFigureOut">
              <a:rPr lang="en-IN" smtClean="0"/>
              <a:t>25-05-2022</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3D92C5DA-5BF8-4FF5-8017-146DF5D607B0}" type="slidenum">
              <a:rPr lang="en-IN" smtClean="0"/>
              <a:t>‹#›</a:t>
            </a:fld>
            <a:endParaRPr lang="en-IN"/>
          </a:p>
        </p:txBody>
      </p:sp>
    </p:spTree>
    <p:extLst>
      <p:ext uri="{BB962C8B-B14F-4D97-AF65-F5344CB8AC3E}">
        <p14:creationId xmlns:p14="http://schemas.microsoft.com/office/powerpoint/2010/main" val="403108098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F03BD-8730-089D-2CAF-84CCD1FEC9E8}"/>
              </a:ext>
            </a:extLst>
          </p:cNvPr>
          <p:cNvSpPr>
            <a:spLocks noGrp="1"/>
          </p:cNvSpPr>
          <p:nvPr>
            <p:ph type="ctrTitle"/>
          </p:nvPr>
        </p:nvSpPr>
        <p:spPr/>
        <p:txBody>
          <a:bodyPr/>
          <a:lstStyle/>
          <a:p>
            <a:r>
              <a:rPr lang="en-US" dirty="0"/>
              <a:t>MARKET BASKET ANALYSIS</a:t>
            </a:r>
            <a:endParaRPr lang="en-IN" dirty="0"/>
          </a:p>
        </p:txBody>
      </p:sp>
      <p:sp>
        <p:nvSpPr>
          <p:cNvPr id="3" name="Subtitle 2">
            <a:extLst>
              <a:ext uri="{FF2B5EF4-FFF2-40B4-BE49-F238E27FC236}">
                <a16:creationId xmlns:a16="http://schemas.microsoft.com/office/drawing/2014/main" id="{84F86079-8953-C141-CEF5-89BEAE18F773}"/>
              </a:ext>
            </a:extLst>
          </p:cNvPr>
          <p:cNvSpPr>
            <a:spLocks noGrp="1"/>
          </p:cNvSpPr>
          <p:nvPr>
            <p:ph type="subTitle" idx="1"/>
          </p:nvPr>
        </p:nvSpPr>
        <p:spPr>
          <a:xfrm>
            <a:off x="810001" y="5280846"/>
            <a:ext cx="10572000" cy="1119953"/>
          </a:xfrm>
        </p:spPr>
        <p:txBody>
          <a:bodyPr>
            <a:normAutofit/>
          </a:bodyPr>
          <a:lstStyle/>
          <a:p>
            <a:r>
              <a:rPr lang="en-US" b="0" i="0" dirty="0">
                <a:effectLst/>
                <a:latin typeface="Arial" panose="020B0604020202020204" pitchFamily="34" charset="0"/>
              </a:rPr>
              <a:t>Market basket analysis is a Datamining technique used by retailers to increase sales by better understanding customer purchasing patterns. It involves analyzing large data sets, such as purchase history, to reveal product groupings, as well as products that are likely to be purchased together.</a:t>
            </a:r>
            <a:endParaRPr lang="en-IN" dirty="0"/>
          </a:p>
        </p:txBody>
      </p:sp>
    </p:spTree>
    <p:extLst>
      <p:ext uri="{BB962C8B-B14F-4D97-AF65-F5344CB8AC3E}">
        <p14:creationId xmlns:p14="http://schemas.microsoft.com/office/powerpoint/2010/main" val="3685234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676CF-00AB-CB02-655A-96D239919772}"/>
              </a:ext>
            </a:extLst>
          </p:cNvPr>
          <p:cNvSpPr>
            <a:spLocks noGrp="1"/>
          </p:cNvSpPr>
          <p:nvPr>
            <p:ph type="title"/>
          </p:nvPr>
        </p:nvSpPr>
        <p:spPr/>
        <p:txBody>
          <a:bodyPr/>
          <a:lstStyle/>
          <a:p>
            <a:r>
              <a:rPr lang="en-US" dirty="0"/>
              <a:t>Frequent patterns</a:t>
            </a:r>
            <a:endParaRPr lang="en-IN" dirty="0"/>
          </a:p>
        </p:txBody>
      </p:sp>
      <p:sp>
        <p:nvSpPr>
          <p:cNvPr id="3" name="Content Placeholder 2">
            <a:extLst>
              <a:ext uri="{FF2B5EF4-FFF2-40B4-BE49-F238E27FC236}">
                <a16:creationId xmlns:a16="http://schemas.microsoft.com/office/drawing/2014/main" id="{D38D2616-80A8-E41A-F814-A7E7D97FB889}"/>
              </a:ext>
            </a:extLst>
          </p:cNvPr>
          <p:cNvSpPr>
            <a:spLocks noGrp="1"/>
          </p:cNvSpPr>
          <p:nvPr>
            <p:ph idx="1"/>
          </p:nvPr>
        </p:nvSpPr>
        <p:spPr>
          <a:xfrm>
            <a:off x="818712" y="3142444"/>
            <a:ext cx="10554574" cy="3812147"/>
          </a:xfrm>
        </p:spPr>
        <p:txBody>
          <a:bodyPr>
            <a:normAutofit lnSpcReduction="10000"/>
          </a:bodyPr>
          <a:lstStyle/>
          <a:p>
            <a:r>
              <a:rPr lang="en-US" b="0" dirty="0">
                <a:effectLst/>
                <a:latin typeface="charter"/>
              </a:rPr>
              <a:t>Frequent Pattern is a pattern which appears frequently in a data set. By identifying frequent patterns we can observe strongly correlated items together and easily identify similar characteristics, associations among them. By doing frequent pattern mining, it leads to further analysis like clustering, classification and other data mining tasks.</a:t>
            </a:r>
          </a:p>
          <a:p>
            <a:r>
              <a:rPr lang="en-US" b="1" dirty="0">
                <a:latin typeface="charter"/>
              </a:rPr>
              <a:t> </a:t>
            </a:r>
            <a:r>
              <a:rPr lang="en-US" b="1" dirty="0">
                <a:solidFill>
                  <a:schemeClr val="accent1"/>
                </a:solidFill>
                <a:latin typeface="charter"/>
              </a:rPr>
              <a:t> ITEMSET:  </a:t>
            </a:r>
            <a:r>
              <a:rPr lang="en-US" dirty="0">
                <a:latin typeface="charter"/>
              </a:rPr>
              <a:t>An itemset that occurs frequently is called a frequent itemset.</a:t>
            </a:r>
          </a:p>
          <a:p>
            <a:r>
              <a:rPr lang="en-US" dirty="0">
                <a:solidFill>
                  <a:schemeClr val="accent1"/>
                </a:solidFill>
                <a:latin typeface="charter"/>
              </a:rPr>
              <a:t>(EXAMPLE: MILK, BREAD)</a:t>
            </a:r>
          </a:p>
          <a:p>
            <a:r>
              <a:rPr lang="en-US" b="1" dirty="0">
                <a:solidFill>
                  <a:schemeClr val="accent1"/>
                </a:solidFill>
                <a:latin typeface="charter"/>
              </a:rPr>
              <a:t>FREQUENT SEQUENTIAL PATTERN: </a:t>
            </a:r>
            <a:r>
              <a:rPr lang="en-US" dirty="0">
                <a:latin typeface="charter"/>
              </a:rPr>
              <a:t>Set of items purchased by the customers in sequence ie.one by one.</a:t>
            </a:r>
          </a:p>
          <a:p>
            <a:r>
              <a:rPr lang="en-US" dirty="0">
                <a:latin typeface="charter"/>
              </a:rPr>
              <a:t>(</a:t>
            </a:r>
            <a:r>
              <a:rPr lang="en-US" dirty="0">
                <a:solidFill>
                  <a:schemeClr val="accent1"/>
                </a:solidFill>
                <a:latin typeface="charter"/>
              </a:rPr>
              <a:t>EXAMPLE: Computer, Anti-Virus)</a:t>
            </a:r>
          </a:p>
          <a:p>
            <a:endParaRPr lang="en-US" dirty="0">
              <a:solidFill>
                <a:schemeClr val="accent2"/>
              </a:solidFill>
              <a:latin typeface="charter"/>
            </a:endParaRPr>
          </a:p>
          <a:p>
            <a:r>
              <a:rPr lang="en-US" dirty="0">
                <a:solidFill>
                  <a:schemeClr val="accent2"/>
                </a:solidFill>
                <a:latin typeface="charter"/>
              </a:rPr>
              <a:t>Therefore the retailer can place those set of items in such a way that both can be purchased regularly. </a:t>
            </a:r>
          </a:p>
          <a:p>
            <a:r>
              <a:rPr lang="en-US" dirty="0">
                <a:solidFill>
                  <a:schemeClr val="accent2"/>
                </a:solidFill>
                <a:latin typeface="charter"/>
              </a:rPr>
              <a:t>The retailer can recommend the second item by offering discount price to that item.</a:t>
            </a:r>
          </a:p>
          <a:p>
            <a:endParaRPr lang="en-US" dirty="0">
              <a:solidFill>
                <a:schemeClr val="accent2"/>
              </a:solidFill>
              <a:latin typeface="charter"/>
            </a:endParaRPr>
          </a:p>
          <a:p>
            <a:endParaRPr lang="en-US" dirty="0">
              <a:solidFill>
                <a:schemeClr val="accent2"/>
              </a:solidFill>
              <a:latin typeface="charter"/>
            </a:endParaRPr>
          </a:p>
          <a:p>
            <a:endParaRPr lang="en-US" b="1" dirty="0">
              <a:latin typeface="charter"/>
            </a:endParaRPr>
          </a:p>
          <a:p>
            <a:endParaRPr lang="en-IN" dirty="0"/>
          </a:p>
        </p:txBody>
      </p:sp>
    </p:spTree>
    <p:extLst>
      <p:ext uri="{BB962C8B-B14F-4D97-AF65-F5344CB8AC3E}">
        <p14:creationId xmlns:p14="http://schemas.microsoft.com/office/powerpoint/2010/main" val="4256457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D3FD-A1D4-0888-2335-BE8C5A46815C}"/>
              </a:ext>
            </a:extLst>
          </p:cNvPr>
          <p:cNvSpPr>
            <a:spLocks noGrp="1"/>
          </p:cNvSpPr>
          <p:nvPr>
            <p:ph type="title"/>
          </p:nvPr>
        </p:nvSpPr>
        <p:spPr/>
        <p:txBody>
          <a:bodyPr/>
          <a:lstStyle/>
          <a:p>
            <a:r>
              <a:rPr lang="en-US" dirty="0"/>
              <a:t>Association Analysis</a:t>
            </a:r>
            <a:endParaRPr lang="en-IN" dirty="0"/>
          </a:p>
        </p:txBody>
      </p:sp>
      <p:sp>
        <p:nvSpPr>
          <p:cNvPr id="3" name="Content Placeholder 2">
            <a:extLst>
              <a:ext uri="{FF2B5EF4-FFF2-40B4-BE49-F238E27FC236}">
                <a16:creationId xmlns:a16="http://schemas.microsoft.com/office/drawing/2014/main" id="{4677B45F-003F-CDCC-B6C2-81E19C567404}"/>
              </a:ext>
            </a:extLst>
          </p:cNvPr>
          <p:cNvSpPr>
            <a:spLocks noGrp="1"/>
          </p:cNvSpPr>
          <p:nvPr>
            <p:ph idx="1"/>
          </p:nvPr>
        </p:nvSpPr>
        <p:spPr>
          <a:xfrm>
            <a:off x="818712" y="-1030309"/>
            <a:ext cx="10554574" cy="7173532"/>
          </a:xfrm>
        </p:spPr>
        <p:txBody>
          <a:bodyPr/>
          <a:lstStyle/>
          <a:p>
            <a:r>
              <a:rPr lang="en-US" dirty="0"/>
              <a:t>Association analysis is the task of finding interesting relationships in large datasets.</a:t>
            </a:r>
          </a:p>
          <a:p>
            <a:r>
              <a:rPr lang="en-US" dirty="0"/>
              <a:t> Association rules suggest that a strong relationship exists between two items</a:t>
            </a:r>
            <a:endParaRPr lang="en-IN" dirty="0"/>
          </a:p>
        </p:txBody>
      </p:sp>
      <p:graphicFrame>
        <p:nvGraphicFramePr>
          <p:cNvPr id="4" name="Table 4">
            <a:extLst>
              <a:ext uri="{FF2B5EF4-FFF2-40B4-BE49-F238E27FC236}">
                <a16:creationId xmlns:a16="http://schemas.microsoft.com/office/drawing/2014/main" id="{C047250B-F85D-A04A-095B-D9650C95AE48}"/>
              </a:ext>
            </a:extLst>
          </p:cNvPr>
          <p:cNvGraphicFramePr>
            <a:graphicFrameLocks noGrp="1"/>
          </p:cNvGraphicFramePr>
          <p:nvPr>
            <p:extLst>
              <p:ext uri="{D42A27DB-BD31-4B8C-83A1-F6EECF244321}">
                <p14:modId xmlns:p14="http://schemas.microsoft.com/office/powerpoint/2010/main" val="1683047364"/>
              </p:ext>
            </p:extLst>
          </p:nvPr>
        </p:nvGraphicFramePr>
        <p:xfrm>
          <a:off x="2032000" y="3284113"/>
          <a:ext cx="8128000" cy="2859108"/>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376101361"/>
                    </a:ext>
                  </a:extLst>
                </a:gridCol>
                <a:gridCol w="2032000">
                  <a:extLst>
                    <a:ext uri="{9D8B030D-6E8A-4147-A177-3AD203B41FA5}">
                      <a16:colId xmlns:a16="http://schemas.microsoft.com/office/drawing/2014/main" val="3703634656"/>
                    </a:ext>
                  </a:extLst>
                </a:gridCol>
                <a:gridCol w="2032000">
                  <a:extLst>
                    <a:ext uri="{9D8B030D-6E8A-4147-A177-3AD203B41FA5}">
                      <a16:colId xmlns:a16="http://schemas.microsoft.com/office/drawing/2014/main" val="2484534109"/>
                    </a:ext>
                  </a:extLst>
                </a:gridCol>
                <a:gridCol w="2032000">
                  <a:extLst>
                    <a:ext uri="{9D8B030D-6E8A-4147-A177-3AD203B41FA5}">
                      <a16:colId xmlns:a16="http://schemas.microsoft.com/office/drawing/2014/main" val="2847413623"/>
                    </a:ext>
                  </a:extLst>
                </a:gridCol>
              </a:tblGrid>
              <a:tr h="476518">
                <a:tc>
                  <a:txBody>
                    <a:bodyPr/>
                    <a:lstStyle/>
                    <a:p>
                      <a:r>
                        <a:rPr lang="en-US" dirty="0"/>
                        <a:t>CUSTOMER</a:t>
                      </a:r>
                      <a:endParaRPr lang="en-IN" dirty="0"/>
                    </a:p>
                  </a:txBody>
                  <a:tcPr/>
                </a:tc>
                <a:tc>
                  <a:txBody>
                    <a:bodyPr/>
                    <a:lstStyle/>
                    <a:p>
                      <a:r>
                        <a:rPr lang="en-US" dirty="0"/>
                        <a:t>ITEM 1</a:t>
                      </a:r>
                      <a:endParaRPr lang="en-IN" dirty="0"/>
                    </a:p>
                  </a:txBody>
                  <a:tcPr/>
                </a:tc>
                <a:tc>
                  <a:txBody>
                    <a:bodyPr/>
                    <a:lstStyle/>
                    <a:p>
                      <a:r>
                        <a:rPr lang="en-US" dirty="0"/>
                        <a:t>ITEM2</a:t>
                      </a:r>
                      <a:endParaRPr lang="en-IN" dirty="0"/>
                    </a:p>
                  </a:txBody>
                  <a:tcPr/>
                </a:tc>
                <a:tc>
                  <a:txBody>
                    <a:bodyPr/>
                    <a:lstStyle/>
                    <a:p>
                      <a:r>
                        <a:rPr lang="en-US" dirty="0"/>
                        <a:t>ITEM3</a:t>
                      </a:r>
                      <a:endParaRPr lang="en-IN" dirty="0"/>
                    </a:p>
                  </a:txBody>
                  <a:tcPr/>
                </a:tc>
                <a:extLst>
                  <a:ext uri="{0D108BD9-81ED-4DB2-BD59-A6C34878D82A}">
                    <a16:rowId xmlns:a16="http://schemas.microsoft.com/office/drawing/2014/main" val="688279781"/>
                  </a:ext>
                </a:extLst>
              </a:tr>
              <a:tr h="476518">
                <a:tc>
                  <a:txBody>
                    <a:bodyPr/>
                    <a:lstStyle/>
                    <a:p>
                      <a:r>
                        <a:rPr lang="en-US" dirty="0"/>
                        <a:t>1</a:t>
                      </a:r>
                      <a:endParaRPr lang="en-IN" dirty="0"/>
                    </a:p>
                  </a:txBody>
                  <a:tcPr/>
                </a:tc>
                <a:tc>
                  <a:txBody>
                    <a:bodyPr/>
                    <a:lstStyle/>
                    <a:p>
                      <a:r>
                        <a:rPr lang="en-US" dirty="0"/>
                        <a:t>I</a:t>
                      </a:r>
                      <a:endParaRPr lang="en-IN" dirty="0"/>
                    </a:p>
                  </a:txBody>
                  <a:tcPr/>
                </a:tc>
                <a:tc>
                  <a:txBody>
                    <a:bodyPr/>
                    <a:lstStyle/>
                    <a:p>
                      <a:r>
                        <a:rPr lang="en-US" dirty="0"/>
                        <a:t>I</a:t>
                      </a:r>
                      <a:endParaRPr lang="en-IN" dirty="0"/>
                    </a:p>
                  </a:txBody>
                  <a:tcPr/>
                </a:tc>
                <a:tc>
                  <a:txBody>
                    <a:bodyPr/>
                    <a:lstStyle/>
                    <a:p>
                      <a:r>
                        <a:rPr lang="en-US" dirty="0"/>
                        <a:t>I</a:t>
                      </a:r>
                      <a:endParaRPr lang="en-IN" dirty="0"/>
                    </a:p>
                  </a:txBody>
                  <a:tcPr/>
                </a:tc>
                <a:extLst>
                  <a:ext uri="{0D108BD9-81ED-4DB2-BD59-A6C34878D82A}">
                    <a16:rowId xmlns:a16="http://schemas.microsoft.com/office/drawing/2014/main" val="1797330666"/>
                  </a:ext>
                </a:extLst>
              </a:tr>
              <a:tr h="476518">
                <a:tc>
                  <a:txBody>
                    <a:bodyPr/>
                    <a:lstStyle/>
                    <a:p>
                      <a:r>
                        <a:rPr lang="en-US" dirty="0"/>
                        <a:t>2</a:t>
                      </a:r>
                      <a:endParaRPr lang="en-IN" dirty="0"/>
                    </a:p>
                  </a:txBody>
                  <a:tcPr/>
                </a:tc>
                <a:tc>
                  <a:txBody>
                    <a:bodyPr/>
                    <a:lstStyle/>
                    <a:p>
                      <a:r>
                        <a:rPr lang="en-US" dirty="0"/>
                        <a:t>I</a:t>
                      </a:r>
                      <a:endParaRPr lang="en-IN" dirty="0"/>
                    </a:p>
                  </a:txBody>
                  <a:tcPr/>
                </a:tc>
                <a:tc>
                  <a:txBody>
                    <a:bodyPr/>
                    <a:lstStyle/>
                    <a:p>
                      <a:r>
                        <a:rPr lang="en-US" dirty="0"/>
                        <a:t>O</a:t>
                      </a:r>
                      <a:endParaRPr lang="en-IN" dirty="0"/>
                    </a:p>
                  </a:txBody>
                  <a:tcPr/>
                </a:tc>
                <a:tc>
                  <a:txBody>
                    <a:bodyPr/>
                    <a:lstStyle/>
                    <a:p>
                      <a:r>
                        <a:rPr lang="en-US" dirty="0"/>
                        <a:t>I</a:t>
                      </a:r>
                      <a:endParaRPr lang="en-IN" dirty="0"/>
                    </a:p>
                  </a:txBody>
                  <a:tcPr/>
                </a:tc>
                <a:extLst>
                  <a:ext uri="{0D108BD9-81ED-4DB2-BD59-A6C34878D82A}">
                    <a16:rowId xmlns:a16="http://schemas.microsoft.com/office/drawing/2014/main" val="3573471694"/>
                  </a:ext>
                </a:extLst>
              </a:tr>
              <a:tr h="476518">
                <a:tc>
                  <a:txBody>
                    <a:bodyPr/>
                    <a:lstStyle/>
                    <a:p>
                      <a:r>
                        <a:rPr lang="en-US" dirty="0"/>
                        <a:t>3</a:t>
                      </a:r>
                      <a:endParaRPr lang="en-IN" dirty="0"/>
                    </a:p>
                  </a:txBody>
                  <a:tcPr/>
                </a:tc>
                <a:tc>
                  <a:txBody>
                    <a:bodyPr/>
                    <a:lstStyle/>
                    <a:p>
                      <a:r>
                        <a:rPr lang="en-US" dirty="0"/>
                        <a:t>O</a:t>
                      </a:r>
                      <a:endParaRPr lang="en-IN" dirty="0"/>
                    </a:p>
                  </a:txBody>
                  <a:tcPr/>
                </a:tc>
                <a:tc>
                  <a:txBody>
                    <a:bodyPr/>
                    <a:lstStyle/>
                    <a:p>
                      <a:r>
                        <a:rPr lang="en-US" dirty="0"/>
                        <a:t>I</a:t>
                      </a:r>
                      <a:endParaRPr lang="en-IN" dirty="0"/>
                    </a:p>
                  </a:txBody>
                  <a:tcPr/>
                </a:tc>
                <a:tc>
                  <a:txBody>
                    <a:bodyPr/>
                    <a:lstStyle/>
                    <a:p>
                      <a:r>
                        <a:rPr lang="en-US" dirty="0"/>
                        <a:t>I</a:t>
                      </a:r>
                      <a:endParaRPr lang="en-IN" dirty="0"/>
                    </a:p>
                  </a:txBody>
                  <a:tcPr/>
                </a:tc>
                <a:extLst>
                  <a:ext uri="{0D108BD9-81ED-4DB2-BD59-A6C34878D82A}">
                    <a16:rowId xmlns:a16="http://schemas.microsoft.com/office/drawing/2014/main" val="1686084109"/>
                  </a:ext>
                </a:extLst>
              </a:tr>
              <a:tr h="476518">
                <a:tc>
                  <a:txBody>
                    <a:bodyPr/>
                    <a:lstStyle/>
                    <a:p>
                      <a:r>
                        <a:rPr lang="en-US" dirty="0"/>
                        <a:t>4</a:t>
                      </a:r>
                      <a:endParaRPr lang="en-IN" dirty="0"/>
                    </a:p>
                  </a:txBody>
                  <a:tcPr/>
                </a:tc>
                <a:tc>
                  <a:txBody>
                    <a:bodyPr/>
                    <a:lstStyle/>
                    <a:p>
                      <a:r>
                        <a:rPr lang="en-US" dirty="0"/>
                        <a:t>O</a:t>
                      </a:r>
                      <a:endParaRPr lang="en-IN" dirty="0"/>
                    </a:p>
                  </a:txBody>
                  <a:tcPr/>
                </a:tc>
                <a:tc>
                  <a:txBody>
                    <a:bodyPr/>
                    <a:lstStyle/>
                    <a:p>
                      <a:r>
                        <a:rPr lang="en-US" dirty="0"/>
                        <a:t>O</a:t>
                      </a:r>
                      <a:endParaRPr lang="en-IN" dirty="0"/>
                    </a:p>
                  </a:txBody>
                  <a:tcPr/>
                </a:tc>
                <a:tc>
                  <a:txBody>
                    <a:bodyPr/>
                    <a:lstStyle/>
                    <a:p>
                      <a:r>
                        <a:rPr lang="en-US" dirty="0"/>
                        <a:t>I</a:t>
                      </a:r>
                      <a:endParaRPr lang="en-IN" dirty="0"/>
                    </a:p>
                  </a:txBody>
                  <a:tcPr/>
                </a:tc>
                <a:extLst>
                  <a:ext uri="{0D108BD9-81ED-4DB2-BD59-A6C34878D82A}">
                    <a16:rowId xmlns:a16="http://schemas.microsoft.com/office/drawing/2014/main" val="3964786438"/>
                  </a:ext>
                </a:extLst>
              </a:tr>
              <a:tr h="476518">
                <a:tc>
                  <a:txBody>
                    <a:bodyPr/>
                    <a:lstStyle/>
                    <a:p>
                      <a:r>
                        <a:rPr lang="en-US" dirty="0"/>
                        <a:t>5</a:t>
                      </a:r>
                      <a:endParaRPr lang="en-IN" dirty="0"/>
                    </a:p>
                  </a:txBody>
                  <a:tcPr/>
                </a:tc>
                <a:tc>
                  <a:txBody>
                    <a:bodyPr/>
                    <a:lstStyle/>
                    <a:p>
                      <a:r>
                        <a:rPr lang="en-US" dirty="0"/>
                        <a:t>I</a:t>
                      </a:r>
                      <a:endParaRPr lang="en-IN" dirty="0"/>
                    </a:p>
                  </a:txBody>
                  <a:tcPr/>
                </a:tc>
                <a:tc>
                  <a:txBody>
                    <a:bodyPr/>
                    <a:lstStyle/>
                    <a:p>
                      <a:r>
                        <a:rPr lang="en-US" dirty="0"/>
                        <a:t>I</a:t>
                      </a:r>
                      <a:endParaRPr lang="en-IN" dirty="0"/>
                    </a:p>
                  </a:txBody>
                  <a:tcPr/>
                </a:tc>
                <a:tc>
                  <a:txBody>
                    <a:bodyPr/>
                    <a:lstStyle/>
                    <a:p>
                      <a:r>
                        <a:rPr lang="en-US" dirty="0"/>
                        <a:t>O</a:t>
                      </a:r>
                      <a:endParaRPr lang="en-IN" dirty="0"/>
                    </a:p>
                  </a:txBody>
                  <a:tcPr/>
                </a:tc>
                <a:extLst>
                  <a:ext uri="{0D108BD9-81ED-4DB2-BD59-A6C34878D82A}">
                    <a16:rowId xmlns:a16="http://schemas.microsoft.com/office/drawing/2014/main" val="3104028092"/>
                  </a:ext>
                </a:extLst>
              </a:tr>
            </a:tbl>
          </a:graphicData>
        </a:graphic>
      </p:graphicFrame>
    </p:spTree>
    <p:extLst>
      <p:ext uri="{BB962C8B-B14F-4D97-AF65-F5344CB8AC3E}">
        <p14:creationId xmlns:p14="http://schemas.microsoft.com/office/powerpoint/2010/main" val="2019486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2D4D-4316-80DB-1C72-5EC26A1077D2}"/>
              </a:ext>
            </a:extLst>
          </p:cNvPr>
          <p:cNvSpPr>
            <a:spLocks noGrp="1"/>
          </p:cNvSpPr>
          <p:nvPr>
            <p:ph type="title"/>
          </p:nvPr>
        </p:nvSpPr>
        <p:spPr/>
        <p:txBody>
          <a:bodyPr/>
          <a:lstStyle/>
          <a:p>
            <a:r>
              <a:rPr lang="en-US" dirty="0"/>
              <a:t>ASSOCIATION RULE MINING</a:t>
            </a:r>
            <a:endParaRPr lang="en-IN" dirty="0"/>
          </a:p>
        </p:txBody>
      </p:sp>
      <p:sp>
        <p:nvSpPr>
          <p:cNvPr id="3" name="Content Placeholder 2">
            <a:extLst>
              <a:ext uri="{FF2B5EF4-FFF2-40B4-BE49-F238E27FC236}">
                <a16:creationId xmlns:a16="http://schemas.microsoft.com/office/drawing/2014/main" id="{77D84EB9-6ABF-DB15-6835-F86D1E24F6BC}"/>
              </a:ext>
            </a:extLst>
          </p:cNvPr>
          <p:cNvSpPr>
            <a:spLocks noGrp="1"/>
          </p:cNvSpPr>
          <p:nvPr>
            <p:ph idx="1"/>
          </p:nvPr>
        </p:nvSpPr>
        <p:spPr>
          <a:xfrm>
            <a:off x="818712" y="1777285"/>
            <a:ext cx="11094246" cy="4633527"/>
          </a:xfrm>
        </p:spPr>
        <p:txBody>
          <a:bodyPr/>
          <a:lstStyle/>
          <a:p>
            <a:r>
              <a:rPr lang="en-US" b="1" dirty="0">
                <a:solidFill>
                  <a:schemeClr val="accent1"/>
                </a:solidFill>
              </a:rPr>
              <a:t>SUPPORT</a:t>
            </a:r>
            <a:r>
              <a:rPr lang="en-US" b="1" dirty="0"/>
              <a:t>: </a:t>
            </a:r>
            <a:r>
              <a:rPr lang="en-US" dirty="0"/>
              <a:t>Support represents the popularity of that product of all the product transactions= </a:t>
            </a:r>
            <a:r>
              <a:rPr lang="en-US" b="1" dirty="0">
                <a:solidFill>
                  <a:schemeClr val="accent2"/>
                </a:solidFill>
              </a:rPr>
              <a:t>3/5</a:t>
            </a:r>
            <a:endParaRPr lang="en-IN" b="1" dirty="0">
              <a:solidFill>
                <a:schemeClr val="accent2"/>
              </a:solidFill>
            </a:endParaRPr>
          </a:p>
          <a:p>
            <a:r>
              <a:rPr lang="en-US" b="1" dirty="0">
                <a:solidFill>
                  <a:schemeClr val="accent1"/>
                </a:solidFill>
              </a:rPr>
              <a:t>CONFIDENCE: </a:t>
            </a:r>
            <a:r>
              <a:rPr lang="en-US" dirty="0"/>
              <a:t>Confidence can be interpreted as the likelihood of purchasing both the products A and B = </a:t>
            </a:r>
            <a:r>
              <a:rPr lang="en-US" b="1" dirty="0">
                <a:solidFill>
                  <a:schemeClr val="accent2"/>
                </a:solidFill>
              </a:rPr>
              <a:t>2/3</a:t>
            </a:r>
          </a:p>
          <a:p>
            <a:r>
              <a:rPr lang="en-US" b="1" dirty="0">
                <a:solidFill>
                  <a:schemeClr val="accent1"/>
                </a:solidFill>
              </a:rPr>
              <a:t>LIFT</a:t>
            </a:r>
            <a:r>
              <a:rPr lang="en-US" b="1" dirty="0"/>
              <a:t>: </a:t>
            </a:r>
            <a:r>
              <a:rPr lang="en-US" dirty="0"/>
              <a:t>lift can be determined as  </a:t>
            </a:r>
            <a:r>
              <a:rPr lang="en-US" b="1" dirty="0">
                <a:solidFill>
                  <a:schemeClr val="accent2"/>
                </a:solidFill>
              </a:rPr>
              <a:t>CONFIDENCE(A AND B) / SUPPORT(B)</a:t>
            </a:r>
          </a:p>
          <a:p>
            <a:endParaRPr lang="en-US" b="1" dirty="0"/>
          </a:p>
          <a:p>
            <a:endParaRPr lang="en-US" b="1" dirty="0"/>
          </a:p>
          <a:p>
            <a:r>
              <a:rPr lang="en-US" dirty="0">
                <a:solidFill>
                  <a:schemeClr val="accent2"/>
                </a:solidFill>
              </a:rPr>
              <a:t>By the inference getting from these three terms the retailer recommends the second item to the customer.</a:t>
            </a:r>
          </a:p>
        </p:txBody>
      </p:sp>
    </p:spTree>
    <p:extLst>
      <p:ext uri="{BB962C8B-B14F-4D97-AF65-F5344CB8AC3E}">
        <p14:creationId xmlns:p14="http://schemas.microsoft.com/office/powerpoint/2010/main" val="652870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22CA6-37DF-7CEF-2015-60D2C6A8D7A2}"/>
              </a:ext>
            </a:extLst>
          </p:cNvPr>
          <p:cNvSpPr>
            <a:spLocks noGrp="1"/>
          </p:cNvSpPr>
          <p:nvPr>
            <p:ph type="title"/>
          </p:nvPr>
        </p:nvSpPr>
        <p:spPr/>
        <p:txBody>
          <a:bodyPr/>
          <a:lstStyle/>
          <a:p>
            <a:r>
              <a:rPr lang="en-US" dirty="0"/>
              <a:t>APRIORI ALGORITHM</a:t>
            </a:r>
            <a:endParaRPr lang="en-IN" dirty="0"/>
          </a:p>
        </p:txBody>
      </p:sp>
      <p:sp>
        <p:nvSpPr>
          <p:cNvPr id="3" name="Content Placeholder 2">
            <a:extLst>
              <a:ext uri="{FF2B5EF4-FFF2-40B4-BE49-F238E27FC236}">
                <a16:creationId xmlns:a16="http://schemas.microsoft.com/office/drawing/2014/main" id="{7A0F0E12-3A28-B923-7C1D-93C5D296FDA2}"/>
              </a:ext>
            </a:extLst>
          </p:cNvPr>
          <p:cNvSpPr>
            <a:spLocks noGrp="1"/>
          </p:cNvSpPr>
          <p:nvPr>
            <p:ph idx="1"/>
          </p:nvPr>
        </p:nvSpPr>
        <p:spPr/>
        <p:txBody>
          <a:bodyPr/>
          <a:lstStyle/>
          <a:p>
            <a:r>
              <a:rPr lang="en-US" dirty="0" err="1"/>
              <a:t>Apriori</a:t>
            </a:r>
            <a:r>
              <a:rPr lang="en-US" dirty="0"/>
              <a:t> algorithm refers to an algorithm that is used in mining frequent products sets and relevant association rules. Generally, the </a:t>
            </a:r>
            <a:r>
              <a:rPr lang="en-US" dirty="0" err="1"/>
              <a:t>apriori</a:t>
            </a:r>
            <a:r>
              <a:rPr lang="en-US" dirty="0"/>
              <a:t> algorithm operates on a database containing a huge number of transactions. For example, the items customers but at a Big Bazar.</a:t>
            </a:r>
          </a:p>
          <a:p>
            <a:endParaRPr lang="en-US" dirty="0"/>
          </a:p>
          <a:p>
            <a:r>
              <a:rPr lang="en-US" dirty="0" err="1"/>
              <a:t>Apriori</a:t>
            </a:r>
            <a:r>
              <a:rPr lang="en-US" dirty="0"/>
              <a:t> algorithm helps the customers to buy their products with ease and increases the sales performance of the particular store.</a:t>
            </a:r>
            <a:endParaRPr lang="en-IN" dirty="0"/>
          </a:p>
        </p:txBody>
      </p:sp>
    </p:spTree>
    <p:extLst>
      <p:ext uri="{BB962C8B-B14F-4D97-AF65-F5344CB8AC3E}">
        <p14:creationId xmlns:p14="http://schemas.microsoft.com/office/powerpoint/2010/main" val="1350356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18231-D2D4-9A81-984B-8C4148F8530C}"/>
              </a:ext>
            </a:extLst>
          </p:cNvPr>
          <p:cNvSpPr>
            <a:spLocks noGrp="1"/>
          </p:cNvSpPr>
          <p:nvPr>
            <p:ph type="title"/>
          </p:nvPr>
        </p:nvSpPr>
        <p:spPr/>
        <p:txBody>
          <a:bodyPr/>
          <a:lstStyle/>
          <a:p>
            <a:r>
              <a:rPr lang="en-US" dirty="0"/>
              <a:t>APRIORI ALGORITHM</a:t>
            </a:r>
            <a:endParaRPr lang="en-IN" dirty="0"/>
          </a:p>
        </p:txBody>
      </p:sp>
      <p:graphicFrame>
        <p:nvGraphicFramePr>
          <p:cNvPr id="4" name="Table 4">
            <a:extLst>
              <a:ext uri="{FF2B5EF4-FFF2-40B4-BE49-F238E27FC236}">
                <a16:creationId xmlns:a16="http://schemas.microsoft.com/office/drawing/2014/main" id="{48939270-DE33-0A79-5C59-2661B3DF9885}"/>
              </a:ext>
            </a:extLst>
          </p:cNvPr>
          <p:cNvGraphicFramePr>
            <a:graphicFrameLocks noGrp="1"/>
          </p:cNvGraphicFramePr>
          <p:nvPr>
            <p:ph idx="1"/>
            <p:extLst>
              <p:ext uri="{D42A27DB-BD31-4B8C-83A1-F6EECF244321}">
                <p14:modId xmlns:p14="http://schemas.microsoft.com/office/powerpoint/2010/main" val="67526490"/>
              </p:ext>
            </p:extLst>
          </p:nvPr>
        </p:nvGraphicFramePr>
        <p:xfrm>
          <a:off x="819150" y="2222500"/>
          <a:ext cx="2653100" cy="3708400"/>
        </p:xfrm>
        <a:graphic>
          <a:graphicData uri="http://schemas.openxmlformats.org/drawingml/2006/table">
            <a:tbl>
              <a:tblPr firstRow="1" bandRow="1">
                <a:tableStyleId>{5C22544A-7EE6-4342-B048-85BDC9FD1C3A}</a:tableStyleId>
              </a:tblPr>
              <a:tblGrid>
                <a:gridCol w="1326550">
                  <a:extLst>
                    <a:ext uri="{9D8B030D-6E8A-4147-A177-3AD203B41FA5}">
                      <a16:colId xmlns:a16="http://schemas.microsoft.com/office/drawing/2014/main" val="1592529284"/>
                    </a:ext>
                  </a:extLst>
                </a:gridCol>
                <a:gridCol w="1326550">
                  <a:extLst>
                    <a:ext uri="{9D8B030D-6E8A-4147-A177-3AD203B41FA5}">
                      <a16:colId xmlns:a16="http://schemas.microsoft.com/office/drawing/2014/main" val="1969510451"/>
                    </a:ext>
                  </a:extLst>
                </a:gridCol>
              </a:tblGrid>
              <a:tr h="370840">
                <a:tc>
                  <a:txBody>
                    <a:bodyPr/>
                    <a:lstStyle/>
                    <a:p>
                      <a:r>
                        <a:rPr lang="en-US" dirty="0"/>
                        <a:t>STORE</a:t>
                      </a:r>
                      <a:endParaRPr lang="en-IN" dirty="0"/>
                    </a:p>
                  </a:txBody>
                  <a:tcPr/>
                </a:tc>
                <a:tc>
                  <a:txBody>
                    <a:bodyPr/>
                    <a:lstStyle/>
                    <a:p>
                      <a:r>
                        <a:rPr lang="en-US" dirty="0"/>
                        <a:t>ITEMS</a:t>
                      </a:r>
                      <a:endParaRPr lang="en-IN" dirty="0"/>
                    </a:p>
                  </a:txBody>
                  <a:tcPr/>
                </a:tc>
                <a:extLst>
                  <a:ext uri="{0D108BD9-81ED-4DB2-BD59-A6C34878D82A}">
                    <a16:rowId xmlns:a16="http://schemas.microsoft.com/office/drawing/2014/main" val="1351161448"/>
                  </a:ext>
                </a:extLst>
              </a:tr>
              <a:tr h="370840">
                <a:tc>
                  <a:txBody>
                    <a:bodyPr/>
                    <a:lstStyle/>
                    <a:p>
                      <a:r>
                        <a:rPr lang="en-US" dirty="0"/>
                        <a:t>1</a:t>
                      </a:r>
                      <a:endParaRPr lang="en-IN" dirty="0"/>
                    </a:p>
                  </a:txBody>
                  <a:tcPr/>
                </a:tc>
                <a:tc>
                  <a:txBody>
                    <a:bodyPr/>
                    <a:lstStyle/>
                    <a:p>
                      <a:r>
                        <a:rPr lang="en-US" dirty="0"/>
                        <a:t>I1,I2,I5</a:t>
                      </a:r>
                      <a:endParaRPr lang="en-IN" dirty="0"/>
                    </a:p>
                  </a:txBody>
                  <a:tcPr/>
                </a:tc>
                <a:extLst>
                  <a:ext uri="{0D108BD9-81ED-4DB2-BD59-A6C34878D82A}">
                    <a16:rowId xmlns:a16="http://schemas.microsoft.com/office/drawing/2014/main" val="2494229613"/>
                  </a:ext>
                </a:extLst>
              </a:tr>
              <a:tr h="370840">
                <a:tc>
                  <a:txBody>
                    <a:bodyPr/>
                    <a:lstStyle/>
                    <a:p>
                      <a:r>
                        <a:rPr lang="en-US" dirty="0"/>
                        <a:t>2</a:t>
                      </a:r>
                      <a:endParaRPr lang="en-IN" dirty="0"/>
                    </a:p>
                  </a:txBody>
                  <a:tcPr/>
                </a:tc>
                <a:tc>
                  <a:txBody>
                    <a:bodyPr/>
                    <a:lstStyle/>
                    <a:p>
                      <a:r>
                        <a:rPr lang="en-US" dirty="0"/>
                        <a:t>I2,I4</a:t>
                      </a:r>
                      <a:endParaRPr lang="en-IN" dirty="0"/>
                    </a:p>
                  </a:txBody>
                  <a:tcPr/>
                </a:tc>
                <a:extLst>
                  <a:ext uri="{0D108BD9-81ED-4DB2-BD59-A6C34878D82A}">
                    <a16:rowId xmlns:a16="http://schemas.microsoft.com/office/drawing/2014/main" val="1811872297"/>
                  </a:ext>
                </a:extLst>
              </a:tr>
              <a:tr h="370840">
                <a:tc>
                  <a:txBody>
                    <a:bodyPr/>
                    <a:lstStyle/>
                    <a:p>
                      <a:r>
                        <a:rPr lang="en-US" dirty="0"/>
                        <a:t>3</a:t>
                      </a:r>
                      <a:endParaRPr lang="en-IN" dirty="0"/>
                    </a:p>
                  </a:txBody>
                  <a:tcPr/>
                </a:tc>
                <a:tc>
                  <a:txBody>
                    <a:bodyPr/>
                    <a:lstStyle/>
                    <a:p>
                      <a:r>
                        <a:rPr lang="en-US" dirty="0"/>
                        <a:t>I2,I3</a:t>
                      </a:r>
                      <a:endParaRPr lang="en-IN" dirty="0"/>
                    </a:p>
                  </a:txBody>
                  <a:tcPr/>
                </a:tc>
                <a:extLst>
                  <a:ext uri="{0D108BD9-81ED-4DB2-BD59-A6C34878D82A}">
                    <a16:rowId xmlns:a16="http://schemas.microsoft.com/office/drawing/2014/main" val="864931913"/>
                  </a:ext>
                </a:extLst>
              </a:tr>
              <a:tr h="370840">
                <a:tc>
                  <a:txBody>
                    <a:bodyPr/>
                    <a:lstStyle/>
                    <a:p>
                      <a:r>
                        <a:rPr lang="en-US" dirty="0"/>
                        <a:t>4</a:t>
                      </a:r>
                      <a:endParaRPr lang="en-IN" dirty="0"/>
                    </a:p>
                  </a:txBody>
                  <a:tcPr/>
                </a:tc>
                <a:tc>
                  <a:txBody>
                    <a:bodyPr/>
                    <a:lstStyle/>
                    <a:p>
                      <a:r>
                        <a:rPr lang="en-US" dirty="0"/>
                        <a:t>I1,I2,I4</a:t>
                      </a:r>
                      <a:endParaRPr lang="en-IN" dirty="0"/>
                    </a:p>
                  </a:txBody>
                  <a:tcPr/>
                </a:tc>
                <a:extLst>
                  <a:ext uri="{0D108BD9-81ED-4DB2-BD59-A6C34878D82A}">
                    <a16:rowId xmlns:a16="http://schemas.microsoft.com/office/drawing/2014/main" val="2746863831"/>
                  </a:ext>
                </a:extLst>
              </a:tr>
              <a:tr h="370840">
                <a:tc>
                  <a:txBody>
                    <a:bodyPr/>
                    <a:lstStyle/>
                    <a:p>
                      <a:r>
                        <a:rPr lang="en-US" dirty="0"/>
                        <a:t>5</a:t>
                      </a:r>
                      <a:endParaRPr lang="en-IN" dirty="0"/>
                    </a:p>
                  </a:txBody>
                  <a:tcPr/>
                </a:tc>
                <a:tc>
                  <a:txBody>
                    <a:bodyPr/>
                    <a:lstStyle/>
                    <a:p>
                      <a:r>
                        <a:rPr lang="en-US" dirty="0"/>
                        <a:t>I1,I3</a:t>
                      </a:r>
                      <a:endParaRPr lang="en-IN" dirty="0"/>
                    </a:p>
                  </a:txBody>
                  <a:tcPr/>
                </a:tc>
                <a:extLst>
                  <a:ext uri="{0D108BD9-81ED-4DB2-BD59-A6C34878D82A}">
                    <a16:rowId xmlns:a16="http://schemas.microsoft.com/office/drawing/2014/main" val="3846399083"/>
                  </a:ext>
                </a:extLst>
              </a:tr>
              <a:tr h="370840">
                <a:tc>
                  <a:txBody>
                    <a:bodyPr/>
                    <a:lstStyle/>
                    <a:p>
                      <a:r>
                        <a:rPr lang="en-US" dirty="0"/>
                        <a:t>6</a:t>
                      </a:r>
                      <a:endParaRPr lang="en-IN" dirty="0"/>
                    </a:p>
                  </a:txBody>
                  <a:tcPr/>
                </a:tc>
                <a:tc>
                  <a:txBody>
                    <a:bodyPr/>
                    <a:lstStyle/>
                    <a:p>
                      <a:r>
                        <a:rPr lang="en-US" dirty="0"/>
                        <a:t>12,13</a:t>
                      </a:r>
                      <a:endParaRPr lang="en-IN" dirty="0"/>
                    </a:p>
                  </a:txBody>
                  <a:tcPr/>
                </a:tc>
                <a:extLst>
                  <a:ext uri="{0D108BD9-81ED-4DB2-BD59-A6C34878D82A}">
                    <a16:rowId xmlns:a16="http://schemas.microsoft.com/office/drawing/2014/main" val="1265767521"/>
                  </a:ext>
                </a:extLst>
              </a:tr>
              <a:tr h="370840">
                <a:tc>
                  <a:txBody>
                    <a:bodyPr/>
                    <a:lstStyle/>
                    <a:p>
                      <a:r>
                        <a:rPr lang="en-US" dirty="0"/>
                        <a:t>7</a:t>
                      </a:r>
                      <a:endParaRPr lang="en-IN" dirty="0"/>
                    </a:p>
                  </a:txBody>
                  <a:tcPr/>
                </a:tc>
                <a:tc>
                  <a:txBody>
                    <a:bodyPr/>
                    <a:lstStyle/>
                    <a:p>
                      <a:r>
                        <a:rPr lang="en-US" dirty="0"/>
                        <a:t>I1,13</a:t>
                      </a:r>
                      <a:endParaRPr lang="en-IN" dirty="0"/>
                    </a:p>
                  </a:txBody>
                  <a:tcPr/>
                </a:tc>
                <a:extLst>
                  <a:ext uri="{0D108BD9-81ED-4DB2-BD59-A6C34878D82A}">
                    <a16:rowId xmlns:a16="http://schemas.microsoft.com/office/drawing/2014/main" val="963042227"/>
                  </a:ext>
                </a:extLst>
              </a:tr>
              <a:tr h="370840">
                <a:tc>
                  <a:txBody>
                    <a:bodyPr/>
                    <a:lstStyle/>
                    <a:p>
                      <a:r>
                        <a:rPr lang="en-US" dirty="0"/>
                        <a:t>8</a:t>
                      </a:r>
                      <a:endParaRPr lang="en-IN" dirty="0"/>
                    </a:p>
                  </a:txBody>
                  <a:tcPr/>
                </a:tc>
                <a:tc>
                  <a:txBody>
                    <a:bodyPr/>
                    <a:lstStyle/>
                    <a:p>
                      <a:r>
                        <a:rPr lang="en-US" dirty="0"/>
                        <a:t>I1,I2,13,15</a:t>
                      </a:r>
                      <a:endParaRPr lang="en-IN" dirty="0"/>
                    </a:p>
                  </a:txBody>
                  <a:tcPr/>
                </a:tc>
                <a:extLst>
                  <a:ext uri="{0D108BD9-81ED-4DB2-BD59-A6C34878D82A}">
                    <a16:rowId xmlns:a16="http://schemas.microsoft.com/office/drawing/2014/main" val="1745028489"/>
                  </a:ext>
                </a:extLst>
              </a:tr>
              <a:tr h="370840">
                <a:tc>
                  <a:txBody>
                    <a:bodyPr/>
                    <a:lstStyle/>
                    <a:p>
                      <a:r>
                        <a:rPr lang="en-US" dirty="0"/>
                        <a:t>9</a:t>
                      </a:r>
                      <a:endParaRPr lang="en-IN" dirty="0"/>
                    </a:p>
                  </a:txBody>
                  <a:tcPr/>
                </a:tc>
                <a:tc>
                  <a:txBody>
                    <a:bodyPr/>
                    <a:lstStyle/>
                    <a:p>
                      <a:r>
                        <a:rPr lang="en-US" dirty="0"/>
                        <a:t>I1,I2,I3</a:t>
                      </a:r>
                      <a:endParaRPr lang="en-IN" dirty="0"/>
                    </a:p>
                  </a:txBody>
                  <a:tcPr/>
                </a:tc>
                <a:extLst>
                  <a:ext uri="{0D108BD9-81ED-4DB2-BD59-A6C34878D82A}">
                    <a16:rowId xmlns:a16="http://schemas.microsoft.com/office/drawing/2014/main" val="1585990402"/>
                  </a:ext>
                </a:extLst>
              </a:tr>
            </a:tbl>
          </a:graphicData>
        </a:graphic>
      </p:graphicFrame>
      <p:graphicFrame>
        <p:nvGraphicFramePr>
          <p:cNvPr id="5" name="Table 5">
            <a:extLst>
              <a:ext uri="{FF2B5EF4-FFF2-40B4-BE49-F238E27FC236}">
                <a16:creationId xmlns:a16="http://schemas.microsoft.com/office/drawing/2014/main" id="{C7F29B9E-A5C8-D134-D953-A4CD7177DA91}"/>
              </a:ext>
            </a:extLst>
          </p:cNvPr>
          <p:cNvGraphicFramePr>
            <a:graphicFrameLocks noGrp="1"/>
          </p:cNvGraphicFramePr>
          <p:nvPr>
            <p:extLst>
              <p:ext uri="{D42A27DB-BD31-4B8C-83A1-F6EECF244321}">
                <p14:modId xmlns:p14="http://schemas.microsoft.com/office/powerpoint/2010/main" val="588557606"/>
              </p:ext>
            </p:extLst>
          </p:nvPr>
        </p:nvGraphicFramePr>
        <p:xfrm>
          <a:off x="3793067" y="2222499"/>
          <a:ext cx="4047066" cy="640080"/>
        </p:xfrm>
        <a:graphic>
          <a:graphicData uri="http://schemas.openxmlformats.org/drawingml/2006/table">
            <a:tbl>
              <a:tblPr firstRow="1" bandRow="1">
                <a:tableStyleId>{5C22544A-7EE6-4342-B048-85BDC9FD1C3A}</a:tableStyleId>
              </a:tblPr>
              <a:tblGrid>
                <a:gridCol w="2023533">
                  <a:extLst>
                    <a:ext uri="{9D8B030D-6E8A-4147-A177-3AD203B41FA5}">
                      <a16:colId xmlns:a16="http://schemas.microsoft.com/office/drawing/2014/main" val="1788340129"/>
                    </a:ext>
                  </a:extLst>
                </a:gridCol>
                <a:gridCol w="2023533">
                  <a:extLst>
                    <a:ext uri="{9D8B030D-6E8A-4147-A177-3AD203B41FA5}">
                      <a16:colId xmlns:a16="http://schemas.microsoft.com/office/drawing/2014/main" val="2221685875"/>
                    </a:ext>
                  </a:extLst>
                </a:gridCol>
              </a:tblGrid>
              <a:tr h="529166">
                <a:tc>
                  <a:txBody>
                    <a:bodyPr/>
                    <a:lstStyle/>
                    <a:p>
                      <a:r>
                        <a:rPr lang="en-US" dirty="0"/>
                        <a:t>MIN.SUPPORT COUNT</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988318768"/>
                  </a:ext>
                </a:extLst>
              </a:tr>
            </a:tbl>
          </a:graphicData>
        </a:graphic>
      </p:graphicFrame>
      <p:graphicFrame>
        <p:nvGraphicFramePr>
          <p:cNvPr id="6" name="Table 6">
            <a:extLst>
              <a:ext uri="{FF2B5EF4-FFF2-40B4-BE49-F238E27FC236}">
                <a16:creationId xmlns:a16="http://schemas.microsoft.com/office/drawing/2014/main" id="{8AE2B931-8735-40BB-4B4D-77ADA5D7A81D}"/>
              </a:ext>
            </a:extLst>
          </p:cNvPr>
          <p:cNvGraphicFramePr>
            <a:graphicFrameLocks noGrp="1"/>
          </p:cNvGraphicFramePr>
          <p:nvPr>
            <p:extLst>
              <p:ext uri="{D42A27DB-BD31-4B8C-83A1-F6EECF244321}">
                <p14:modId xmlns:p14="http://schemas.microsoft.com/office/powerpoint/2010/main" val="2275221300"/>
              </p:ext>
            </p:extLst>
          </p:nvPr>
        </p:nvGraphicFramePr>
        <p:xfrm>
          <a:off x="4113884" y="3667439"/>
          <a:ext cx="2913450" cy="2547096"/>
        </p:xfrm>
        <a:graphic>
          <a:graphicData uri="http://schemas.openxmlformats.org/drawingml/2006/table">
            <a:tbl>
              <a:tblPr firstRow="1" bandRow="1">
                <a:tableStyleId>{5C22544A-7EE6-4342-B048-85BDC9FD1C3A}</a:tableStyleId>
              </a:tblPr>
              <a:tblGrid>
                <a:gridCol w="1456725">
                  <a:extLst>
                    <a:ext uri="{9D8B030D-6E8A-4147-A177-3AD203B41FA5}">
                      <a16:colId xmlns:a16="http://schemas.microsoft.com/office/drawing/2014/main" val="110206461"/>
                    </a:ext>
                  </a:extLst>
                </a:gridCol>
                <a:gridCol w="1456725">
                  <a:extLst>
                    <a:ext uri="{9D8B030D-6E8A-4147-A177-3AD203B41FA5}">
                      <a16:colId xmlns:a16="http://schemas.microsoft.com/office/drawing/2014/main" val="3780867670"/>
                    </a:ext>
                  </a:extLst>
                </a:gridCol>
              </a:tblGrid>
              <a:tr h="424516">
                <a:tc>
                  <a:txBody>
                    <a:bodyPr/>
                    <a:lstStyle/>
                    <a:p>
                      <a:r>
                        <a:rPr lang="en-US" dirty="0"/>
                        <a:t>ITEMSET C1</a:t>
                      </a:r>
                      <a:endParaRPr lang="en-IN" dirty="0"/>
                    </a:p>
                  </a:txBody>
                  <a:tcPr/>
                </a:tc>
                <a:tc>
                  <a:txBody>
                    <a:bodyPr/>
                    <a:lstStyle/>
                    <a:p>
                      <a:r>
                        <a:rPr lang="en-US" dirty="0"/>
                        <a:t>SUP.COUNT</a:t>
                      </a:r>
                      <a:endParaRPr lang="en-IN" dirty="0"/>
                    </a:p>
                  </a:txBody>
                  <a:tcPr/>
                </a:tc>
                <a:extLst>
                  <a:ext uri="{0D108BD9-81ED-4DB2-BD59-A6C34878D82A}">
                    <a16:rowId xmlns:a16="http://schemas.microsoft.com/office/drawing/2014/main" val="3772868323"/>
                  </a:ext>
                </a:extLst>
              </a:tr>
              <a:tr h="424516">
                <a:tc>
                  <a:txBody>
                    <a:bodyPr/>
                    <a:lstStyle/>
                    <a:p>
                      <a:r>
                        <a:rPr lang="en-US" dirty="0"/>
                        <a:t>I1</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871856651"/>
                  </a:ext>
                </a:extLst>
              </a:tr>
              <a:tr h="424516">
                <a:tc>
                  <a:txBody>
                    <a:bodyPr/>
                    <a:lstStyle/>
                    <a:p>
                      <a:r>
                        <a:rPr lang="en-US" dirty="0"/>
                        <a:t>I2</a:t>
                      </a:r>
                      <a:endParaRPr lang="en-IN" dirty="0"/>
                    </a:p>
                  </a:txBody>
                  <a:tcPr/>
                </a:tc>
                <a:tc>
                  <a:txBody>
                    <a:bodyPr/>
                    <a:lstStyle/>
                    <a:p>
                      <a:r>
                        <a:rPr lang="en-US" dirty="0"/>
                        <a:t>7</a:t>
                      </a:r>
                      <a:endParaRPr lang="en-IN" dirty="0"/>
                    </a:p>
                  </a:txBody>
                  <a:tcPr/>
                </a:tc>
                <a:extLst>
                  <a:ext uri="{0D108BD9-81ED-4DB2-BD59-A6C34878D82A}">
                    <a16:rowId xmlns:a16="http://schemas.microsoft.com/office/drawing/2014/main" val="2985702462"/>
                  </a:ext>
                </a:extLst>
              </a:tr>
              <a:tr h="424516">
                <a:tc>
                  <a:txBody>
                    <a:bodyPr/>
                    <a:lstStyle/>
                    <a:p>
                      <a:r>
                        <a:rPr lang="en-US" dirty="0"/>
                        <a:t>I3</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3644412468"/>
                  </a:ext>
                </a:extLst>
              </a:tr>
              <a:tr h="424516">
                <a:tc>
                  <a:txBody>
                    <a:bodyPr/>
                    <a:lstStyle/>
                    <a:p>
                      <a:r>
                        <a:rPr lang="en-US" dirty="0"/>
                        <a:t>I4</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2761953428"/>
                  </a:ext>
                </a:extLst>
              </a:tr>
              <a:tr h="424516">
                <a:tc>
                  <a:txBody>
                    <a:bodyPr/>
                    <a:lstStyle/>
                    <a:p>
                      <a:r>
                        <a:rPr lang="en-US" dirty="0"/>
                        <a:t>I5</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2138134500"/>
                  </a:ext>
                </a:extLst>
              </a:tr>
            </a:tbl>
          </a:graphicData>
        </a:graphic>
      </p:graphicFrame>
      <p:graphicFrame>
        <p:nvGraphicFramePr>
          <p:cNvPr id="7" name="Table 7">
            <a:extLst>
              <a:ext uri="{FF2B5EF4-FFF2-40B4-BE49-F238E27FC236}">
                <a16:creationId xmlns:a16="http://schemas.microsoft.com/office/drawing/2014/main" id="{CAAF47F7-8C92-8447-5757-11D52B598EE2}"/>
              </a:ext>
            </a:extLst>
          </p:cNvPr>
          <p:cNvGraphicFramePr>
            <a:graphicFrameLocks noGrp="1"/>
          </p:cNvGraphicFramePr>
          <p:nvPr>
            <p:extLst>
              <p:ext uri="{D42A27DB-BD31-4B8C-83A1-F6EECF244321}">
                <p14:modId xmlns:p14="http://schemas.microsoft.com/office/powerpoint/2010/main" val="3095094420"/>
              </p:ext>
            </p:extLst>
          </p:nvPr>
        </p:nvGraphicFramePr>
        <p:xfrm>
          <a:off x="8160950" y="2222499"/>
          <a:ext cx="2253050" cy="3555258"/>
        </p:xfrm>
        <a:graphic>
          <a:graphicData uri="http://schemas.openxmlformats.org/drawingml/2006/table">
            <a:tbl>
              <a:tblPr firstRow="1" bandRow="1">
                <a:tableStyleId>{5C22544A-7EE6-4342-B048-85BDC9FD1C3A}</a:tableStyleId>
              </a:tblPr>
              <a:tblGrid>
                <a:gridCol w="1126525">
                  <a:extLst>
                    <a:ext uri="{9D8B030D-6E8A-4147-A177-3AD203B41FA5}">
                      <a16:colId xmlns:a16="http://schemas.microsoft.com/office/drawing/2014/main" val="1340798297"/>
                    </a:ext>
                  </a:extLst>
                </a:gridCol>
                <a:gridCol w="1126525">
                  <a:extLst>
                    <a:ext uri="{9D8B030D-6E8A-4147-A177-3AD203B41FA5}">
                      <a16:colId xmlns:a16="http://schemas.microsoft.com/office/drawing/2014/main" val="1107458394"/>
                    </a:ext>
                  </a:extLst>
                </a:gridCol>
              </a:tblGrid>
              <a:tr h="416454">
                <a:tc>
                  <a:txBody>
                    <a:bodyPr/>
                    <a:lstStyle/>
                    <a:p>
                      <a:r>
                        <a:rPr lang="en-US" dirty="0"/>
                        <a:t>ITEMSET C2</a:t>
                      </a:r>
                      <a:endParaRPr lang="en-IN" dirty="0"/>
                    </a:p>
                  </a:txBody>
                  <a:tcPr/>
                </a:tc>
                <a:tc>
                  <a:txBody>
                    <a:bodyPr/>
                    <a:lstStyle/>
                    <a:p>
                      <a:r>
                        <a:rPr lang="en-US" dirty="0"/>
                        <a:t>SUP.</a:t>
                      </a:r>
                    </a:p>
                    <a:p>
                      <a:r>
                        <a:rPr lang="en-US" dirty="0"/>
                        <a:t>COUNT</a:t>
                      </a:r>
                      <a:endParaRPr lang="en-IN" dirty="0"/>
                    </a:p>
                  </a:txBody>
                  <a:tcPr/>
                </a:tc>
                <a:extLst>
                  <a:ext uri="{0D108BD9-81ED-4DB2-BD59-A6C34878D82A}">
                    <a16:rowId xmlns:a16="http://schemas.microsoft.com/office/drawing/2014/main" val="1466359422"/>
                  </a:ext>
                </a:extLst>
              </a:tr>
              <a:tr h="416454">
                <a:tc>
                  <a:txBody>
                    <a:bodyPr/>
                    <a:lstStyle/>
                    <a:p>
                      <a:r>
                        <a:rPr lang="en-US" dirty="0"/>
                        <a:t>I1,I2</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271958046"/>
                  </a:ext>
                </a:extLst>
              </a:tr>
              <a:tr h="416454">
                <a:tc>
                  <a:txBody>
                    <a:bodyPr/>
                    <a:lstStyle/>
                    <a:p>
                      <a:r>
                        <a:rPr lang="en-US" dirty="0"/>
                        <a:t>I1,I3</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4273861792"/>
                  </a:ext>
                </a:extLst>
              </a:tr>
              <a:tr h="416454">
                <a:tc>
                  <a:txBody>
                    <a:bodyPr/>
                    <a:lstStyle/>
                    <a:p>
                      <a:r>
                        <a:rPr lang="en-US" dirty="0"/>
                        <a:t>I1,I4</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904356932"/>
                  </a:ext>
                </a:extLst>
              </a:tr>
              <a:tr h="416454">
                <a:tc>
                  <a:txBody>
                    <a:bodyPr/>
                    <a:lstStyle/>
                    <a:p>
                      <a:r>
                        <a:rPr lang="en-US" dirty="0"/>
                        <a:t>I1,I5</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2283596338"/>
                  </a:ext>
                </a:extLst>
              </a:tr>
              <a:tr h="416454">
                <a:tc>
                  <a:txBody>
                    <a:bodyPr/>
                    <a:lstStyle/>
                    <a:p>
                      <a:r>
                        <a:rPr lang="en-US" dirty="0"/>
                        <a:t>I2,I3</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1319550949"/>
                  </a:ext>
                </a:extLst>
              </a:tr>
              <a:tr h="416454">
                <a:tc>
                  <a:txBody>
                    <a:bodyPr/>
                    <a:lstStyle/>
                    <a:p>
                      <a:r>
                        <a:rPr lang="en-US" dirty="0"/>
                        <a:t>12,I4</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260479415"/>
                  </a:ext>
                </a:extLst>
              </a:tr>
              <a:tr h="416454">
                <a:tc>
                  <a:txBody>
                    <a:bodyPr/>
                    <a:lstStyle/>
                    <a:p>
                      <a:r>
                        <a:rPr lang="en-US" dirty="0"/>
                        <a:t>I2,I5</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417863799"/>
                  </a:ext>
                </a:extLst>
              </a:tr>
            </a:tbl>
          </a:graphicData>
        </a:graphic>
      </p:graphicFrame>
      <p:graphicFrame>
        <p:nvGraphicFramePr>
          <p:cNvPr id="8" name="Table 8">
            <a:extLst>
              <a:ext uri="{FF2B5EF4-FFF2-40B4-BE49-F238E27FC236}">
                <a16:creationId xmlns:a16="http://schemas.microsoft.com/office/drawing/2014/main" id="{4480C738-BA5A-0058-271D-6AC86E79798E}"/>
              </a:ext>
            </a:extLst>
          </p:cNvPr>
          <p:cNvGraphicFramePr>
            <a:graphicFrameLocks noGrp="1"/>
          </p:cNvGraphicFramePr>
          <p:nvPr>
            <p:extLst>
              <p:ext uri="{D42A27DB-BD31-4B8C-83A1-F6EECF244321}">
                <p14:modId xmlns:p14="http://schemas.microsoft.com/office/powerpoint/2010/main" val="3593142699"/>
              </p:ext>
            </p:extLst>
          </p:nvPr>
        </p:nvGraphicFramePr>
        <p:xfrm>
          <a:off x="8160948" y="5760719"/>
          <a:ext cx="2253052" cy="1097280"/>
        </p:xfrm>
        <a:graphic>
          <a:graphicData uri="http://schemas.openxmlformats.org/drawingml/2006/table">
            <a:tbl>
              <a:tblPr firstRow="1" bandRow="1">
                <a:tableStyleId>{5C22544A-7EE6-4342-B048-85BDC9FD1C3A}</a:tableStyleId>
              </a:tblPr>
              <a:tblGrid>
                <a:gridCol w="1126526">
                  <a:extLst>
                    <a:ext uri="{9D8B030D-6E8A-4147-A177-3AD203B41FA5}">
                      <a16:colId xmlns:a16="http://schemas.microsoft.com/office/drawing/2014/main" val="3634110285"/>
                    </a:ext>
                  </a:extLst>
                </a:gridCol>
                <a:gridCol w="1126526">
                  <a:extLst>
                    <a:ext uri="{9D8B030D-6E8A-4147-A177-3AD203B41FA5}">
                      <a16:colId xmlns:a16="http://schemas.microsoft.com/office/drawing/2014/main" val="291379232"/>
                    </a:ext>
                  </a:extLst>
                </a:gridCol>
              </a:tblGrid>
              <a:tr h="360081">
                <a:tc>
                  <a:txBody>
                    <a:bodyPr/>
                    <a:lstStyle/>
                    <a:p>
                      <a:r>
                        <a:rPr lang="en-US" b="0" dirty="0"/>
                        <a:t>I3,I4</a:t>
                      </a:r>
                      <a:endParaRPr lang="en-IN" b="0" dirty="0"/>
                    </a:p>
                  </a:txBody>
                  <a:tcPr/>
                </a:tc>
                <a:tc>
                  <a:txBody>
                    <a:bodyPr/>
                    <a:lstStyle/>
                    <a:p>
                      <a:r>
                        <a:rPr lang="en-US" b="0" dirty="0"/>
                        <a:t>0</a:t>
                      </a:r>
                      <a:endParaRPr lang="en-IN" b="0" dirty="0"/>
                    </a:p>
                  </a:txBody>
                  <a:tcPr/>
                </a:tc>
                <a:extLst>
                  <a:ext uri="{0D108BD9-81ED-4DB2-BD59-A6C34878D82A}">
                    <a16:rowId xmlns:a16="http://schemas.microsoft.com/office/drawing/2014/main" val="177394637"/>
                  </a:ext>
                </a:extLst>
              </a:tr>
              <a:tr h="360081">
                <a:tc>
                  <a:txBody>
                    <a:bodyPr/>
                    <a:lstStyle/>
                    <a:p>
                      <a:r>
                        <a:rPr lang="en-US" dirty="0"/>
                        <a:t>I3,I5</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3443517779"/>
                  </a:ext>
                </a:extLst>
              </a:tr>
              <a:tr h="360081">
                <a:tc>
                  <a:txBody>
                    <a:bodyPr/>
                    <a:lstStyle/>
                    <a:p>
                      <a:r>
                        <a:rPr lang="en-US" dirty="0"/>
                        <a:t>I4,I5</a:t>
                      </a:r>
                      <a:endParaRPr lang="en-IN" dirty="0"/>
                    </a:p>
                  </a:txBody>
                  <a:tcPr/>
                </a:tc>
                <a:tc>
                  <a:txBody>
                    <a:bodyPr/>
                    <a:lstStyle/>
                    <a:p>
                      <a:r>
                        <a:rPr lang="en-US" dirty="0"/>
                        <a:t>0</a:t>
                      </a:r>
                      <a:endParaRPr lang="en-IN" dirty="0"/>
                    </a:p>
                  </a:txBody>
                  <a:tcPr/>
                </a:tc>
                <a:extLst>
                  <a:ext uri="{0D108BD9-81ED-4DB2-BD59-A6C34878D82A}">
                    <a16:rowId xmlns:a16="http://schemas.microsoft.com/office/drawing/2014/main" val="3044975181"/>
                  </a:ext>
                </a:extLst>
              </a:tr>
            </a:tbl>
          </a:graphicData>
        </a:graphic>
      </p:graphicFrame>
    </p:spTree>
    <p:extLst>
      <p:ext uri="{BB962C8B-B14F-4D97-AF65-F5344CB8AC3E}">
        <p14:creationId xmlns:p14="http://schemas.microsoft.com/office/powerpoint/2010/main" val="176941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FB946-79E5-4B81-E567-EB9914953A44}"/>
              </a:ext>
            </a:extLst>
          </p:cNvPr>
          <p:cNvSpPr>
            <a:spLocks noGrp="1"/>
          </p:cNvSpPr>
          <p:nvPr>
            <p:ph type="title"/>
          </p:nvPr>
        </p:nvSpPr>
        <p:spPr/>
        <p:txBody>
          <a:bodyPr/>
          <a:lstStyle/>
          <a:p>
            <a:r>
              <a:rPr lang="en-US" dirty="0"/>
              <a:t>APRIORI ALGORITHM</a:t>
            </a:r>
            <a:endParaRPr lang="en-IN" dirty="0"/>
          </a:p>
        </p:txBody>
      </p:sp>
      <p:graphicFrame>
        <p:nvGraphicFramePr>
          <p:cNvPr id="4" name="Table 4">
            <a:extLst>
              <a:ext uri="{FF2B5EF4-FFF2-40B4-BE49-F238E27FC236}">
                <a16:creationId xmlns:a16="http://schemas.microsoft.com/office/drawing/2014/main" id="{6B93064F-7CC1-5826-9A7D-E142C18FA74B}"/>
              </a:ext>
            </a:extLst>
          </p:cNvPr>
          <p:cNvGraphicFramePr>
            <a:graphicFrameLocks noGrp="1"/>
          </p:cNvGraphicFramePr>
          <p:nvPr>
            <p:ph idx="1"/>
            <p:extLst>
              <p:ext uri="{D42A27DB-BD31-4B8C-83A1-F6EECF244321}">
                <p14:modId xmlns:p14="http://schemas.microsoft.com/office/powerpoint/2010/main" val="2143807185"/>
              </p:ext>
            </p:extLst>
          </p:nvPr>
        </p:nvGraphicFramePr>
        <p:xfrm>
          <a:off x="819150" y="2222500"/>
          <a:ext cx="2940050" cy="3670303"/>
        </p:xfrm>
        <a:graphic>
          <a:graphicData uri="http://schemas.openxmlformats.org/drawingml/2006/table">
            <a:tbl>
              <a:tblPr firstRow="1" bandRow="1">
                <a:tableStyleId>{5C22544A-7EE6-4342-B048-85BDC9FD1C3A}</a:tableStyleId>
              </a:tblPr>
              <a:tblGrid>
                <a:gridCol w="1470025">
                  <a:extLst>
                    <a:ext uri="{9D8B030D-6E8A-4147-A177-3AD203B41FA5}">
                      <a16:colId xmlns:a16="http://schemas.microsoft.com/office/drawing/2014/main" val="1339939143"/>
                    </a:ext>
                  </a:extLst>
                </a:gridCol>
                <a:gridCol w="1470025">
                  <a:extLst>
                    <a:ext uri="{9D8B030D-6E8A-4147-A177-3AD203B41FA5}">
                      <a16:colId xmlns:a16="http://schemas.microsoft.com/office/drawing/2014/main" val="2135429673"/>
                    </a:ext>
                  </a:extLst>
                </a:gridCol>
              </a:tblGrid>
              <a:tr h="524329">
                <a:tc>
                  <a:txBody>
                    <a:bodyPr/>
                    <a:lstStyle/>
                    <a:p>
                      <a:r>
                        <a:rPr lang="en-US" dirty="0"/>
                        <a:t>ITEMSET C2</a:t>
                      </a:r>
                      <a:endParaRPr lang="en-IN" dirty="0"/>
                    </a:p>
                  </a:txBody>
                  <a:tcPr/>
                </a:tc>
                <a:tc>
                  <a:txBody>
                    <a:bodyPr/>
                    <a:lstStyle/>
                    <a:p>
                      <a:r>
                        <a:rPr lang="en-US" dirty="0"/>
                        <a:t>SUP.COUNT</a:t>
                      </a:r>
                      <a:endParaRPr lang="en-IN" dirty="0"/>
                    </a:p>
                  </a:txBody>
                  <a:tcPr/>
                </a:tc>
                <a:extLst>
                  <a:ext uri="{0D108BD9-81ED-4DB2-BD59-A6C34878D82A}">
                    <a16:rowId xmlns:a16="http://schemas.microsoft.com/office/drawing/2014/main" val="996542048"/>
                  </a:ext>
                </a:extLst>
              </a:tr>
              <a:tr h="524329">
                <a:tc>
                  <a:txBody>
                    <a:bodyPr/>
                    <a:lstStyle/>
                    <a:p>
                      <a:r>
                        <a:rPr lang="en-US" dirty="0"/>
                        <a:t>I1,12</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779984206"/>
                  </a:ext>
                </a:extLst>
              </a:tr>
              <a:tr h="524329">
                <a:tc>
                  <a:txBody>
                    <a:bodyPr/>
                    <a:lstStyle/>
                    <a:p>
                      <a:r>
                        <a:rPr lang="en-US" dirty="0"/>
                        <a:t>I1,I3</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2348924692"/>
                  </a:ext>
                </a:extLst>
              </a:tr>
              <a:tr h="524329">
                <a:tc>
                  <a:txBody>
                    <a:bodyPr/>
                    <a:lstStyle/>
                    <a:p>
                      <a:r>
                        <a:rPr lang="en-US" dirty="0"/>
                        <a:t>I1,I5</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027091155"/>
                  </a:ext>
                </a:extLst>
              </a:tr>
              <a:tr h="524329">
                <a:tc>
                  <a:txBody>
                    <a:bodyPr/>
                    <a:lstStyle/>
                    <a:p>
                      <a:r>
                        <a:rPr lang="en-US" dirty="0"/>
                        <a:t>I2,I3</a:t>
                      </a:r>
                      <a:endParaRPr lang="en-IN" dirty="0"/>
                    </a:p>
                  </a:txBody>
                  <a:tcPr/>
                </a:tc>
                <a:tc>
                  <a:txBody>
                    <a:bodyPr/>
                    <a:lstStyle/>
                    <a:p>
                      <a:r>
                        <a:rPr lang="en-US" dirty="0"/>
                        <a:t>4</a:t>
                      </a:r>
                      <a:endParaRPr lang="en-IN" dirty="0"/>
                    </a:p>
                  </a:txBody>
                  <a:tcPr/>
                </a:tc>
                <a:extLst>
                  <a:ext uri="{0D108BD9-81ED-4DB2-BD59-A6C34878D82A}">
                    <a16:rowId xmlns:a16="http://schemas.microsoft.com/office/drawing/2014/main" val="3170942647"/>
                  </a:ext>
                </a:extLst>
              </a:tr>
              <a:tr h="524329">
                <a:tc>
                  <a:txBody>
                    <a:bodyPr/>
                    <a:lstStyle/>
                    <a:p>
                      <a:r>
                        <a:rPr lang="en-US" dirty="0"/>
                        <a:t>I2,I4</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996362199"/>
                  </a:ext>
                </a:extLst>
              </a:tr>
              <a:tr h="524329">
                <a:tc>
                  <a:txBody>
                    <a:bodyPr/>
                    <a:lstStyle/>
                    <a:p>
                      <a:r>
                        <a:rPr lang="en-US" dirty="0"/>
                        <a:t>I2,I5</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349715116"/>
                  </a:ext>
                </a:extLst>
              </a:tr>
            </a:tbl>
          </a:graphicData>
        </a:graphic>
      </p:graphicFrame>
      <p:graphicFrame>
        <p:nvGraphicFramePr>
          <p:cNvPr id="6" name="Table 6">
            <a:extLst>
              <a:ext uri="{FF2B5EF4-FFF2-40B4-BE49-F238E27FC236}">
                <a16:creationId xmlns:a16="http://schemas.microsoft.com/office/drawing/2014/main" id="{B67069DC-43EA-4882-D99B-807624A2EF7E}"/>
              </a:ext>
            </a:extLst>
          </p:cNvPr>
          <p:cNvGraphicFramePr>
            <a:graphicFrameLocks noGrp="1"/>
          </p:cNvGraphicFramePr>
          <p:nvPr>
            <p:extLst>
              <p:ext uri="{D42A27DB-BD31-4B8C-83A1-F6EECF244321}">
                <p14:modId xmlns:p14="http://schemas.microsoft.com/office/powerpoint/2010/main" val="1627414674"/>
              </p:ext>
            </p:extLst>
          </p:nvPr>
        </p:nvGraphicFramePr>
        <p:xfrm>
          <a:off x="4487332" y="2810933"/>
          <a:ext cx="5672668" cy="1778001"/>
        </p:xfrm>
        <a:graphic>
          <a:graphicData uri="http://schemas.openxmlformats.org/drawingml/2006/table">
            <a:tbl>
              <a:tblPr firstRow="1" bandRow="1">
                <a:tableStyleId>{5C22544A-7EE6-4342-B048-85BDC9FD1C3A}</a:tableStyleId>
              </a:tblPr>
              <a:tblGrid>
                <a:gridCol w="2836334">
                  <a:extLst>
                    <a:ext uri="{9D8B030D-6E8A-4147-A177-3AD203B41FA5}">
                      <a16:colId xmlns:a16="http://schemas.microsoft.com/office/drawing/2014/main" val="2887875909"/>
                    </a:ext>
                  </a:extLst>
                </a:gridCol>
                <a:gridCol w="2836334">
                  <a:extLst>
                    <a:ext uri="{9D8B030D-6E8A-4147-A177-3AD203B41FA5}">
                      <a16:colId xmlns:a16="http://schemas.microsoft.com/office/drawing/2014/main" val="2556999529"/>
                    </a:ext>
                  </a:extLst>
                </a:gridCol>
              </a:tblGrid>
              <a:tr h="592667">
                <a:tc>
                  <a:txBody>
                    <a:bodyPr/>
                    <a:lstStyle/>
                    <a:p>
                      <a:r>
                        <a:rPr lang="en-US" dirty="0"/>
                        <a:t>ITEMSET C3</a:t>
                      </a:r>
                      <a:endParaRPr lang="en-IN" dirty="0"/>
                    </a:p>
                  </a:txBody>
                  <a:tcPr/>
                </a:tc>
                <a:tc>
                  <a:txBody>
                    <a:bodyPr/>
                    <a:lstStyle/>
                    <a:p>
                      <a:r>
                        <a:rPr lang="en-US" dirty="0"/>
                        <a:t>SUP .COUNT</a:t>
                      </a:r>
                      <a:endParaRPr lang="en-IN" dirty="0"/>
                    </a:p>
                  </a:txBody>
                  <a:tcPr/>
                </a:tc>
                <a:extLst>
                  <a:ext uri="{0D108BD9-81ED-4DB2-BD59-A6C34878D82A}">
                    <a16:rowId xmlns:a16="http://schemas.microsoft.com/office/drawing/2014/main" val="3460344122"/>
                  </a:ext>
                </a:extLst>
              </a:tr>
              <a:tr h="592667">
                <a:tc>
                  <a:txBody>
                    <a:bodyPr/>
                    <a:lstStyle/>
                    <a:p>
                      <a:r>
                        <a:rPr lang="en-US" dirty="0"/>
                        <a:t>I1,I2,I3</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3664202491"/>
                  </a:ext>
                </a:extLst>
              </a:tr>
              <a:tr h="592667">
                <a:tc>
                  <a:txBody>
                    <a:bodyPr/>
                    <a:lstStyle/>
                    <a:p>
                      <a:r>
                        <a:rPr lang="en-US" dirty="0"/>
                        <a:t>I1,I2,I5</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2709199113"/>
                  </a:ext>
                </a:extLst>
              </a:tr>
            </a:tbl>
          </a:graphicData>
        </a:graphic>
      </p:graphicFrame>
      <p:graphicFrame>
        <p:nvGraphicFramePr>
          <p:cNvPr id="7" name="Table 7">
            <a:extLst>
              <a:ext uri="{FF2B5EF4-FFF2-40B4-BE49-F238E27FC236}">
                <a16:creationId xmlns:a16="http://schemas.microsoft.com/office/drawing/2014/main" id="{598FC627-4A57-2517-48F8-D52A53F863DA}"/>
              </a:ext>
            </a:extLst>
          </p:cNvPr>
          <p:cNvGraphicFramePr>
            <a:graphicFrameLocks noGrp="1"/>
          </p:cNvGraphicFramePr>
          <p:nvPr>
            <p:extLst>
              <p:ext uri="{D42A27DB-BD31-4B8C-83A1-F6EECF244321}">
                <p14:modId xmlns:p14="http://schemas.microsoft.com/office/powerpoint/2010/main" val="1637880432"/>
              </p:ext>
            </p:extLst>
          </p:nvPr>
        </p:nvGraphicFramePr>
        <p:xfrm>
          <a:off x="5164666" y="5164668"/>
          <a:ext cx="4995333" cy="508000"/>
        </p:xfrm>
        <a:graphic>
          <a:graphicData uri="http://schemas.openxmlformats.org/drawingml/2006/table">
            <a:tbl>
              <a:tblPr firstRow="1" bandRow="1">
                <a:tableStyleId>{5C22544A-7EE6-4342-B048-85BDC9FD1C3A}</a:tableStyleId>
              </a:tblPr>
              <a:tblGrid>
                <a:gridCol w="4995333">
                  <a:extLst>
                    <a:ext uri="{9D8B030D-6E8A-4147-A177-3AD203B41FA5}">
                      <a16:colId xmlns:a16="http://schemas.microsoft.com/office/drawing/2014/main" val="2379490866"/>
                    </a:ext>
                  </a:extLst>
                </a:gridCol>
              </a:tblGrid>
              <a:tr h="508000">
                <a:tc>
                  <a:txBody>
                    <a:bodyPr/>
                    <a:lstStyle/>
                    <a:p>
                      <a:r>
                        <a:rPr lang="en-US" dirty="0"/>
                        <a:t>These are the two frequent </a:t>
                      </a:r>
                      <a:r>
                        <a:rPr lang="en-US" dirty="0" err="1"/>
                        <a:t>Itemsets</a:t>
                      </a:r>
                      <a:endParaRPr lang="en-IN" dirty="0"/>
                    </a:p>
                  </a:txBody>
                  <a:tcPr/>
                </a:tc>
                <a:extLst>
                  <a:ext uri="{0D108BD9-81ED-4DB2-BD59-A6C34878D82A}">
                    <a16:rowId xmlns:a16="http://schemas.microsoft.com/office/drawing/2014/main" val="1709069313"/>
                  </a:ext>
                </a:extLst>
              </a:tr>
            </a:tbl>
          </a:graphicData>
        </a:graphic>
      </p:graphicFrame>
    </p:spTree>
    <p:extLst>
      <p:ext uri="{BB962C8B-B14F-4D97-AF65-F5344CB8AC3E}">
        <p14:creationId xmlns:p14="http://schemas.microsoft.com/office/powerpoint/2010/main" val="2424531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68F9-7427-8441-EB29-041C2C6D5B59}"/>
              </a:ext>
            </a:extLst>
          </p:cNvPr>
          <p:cNvSpPr>
            <a:spLocks noGrp="1"/>
          </p:cNvSpPr>
          <p:nvPr>
            <p:ph type="title"/>
          </p:nvPr>
        </p:nvSpPr>
        <p:spPr/>
        <p:txBody>
          <a:bodyPr/>
          <a:lstStyle/>
          <a:p>
            <a:r>
              <a:rPr lang="en-US" dirty="0"/>
              <a:t>Pros and cons</a:t>
            </a:r>
            <a:endParaRPr lang="en-IN" dirty="0"/>
          </a:p>
        </p:txBody>
      </p:sp>
      <p:sp>
        <p:nvSpPr>
          <p:cNvPr id="3" name="Content Placeholder 2">
            <a:extLst>
              <a:ext uri="{FF2B5EF4-FFF2-40B4-BE49-F238E27FC236}">
                <a16:creationId xmlns:a16="http://schemas.microsoft.com/office/drawing/2014/main" id="{2DAA6C04-13F1-738A-23C1-C94593BFC2BA}"/>
              </a:ext>
            </a:extLst>
          </p:cNvPr>
          <p:cNvSpPr>
            <a:spLocks noGrp="1"/>
          </p:cNvSpPr>
          <p:nvPr>
            <p:ph idx="1"/>
          </p:nvPr>
        </p:nvSpPr>
        <p:spPr/>
        <p:txBody>
          <a:bodyPr/>
          <a:lstStyle/>
          <a:p>
            <a:r>
              <a:rPr lang="en-US" b="1" dirty="0">
                <a:solidFill>
                  <a:schemeClr val="accent2"/>
                </a:solidFill>
              </a:rPr>
              <a:t>Advantages of </a:t>
            </a:r>
            <a:r>
              <a:rPr lang="en-US" b="1" dirty="0" err="1">
                <a:solidFill>
                  <a:schemeClr val="accent2"/>
                </a:solidFill>
              </a:rPr>
              <a:t>Apriori</a:t>
            </a:r>
            <a:r>
              <a:rPr lang="en-US" b="1" dirty="0">
                <a:solidFill>
                  <a:schemeClr val="accent2"/>
                </a:solidFill>
              </a:rPr>
              <a:t> Algorithm</a:t>
            </a:r>
          </a:p>
          <a:p>
            <a:r>
              <a:rPr lang="en-US" dirty="0"/>
              <a:t>It is used to calculate large </a:t>
            </a:r>
            <a:r>
              <a:rPr lang="en-US" dirty="0" err="1"/>
              <a:t>Itemsets</a:t>
            </a:r>
            <a:r>
              <a:rPr lang="en-US" dirty="0"/>
              <a:t>.</a:t>
            </a:r>
          </a:p>
          <a:p>
            <a:r>
              <a:rPr lang="en-US" dirty="0"/>
              <a:t>Simple to understand and apply.</a:t>
            </a:r>
          </a:p>
          <a:p>
            <a:r>
              <a:rPr lang="en-US" b="1" dirty="0">
                <a:solidFill>
                  <a:schemeClr val="accent2"/>
                </a:solidFill>
              </a:rPr>
              <a:t>Disadvantages of </a:t>
            </a:r>
            <a:r>
              <a:rPr lang="en-US" b="1" dirty="0" err="1">
                <a:solidFill>
                  <a:schemeClr val="accent2"/>
                </a:solidFill>
              </a:rPr>
              <a:t>Apriori</a:t>
            </a:r>
            <a:r>
              <a:rPr lang="en-US" b="1" dirty="0">
                <a:solidFill>
                  <a:schemeClr val="accent2"/>
                </a:solidFill>
              </a:rPr>
              <a:t> Algorithms</a:t>
            </a:r>
          </a:p>
          <a:p>
            <a:r>
              <a:rPr lang="en-US" dirty="0" err="1"/>
              <a:t>Apriori</a:t>
            </a:r>
            <a:r>
              <a:rPr lang="en-US" dirty="0"/>
              <a:t> algorithm is an expensive method to find support since the calculation has to pass through the whole database.</a:t>
            </a:r>
          </a:p>
          <a:p>
            <a:r>
              <a:rPr lang="en-US" dirty="0"/>
              <a:t>Sometimes, you need a huge number of candidate rules, so it becomes computationally more expensive.</a:t>
            </a:r>
            <a:endParaRPr lang="en-IN" dirty="0"/>
          </a:p>
        </p:txBody>
      </p:sp>
    </p:spTree>
    <p:extLst>
      <p:ext uri="{BB962C8B-B14F-4D97-AF65-F5344CB8AC3E}">
        <p14:creationId xmlns:p14="http://schemas.microsoft.com/office/powerpoint/2010/main" val="24711511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8664B0"/>
      </a:accent1>
      <a:accent2>
        <a:srgbClr val="D75BCD"/>
      </a:accent2>
      <a:accent3>
        <a:srgbClr val="E54D86"/>
      </a:accent3>
      <a:accent4>
        <a:srgbClr val="DE4547"/>
      </a:accent4>
      <a:accent5>
        <a:srgbClr val="F16E40"/>
      </a:accent5>
      <a:accent6>
        <a:srgbClr val="EB9C5A"/>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7AF46513-5B0D-4B03-9323-32F3F0BFC9D6}"/>
    </a:ext>
  </a:extLst>
</a:theme>
</file>

<file path=docProps/app.xml><?xml version="1.0" encoding="utf-8"?>
<Properties xmlns="http://schemas.openxmlformats.org/officeDocument/2006/extended-properties" xmlns:vt="http://schemas.openxmlformats.org/officeDocument/2006/docPropsVTypes">
  <Template>Quotable</Template>
  <TotalTime>179</TotalTime>
  <Words>609</Words>
  <Application>Microsoft Office PowerPoint</Application>
  <PresentationFormat>Widescreen</PresentationFormat>
  <Paragraphs>138</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charter</vt:lpstr>
      <vt:lpstr>Wingdings 2</vt:lpstr>
      <vt:lpstr>Quotable</vt:lpstr>
      <vt:lpstr>MARKET BASKET ANALYSIS</vt:lpstr>
      <vt:lpstr>Frequent patterns</vt:lpstr>
      <vt:lpstr>Association Analysis</vt:lpstr>
      <vt:lpstr>ASSOCIATION RULE MINING</vt:lpstr>
      <vt:lpstr>APRIORI ALGORITHM</vt:lpstr>
      <vt:lpstr>APRIORI ALGORITHM</vt:lpstr>
      <vt:lpstr>APRIORI ALGORITHM</vt:lpstr>
      <vt:lpstr>Pros and 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dc:title>
  <dc:creator>Vasanth Koduri</dc:creator>
  <cp:lastModifiedBy>Vasanth Koduri</cp:lastModifiedBy>
  <cp:revision>3</cp:revision>
  <dcterms:created xsi:type="dcterms:W3CDTF">2022-05-24T14:05:14Z</dcterms:created>
  <dcterms:modified xsi:type="dcterms:W3CDTF">2022-05-25T08:01:20Z</dcterms:modified>
</cp:coreProperties>
</file>