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7" autoAdjust="0"/>
    <p:restoredTop sz="94660"/>
  </p:normalViewPr>
  <p:slideViewPr>
    <p:cSldViewPr snapToGrid="0">
      <p:cViewPr varScale="1">
        <p:scale>
          <a:sx n="116" d="100"/>
          <a:sy n="116"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B792-7476-42E4-A02E-D093CFCD3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677ACA-ABE3-46CB-BA23-0F8C36300B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DAEDD0-AEF2-4038-BF04-B2362B785C98}"/>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5" name="Footer Placeholder 4">
            <a:extLst>
              <a:ext uri="{FF2B5EF4-FFF2-40B4-BE49-F238E27FC236}">
                <a16:creationId xmlns:a16="http://schemas.microsoft.com/office/drawing/2014/main" id="{F433DB74-B170-4280-BAC8-7B01CE2C1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784190-460A-498D-BBF3-76E5C24DDED8}"/>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60347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1074-738D-4288-9BE7-ED57106538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E783E2-9C0B-4D25-B92A-01DAAD83A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44F6C-5336-4C53-B36A-6CE2B59FF2F7}"/>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5" name="Footer Placeholder 4">
            <a:extLst>
              <a:ext uri="{FF2B5EF4-FFF2-40B4-BE49-F238E27FC236}">
                <a16:creationId xmlns:a16="http://schemas.microsoft.com/office/drawing/2014/main" id="{F3870BFC-B768-4594-AE11-1BE4925F4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34106D-B8C5-44D7-ACB9-5EA750D518E5}"/>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1711389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80D23-6870-43F9-8F93-3EF2898E38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9749A-B69F-4B42-8098-A64D14227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8EE5C-F041-4B34-A99C-EC03EE38D6BB}"/>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5" name="Footer Placeholder 4">
            <a:extLst>
              <a:ext uri="{FF2B5EF4-FFF2-40B4-BE49-F238E27FC236}">
                <a16:creationId xmlns:a16="http://schemas.microsoft.com/office/drawing/2014/main" id="{BD154927-E126-4BDF-8443-307B7388C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A05DE-CA04-45FD-B3F3-C920AD43091D}"/>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85325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1E29-6009-4853-87E2-93129BDC77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CC42A9-B184-4D5B-8436-E50DB6F76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D5728-352A-4AA2-AA49-5B200B7EB63C}"/>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5" name="Footer Placeholder 4">
            <a:extLst>
              <a:ext uri="{FF2B5EF4-FFF2-40B4-BE49-F238E27FC236}">
                <a16:creationId xmlns:a16="http://schemas.microsoft.com/office/drawing/2014/main" id="{6E43E1F6-091F-457C-9B7A-14621C4BF8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79B44-94BC-4AAE-84AA-B099C11F36BD}"/>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149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24E3-966B-41EF-8050-E5F25B8612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74288B-F3DA-4315-AD20-ED5F7C9C7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D4628-3B82-4A3C-9694-4FC6BAC31A0A}"/>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5" name="Footer Placeholder 4">
            <a:extLst>
              <a:ext uri="{FF2B5EF4-FFF2-40B4-BE49-F238E27FC236}">
                <a16:creationId xmlns:a16="http://schemas.microsoft.com/office/drawing/2014/main" id="{CFF3FEBF-5486-438E-A066-3EDF0D53F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FD802-00C5-404E-BBC5-A41F1772E63C}"/>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25490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5F4F-FD99-42D1-8526-17071CC4E4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18073E-9B94-40DE-99EB-C36C26522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10DB68-905D-439C-A16A-8917184E4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4FCB86-028D-4486-BA37-6B2BFCAFD7D0}"/>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6" name="Footer Placeholder 5">
            <a:extLst>
              <a:ext uri="{FF2B5EF4-FFF2-40B4-BE49-F238E27FC236}">
                <a16:creationId xmlns:a16="http://schemas.microsoft.com/office/drawing/2014/main" id="{CCDDF9CB-04E5-4B2C-9E41-7615833F61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C9027D-66B4-40FC-A797-688BFCB52A6C}"/>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607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0217-4486-443D-969D-AEBE598B3C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C67E07-DAB5-4AFB-94B8-0C0C367CA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266BA1-E722-4B7A-9E4E-8B792BBA2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E27541-5AA1-42B7-A52D-AB1554B20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D657A9-C95A-40B4-B53B-E478D8DC8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528D60-0D9A-411D-AAE0-AAFCD6DE5DB7}"/>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8" name="Footer Placeholder 7">
            <a:extLst>
              <a:ext uri="{FF2B5EF4-FFF2-40B4-BE49-F238E27FC236}">
                <a16:creationId xmlns:a16="http://schemas.microsoft.com/office/drawing/2014/main" id="{DA73F0B6-32BC-4342-988B-0979F7D9FC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B01C86-BA1A-45C0-829A-BBC159F6E436}"/>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262098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1523-2FA7-411B-AD13-1C03BFFA98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15538F-D309-43EA-BE32-44AE8071AF3D}"/>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4" name="Footer Placeholder 3">
            <a:extLst>
              <a:ext uri="{FF2B5EF4-FFF2-40B4-BE49-F238E27FC236}">
                <a16:creationId xmlns:a16="http://schemas.microsoft.com/office/drawing/2014/main" id="{3DB2E757-7F1B-4DD0-ADC7-774C962447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25FE8B-618A-461B-8A80-8182220CC2F6}"/>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381292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F29E4-BDF9-476F-BC9E-61CAE6A275F2}"/>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3" name="Footer Placeholder 2">
            <a:extLst>
              <a:ext uri="{FF2B5EF4-FFF2-40B4-BE49-F238E27FC236}">
                <a16:creationId xmlns:a16="http://schemas.microsoft.com/office/drawing/2014/main" id="{931AA79B-72EA-4B78-9F6B-AF80ABD019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738D57-A866-4ABB-8121-A1E95C03FDDE}"/>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27428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5A31-A4C9-4510-98A5-271395833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738B19-8513-4D99-80AA-92300F49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7597F3-D946-4185-8CD7-3653B91E8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5B1C6-B3AE-4794-B8EF-0443057A2C25}"/>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6" name="Footer Placeholder 5">
            <a:extLst>
              <a:ext uri="{FF2B5EF4-FFF2-40B4-BE49-F238E27FC236}">
                <a16:creationId xmlns:a16="http://schemas.microsoft.com/office/drawing/2014/main" id="{E485C13D-5821-4560-B3F1-8B642080AE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DCCD53-195D-43FB-A238-95AC1EBC02C9}"/>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424887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D613-5C70-42B2-B005-CAF97ED1E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F9528C-A075-439A-B54C-F7DE3BEAB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EEEDE1-2950-43BA-8A3D-12BD4E39E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5AB42-54A4-480B-B2E0-360475C85569}"/>
              </a:ext>
            </a:extLst>
          </p:cNvPr>
          <p:cNvSpPr>
            <a:spLocks noGrp="1"/>
          </p:cNvSpPr>
          <p:nvPr>
            <p:ph type="dt" sz="half" idx="10"/>
          </p:nvPr>
        </p:nvSpPr>
        <p:spPr/>
        <p:txBody>
          <a:bodyPr/>
          <a:lstStyle/>
          <a:p>
            <a:fld id="{C8DB1A71-707A-4601-B9CC-B3316A9C2070}" type="datetimeFigureOut">
              <a:rPr lang="en-IN" smtClean="0"/>
              <a:t>05-06-2021</a:t>
            </a:fld>
            <a:endParaRPr lang="en-IN"/>
          </a:p>
        </p:txBody>
      </p:sp>
      <p:sp>
        <p:nvSpPr>
          <p:cNvPr id="6" name="Footer Placeholder 5">
            <a:extLst>
              <a:ext uri="{FF2B5EF4-FFF2-40B4-BE49-F238E27FC236}">
                <a16:creationId xmlns:a16="http://schemas.microsoft.com/office/drawing/2014/main" id="{34B8EAFC-A4CA-406D-9082-277BFF5BDD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4E8D58-46D6-456A-BDA8-BE502F21F1D6}"/>
              </a:ext>
            </a:extLst>
          </p:cNvPr>
          <p:cNvSpPr>
            <a:spLocks noGrp="1"/>
          </p:cNvSpPr>
          <p:nvPr>
            <p:ph type="sldNum" sz="quarter" idx="12"/>
          </p:nvPr>
        </p:nvSpPr>
        <p:spPr/>
        <p:txBody>
          <a:bodyPr/>
          <a:lstStyle/>
          <a:p>
            <a:fld id="{9A9CCED3-942D-43DA-A52D-2F42B386E784}" type="slidenum">
              <a:rPr lang="en-IN" smtClean="0"/>
              <a:t>‹#›</a:t>
            </a:fld>
            <a:endParaRPr lang="en-IN"/>
          </a:p>
        </p:txBody>
      </p:sp>
    </p:spTree>
    <p:extLst>
      <p:ext uri="{BB962C8B-B14F-4D97-AF65-F5344CB8AC3E}">
        <p14:creationId xmlns:p14="http://schemas.microsoft.com/office/powerpoint/2010/main" val="227422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038E4-52B5-4F44-A819-A715018B5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1F4F7A-6EE0-4BED-BFA6-24F1AD5CA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A305F-F270-4EDA-A671-2B4B3574A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B1A71-707A-4601-B9CC-B3316A9C2070}" type="datetimeFigureOut">
              <a:rPr lang="en-IN" smtClean="0"/>
              <a:t>05-06-2021</a:t>
            </a:fld>
            <a:endParaRPr lang="en-IN"/>
          </a:p>
        </p:txBody>
      </p:sp>
      <p:sp>
        <p:nvSpPr>
          <p:cNvPr id="5" name="Footer Placeholder 4">
            <a:extLst>
              <a:ext uri="{FF2B5EF4-FFF2-40B4-BE49-F238E27FC236}">
                <a16:creationId xmlns:a16="http://schemas.microsoft.com/office/drawing/2014/main" id="{2F60F5C7-AB40-4326-A288-EA55C14EA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945CBD-DC1B-468D-A352-1F8B97E099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CCED3-942D-43DA-A52D-2F42B386E784}" type="slidenum">
              <a:rPr lang="en-IN" smtClean="0"/>
              <a:t>‹#›</a:t>
            </a:fld>
            <a:endParaRPr lang="en-IN"/>
          </a:p>
        </p:txBody>
      </p:sp>
    </p:spTree>
    <p:extLst>
      <p:ext uri="{BB962C8B-B14F-4D97-AF65-F5344CB8AC3E}">
        <p14:creationId xmlns:p14="http://schemas.microsoft.com/office/powerpoint/2010/main" val="2402084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F24C-F971-42B8-A6F1-EE4DFB15207B}"/>
              </a:ext>
            </a:extLst>
          </p:cNvPr>
          <p:cNvSpPr>
            <a:spLocks noGrp="1"/>
          </p:cNvSpPr>
          <p:nvPr>
            <p:ph type="ctrTitle"/>
          </p:nvPr>
        </p:nvSpPr>
        <p:spPr>
          <a:xfrm>
            <a:off x="172995" y="1122363"/>
            <a:ext cx="11813059" cy="2387600"/>
          </a:xfrm>
        </p:spPr>
        <p:txBody>
          <a:bodyPr>
            <a:normAutofit/>
          </a:bodyPr>
          <a:lstStyle/>
          <a:p>
            <a:r>
              <a:rPr lang="en-IN" b="1" dirty="0"/>
              <a:t>DSC-520 Final Project </a:t>
            </a:r>
            <a:br>
              <a:rPr lang="en-IN" b="1" dirty="0"/>
            </a:br>
            <a:r>
              <a:rPr lang="en-IN" b="1" dirty="0"/>
              <a:t>Covid India and vaccination Analysis</a:t>
            </a:r>
          </a:p>
        </p:txBody>
      </p:sp>
      <p:sp>
        <p:nvSpPr>
          <p:cNvPr id="4" name="TextBox 3">
            <a:extLst>
              <a:ext uri="{FF2B5EF4-FFF2-40B4-BE49-F238E27FC236}">
                <a16:creationId xmlns:a16="http://schemas.microsoft.com/office/drawing/2014/main" id="{6FC08A4D-9FC8-4266-B706-6C92B301E0DA}"/>
              </a:ext>
            </a:extLst>
          </p:cNvPr>
          <p:cNvSpPr txBox="1"/>
          <p:nvPr/>
        </p:nvSpPr>
        <p:spPr>
          <a:xfrm>
            <a:off x="724929" y="5329881"/>
            <a:ext cx="2845394" cy="646331"/>
          </a:xfrm>
          <a:prstGeom prst="rect">
            <a:avLst/>
          </a:prstGeom>
          <a:noFill/>
        </p:spPr>
        <p:txBody>
          <a:bodyPr wrap="none" rtlCol="0">
            <a:spAutoFit/>
          </a:bodyPr>
          <a:lstStyle/>
          <a:p>
            <a:r>
              <a:rPr lang="en-IN" dirty="0"/>
              <a:t>Vasanthakumar Kalaikkovan</a:t>
            </a:r>
          </a:p>
          <a:p>
            <a:r>
              <a:rPr lang="en-IN" dirty="0"/>
              <a:t>Bellevue University</a:t>
            </a:r>
          </a:p>
        </p:txBody>
      </p:sp>
    </p:spTree>
    <p:extLst>
      <p:ext uri="{BB962C8B-B14F-4D97-AF65-F5344CB8AC3E}">
        <p14:creationId xmlns:p14="http://schemas.microsoft.com/office/powerpoint/2010/main" val="2392631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US" sz="3200" b="1" i="0" dirty="0">
                <a:solidFill>
                  <a:srgbClr val="000000"/>
                </a:solidFill>
                <a:effectLst/>
                <a:latin typeface="Open Sans" panose="020B0606030504020204" pitchFamily="34" charset="0"/>
              </a:rPr>
              <a:t>PMF of one State vs all other states</a:t>
            </a:r>
            <a:endParaRPr lang="en-IN" sz="3200" b="1" dirty="0"/>
          </a:p>
        </p:txBody>
      </p:sp>
      <p:pic>
        <p:nvPicPr>
          <p:cNvPr id="4" name="Picture 3">
            <a:extLst>
              <a:ext uri="{FF2B5EF4-FFF2-40B4-BE49-F238E27FC236}">
                <a16:creationId xmlns:a16="http://schemas.microsoft.com/office/drawing/2014/main" id="{97B5AB73-DB8B-4BDF-A1A3-8D451FC45ABE}"/>
              </a:ext>
            </a:extLst>
          </p:cNvPr>
          <p:cNvPicPr>
            <a:picLocks noChangeAspect="1"/>
          </p:cNvPicPr>
          <p:nvPr/>
        </p:nvPicPr>
        <p:blipFill>
          <a:blip r:embed="rId2"/>
          <a:stretch>
            <a:fillRect/>
          </a:stretch>
        </p:blipFill>
        <p:spPr>
          <a:xfrm>
            <a:off x="1128408" y="1246881"/>
            <a:ext cx="7071299" cy="4743431"/>
          </a:xfrm>
          <a:prstGeom prst="rect">
            <a:avLst/>
          </a:prstGeom>
        </p:spPr>
      </p:pic>
    </p:spTree>
    <p:extLst>
      <p:ext uri="{BB962C8B-B14F-4D97-AF65-F5344CB8AC3E}">
        <p14:creationId xmlns:p14="http://schemas.microsoft.com/office/powerpoint/2010/main" val="174933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US" sz="3200" b="1" i="0" dirty="0">
                <a:solidFill>
                  <a:srgbClr val="000000"/>
                </a:solidFill>
                <a:effectLst/>
                <a:latin typeface="Open Sans" panose="020B0606030504020204" pitchFamily="34" charset="0"/>
              </a:rPr>
              <a:t>CDF</a:t>
            </a:r>
            <a:endParaRPr lang="en-IN" sz="3200" b="1" dirty="0"/>
          </a:p>
        </p:txBody>
      </p:sp>
      <p:pic>
        <p:nvPicPr>
          <p:cNvPr id="5" name="Picture 4">
            <a:extLst>
              <a:ext uri="{FF2B5EF4-FFF2-40B4-BE49-F238E27FC236}">
                <a16:creationId xmlns:a16="http://schemas.microsoft.com/office/drawing/2014/main" id="{8EFA6891-D843-4AF3-9751-8DA903FE4D9A}"/>
              </a:ext>
            </a:extLst>
          </p:cNvPr>
          <p:cNvPicPr>
            <a:picLocks noChangeAspect="1"/>
          </p:cNvPicPr>
          <p:nvPr/>
        </p:nvPicPr>
        <p:blipFill>
          <a:blip r:embed="rId2"/>
          <a:stretch>
            <a:fillRect/>
          </a:stretch>
        </p:blipFill>
        <p:spPr>
          <a:xfrm>
            <a:off x="1012893" y="1395817"/>
            <a:ext cx="4035762" cy="2905262"/>
          </a:xfrm>
          <a:prstGeom prst="rect">
            <a:avLst/>
          </a:prstGeom>
        </p:spPr>
      </p:pic>
      <p:sp>
        <p:nvSpPr>
          <p:cNvPr id="6" name="TextBox 5">
            <a:extLst>
              <a:ext uri="{FF2B5EF4-FFF2-40B4-BE49-F238E27FC236}">
                <a16:creationId xmlns:a16="http://schemas.microsoft.com/office/drawing/2014/main" id="{50EDC65D-4CF1-46F4-9765-98A385AE19D2}"/>
              </a:ext>
            </a:extLst>
          </p:cNvPr>
          <p:cNvSpPr txBox="1"/>
          <p:nvPr/>
        </p:nvSpPr>
        <p:spPr>
          <a:xfrm>
            <a:off x="1012893" y="5359940"/>
            <a:ext cx="10142457" cy="369332"/>
          </a:xfrm>
          <a:prstGeom prst="rect">
            <a:avLst/>
          </a:prstGeom>
          <a:noFill/>
        </p:spPr>
        <p:txBody>
          <a:bodyPr wrap="none" rtlCol="0">
            <a:spAutoFit/>
          </a:bodyPr>
          <a:lstStyle/>
          <a:p>
            <a:r>
              <a:rPr lang="en-IN" dirty="0"/>
              <a:t>Here the CDF returns the probability of “Total Doses Administered”</a:t>
            </a:r>
            <a:r>
              <a:rPr lang="en-US" b="0" i="0" dirty="0">
                <a:solidFill>
                  <a:srgbClr val="202124"/>
                </a:solidFill>
                <a:effectLst/>
                <a:latin typeface="Roboto" panose="02000000000000000000" pitchFamily="2" charset="0"/>
              </a:rPr>
              <a:t> value is less than to the given value</a:t>
            </a:r>
            <a:r>
              <a:rPr lang="en-IN" b="0" i="0" dirty="0">
                <a:solidFill>
                  <a:srgbClr val="202124"/>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169141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IN" sz="3200" b="1" i="0" dirty="0">
                <a:solidFill>
                  <a:srgbClr val="000000"/>
                </a:solidFill>
                <a:effectLst/>
                <a:latin typeface="Helvetica Neue"/>
              </a:rPr>
              <a:t>Analytical distribution</a:t>
            </a:r>
            <a:endParaRPr lang="en-IN" sz="3200" b="1" dirty="0"/>
          </a:p>
        </p:txBody>
      </p:sp>
      <p:sp>
        <p:nvSpPr>
          <p:cNvPr id="6" name="TextBox 5">
            <a:extLst>
              <a:ext uri="{FF2B5EF4-FFF2-40B4-BE49-F238E27FC236}">
                <a16:creationId xmlns:a16="http://schemas.microsoft.com/office/drawing/2014/main" id="{50EDC65D-4CF1-46F4-9765-98A385AE19D2}"/>
              </a:ext>
            </a:extLst>
          </p:cNvPr>
          <p:cNvSpPr txBox="1"/>
          <p:nvPr/>
        </p:nvSpPr>
        <p:spPr>
          <a:xfrm>
            <a:off x="623788" y="5146454"/>
            <a:ext cx="10650570" cy="923330"/>
          </a:xfrm>
          <a:prstGeom prst="rect">
            <a:avLst/>
          </a:prstGeom>
          <a:noFill/>
        </p:spPr>
        <p:txBody>
          <a:bodyPr wrap="square" rtlCol="0">
            <a:spAutoFit/>
          </a:bodyPr>
          <a:lstStyle/>
          <a:p>
            <a:pPr marL="285750" indent="-285750">
              <a:buFont typeface="Arial" panose="020B0604020202020204" pitchFamily="34" charset="0"/>
              <a:buChar char="•"/>
            </a:pPr>
            <a:r>
              <a:rPr lang="en-IN" dirty="0"/>
              <a:t>From the heat map shown above most of the correlations are positive only because everyday the vaccination is increasing in each state.</a:t>
            </a:r>
          </a:p>
          <a:p>
            <a:pPr marL="285750" indent="-285750">
              <a:buFont typeface="Arial" panose="020B0604020202020204" pitchFamily="34" charset="0"/>
              <a:buChar char="•"/>
            </a:pPr>
            <a:r>
              <a:rPr lang="en-IN" dirty="0"/>
              <a:t>But there is outlier of Sputnik vaccine because its not available in India</a:t>
            </a:r>
          </a:p>
        </p:txBody>
      </p:sp>
      <p:pic>
        <p:nvPicPr>
          <p:cNvPr id="8" name="Picture 7">
            <a:extLst>
              <a:ext uri="{FF2B5EF4-FFF2-40B4-BE49-F238E27FC236}">
                <a16:creationId xmlns:a16="http://schemas.microsoft.com/office/drawing/2014/main" id="{F84215C9-7377-487D-A87D-88160FE2FA5C}"/>
              </a:ext>
            </a:extLst>
          </p:cNvPr>
          <p:cNvPicPr>
            <a:picLocks noChangeAspect="1"/>
          </p:cNvPicPr>
          <p:nvPr/>
        </p:nvPicPr>
        <p:blipFill>
          <a:blip r:embed="rId2"/>
          <a:stretch>
            <a:fillRect/>
          </a:stretch>
        </p:blipFill>
        <p:spPr>
          <a:xfrm>
            <a:off x="838200" y="1041179"/>
            <a:ext cx="6877050" cy="4105275"/>
          </a:xfrm>
          <a:prstGeom prst="rect">
            <a:avLst/>
          </a:prstGeom>
        </p:spPr>
      </p:pic>
    </p:spTree>
    <p:extLst>
      <p:ext uri="{BB962C8B-B14F-4D97-AF65-F5344CB8AC3E}">
        <p14:creationId xmlns:p14="http://schemas.microsoft.com/office/powerpoint/2010/main" val="229553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IN" sz="3200" b="1" i="0" dirty="0">
                <a:solidFill>
                  <a:srgbClr val="000000"/>
                </a:solidFill>
                <a:effectLst/>
                <a:latin typeface="Helvetica Neue"/>
              </a:rPr>
              <a:t>Scatter plot Total </a:t>
            </a:r>
            <a:r>
              <a:rPr lang="en-IN" sz="3200" b="1" i="0" dirty="0" err="1">
                <a:solidFill>
                  <a:srgbClr val="000000"/>
                </a:solidFill>
                <a:effectLst/>
                <a:latin typeface="Helvetica Neue"/>
              </a:rPr>
              <a:t>Covaxin</a:t>
            </a:r>
            <a:r>
              <a:rPr lang="en-IN" sz="3200" b="1" i="0" dirty="0">
                <a:solidFill>
                  <a:srgbClr val="000000"/>
                </a:solidFill>
                <a:effectLst/>
                <a:latin typeface="Helvetica Neue"/>
              </a:rPr>
              <a:t> vaccinated vs State</a:t>
            </a:r>
            <a:endParaRPr lang="en-IN" sz="3200" b="1" dirty="0"/>
          </a:p>
        </p:txBody>
      </p:sp>
      <p:sp>
        <p:nvSpPr>
          <p:cNvPr id="6" name="TextBox 5">
            <a:extLst>
              <a:ext uri="{FF2B5EF4-FFF2-40B4-BE49-F238E27FC236}">
                <a16:creationId xmlns:a16="http://schemas.microsoft.com/office/drawing/2014/main" id="{50EDC65D-4CF1-46F4-9765-98A385AE19D2}"/>
              </a:ext>
            </a:extLst>
          </p:cNvPr>
          <p:cNvSpPr txBox="1"/>
          <p:nvPr/>
        </p:nvSpPr>
        <p:spPr>
          <a:xfrm>
            <a:off x="623788" y="5146454"/>
            <a:ext cx="10650570"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This scatter plot shows that each states are equally vaccinate and this is because of the vaccination drive is conducted by central government and they are distributing the vaccine equally</a:t>
            </a:r>
          </a:p>
        </p:txBody>
      </p:sp>
      <p:pic>
        <p:nvPicPr>
          <p:cNvPr id="4" name="Picture 3">
            <a:extLst>
              <a:ext uri="{FF2B5EF4-FFF2-40B4-BE49-F238E27FC236}">
                <a16:creationId xmlns:a16="http://schemas.microsoft.com/office/drawing/2014/main" id="{9CAA1E91-83B6-493B-9659-3D33D9DA6A6E}"/>
              </a:ext>
            </a:extLst>
          </p:cNvPr>
          <p:cNvPicPr>
            <a:picLocks noChangeAspect="1"/>
          </p:cNvPicPr>
          <p:nvPr/>
        </p:nvPicPr>
        <p:blipFill>
          <a:blip r:embed="rId2"/>
          <a:stretch>
            <a:fillRect/>
          </a:stretch>
        </p:blipFill>
        <p:spPr>
          <a:xfrm>
            <a:off x="1799617" y="1348998"/>
            <a:ext cx="5379729" cy="3797456"/>
          </a:xfrm>
          <a:prstGeom prst="rect">
            <a:avLst/>
          </a:prstGeom>
        </p:spPr>
      </p:pic>
    </p:spTree>
    <p:extLst>
      <p:ext uri="{BB962C8B-B14F-4D97-AF65-F5344CB8AC3E}">
        <p14:creationId xmlns:p14="http://schemas.microsoft.com/office/powerpoint/2010/main" val="714247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IN" sz="3200" b="1" i="0" dirty="0">
                <a:solidFill>
                  <a:srgbClr val="000000"/>
                </a:solidFill>
                <a:effectLst/>
                <a:latin typeface="Helvetica Neue"/>
              </a:rPr>
              <a:t>Scatter plot Total Deaths vs Cured</a:t>
            </a:r>
            <a:endParaRPr lang="en-IN" sz="3200" b="1" dirty="0"/>
          </a:p>
        </p:txBody>
      </p:sp>
      <p:sp>
        <p:nvSpPr>
          <p:cNvPr id="6" name="TextBox 5">
            <a:extLst>
              <a:ext uri="{FF2B5EF4-FFF2-40B4-BE49-F238E27FC236}">
                <a16:creationId xmlns:a16="http://schemas.microsoft.com/office/drawing/2014/main" id="{50EDC65D-4CF1-46F4-9765-98A385AE19D2}"/>
              </a:ext>
            </a:extLst>
          </p:cNvPr>
          <p:cNvSpPr txBox="1"/>
          <p:nvPr/>
        </p:nvSpPr>
        <p:spPr>
          <a:xfrm>
            <a:off x="623788" y="5146454"/>
            <a:ext cx="10650570"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This scatter plot shows that the death and cure are equally distributed are increased due to increasing number of cases</a:t>
            </a:r>
          </a:p>
        </p:txBody>
      </p:sp>
      <p:pic>
        <p:nvPicPr>
          <p:cNvPr id="5" name="Picture 4">
            <a:extLst>
              <a:ext uri="{FF2B5EF4-FFF2-40B4-BE49-F238E27FC236}">
                <a16:creationId xmlns:a16="http://schemas.microsoft.com/office/drawing/2014/main" id="{F036B167-45E8-4B78-ABF8-D74B24205A8D}"/>
              </a:ext>
            </a:extLst>
          </p:cNvPr>
          <p:cNvPicPr>
            <a:picLocks noChangeAspect="1"/>
          </p:cNvPicPr>
          <p:nvPr/>
        </p:nvPicPr>
        <p:blipFill>
          <a:blip r:embed="rId2"/>
          <a:stretch>
            <a:fillRect/>
          </a:stretch>
        </p:blipFill>
        <p:spPr>
          <a:xfrm>
            <a:off x="2918297" y="1546187"/>
            <a:ext cx="4326985" cy="3655030"/>
          </a:xfrm>
          <a:prstGeom prst="rect">
            <a:avLst/>
          </a:prstGeom>
        </p:spPr>
      </p:pic>
    </p:spTree>
    <p:extLst>
      <p:ext uri="{BB962C8B-B14F-4D97-AF65-F5344CB8AC3E}">
        <p14:creationId xmlns:p14="http://schemas.microsoft.com/office/powerpoint/2010/main" val="170276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IN" sz="3200" b="1" dirty="0">
                <a:solidFill>
                  <a:srgbClr val="000000"/>
                </a:solidFill>
                <a:latin typeface="Open Sans" panose="020B0606030504020204" pitchFamily="34" charset="0"/>
              </a:rPr>
              <a:t>R</a:t>
            </a:r>
            <a:r>
              <a:rPr lang="en-IN" sz="3200" b="1" i="0" dirty="0">
                <a:solidFill>
                  <a:srgbClr val="000000"/>
                </a:solidFill>
                <a:effectLst/>
                <a:latin typeface="Open Sans" panose="020B0606030504020204" pitchFamily="34" charset="0"/>
              </a:rPr>
              <a:t>egression analysis</a:t>
            </a:r>
            <a:endParaRPr lang="en-IN" sz="3200" b="1" dirty="0"/>
          </a:p>
        </p:txBody>
      </p:sp>
      <p:sp>
        <p:nvSpPr>
          <p:cNvPr id="6" name="TextBox 5">
            <a:extLst>
              <a:ext uri="{FF2B5EF4-FFF2-40B4-BE49-F238E27FC236}">
                <a16:creationId xmlns:a16="http://schemas.microsoft.com/office/drawing/2014/main" id="{50EDC65D-4CF1-46F4-9765-98A385AE19D2}"/>
              </a:ext>
            </a:extLst>
          </p:cNvPr>
          <p:cNvSpPr txBox="1"/>
          <p:nvPr/>
        </p:nvSpPr>
        <p:spPr>
          <a:xfrm>
            <a:off x="623788" y="5146454"/>
            <a:ext cx="10650570" cy="646331"/>
          </a:xfrm>
          <a:prstGeom prst="rect">
            <a:avLst/>
          </a:prstGeom>
          <a:noFill/>
        </p:spPr>
        <p:txBody>
          <a:bodyPr wrap="square" rtlCol="0">
            <a:spAutoFit/>
          </a:bodyPr>
          <a:lstStyle/>
          <a:p>
            <a:pPr marL="285750" indent="-285750">
              <a:buFont typeface="Arial" panose="020B0604020202020204" pitchFamily="34" charset="0"/>
              <a:buChar char="•"/>
            </a:pPr>
            <a:r>
              <a:rPr lang="en-IN" dirty="0"/>
              <a:t>As per the regression analysis on the variable “Cured”, the data seems to be the same and cant find any outliers or any flaws in it. </a:t>
            </a:r>
          </a:p>
        </p:txBody>
      </p:sp>
      <p:pic>
        <p:nvPicPr>
          <p:cNvPr id="4" name="Picture 3">
            <a:extLst>
              <a:ext uri="{FF2B5EF4-FFF2-40B4-BE49-F238E27FC236}">
                <a16:creationId xmlns:a16="http://schemas.microsoft.com/office/drawing/2014/main" id="{58F7DDC2-4E06-4BB7-9E72-FAE66F623F49}"/>
              </a:ext>
            </a:extLst>
          </p:cNvPr>
          <p:cNvPicPr>
            <a:picLocks noChangeAspect="1"/>
          </p:cNvPicPr>
          <p:nvPr/>
        </p:nvPicPr>
        <p:blipFill>
          <a:blip r:embed="rId2"/>
          <a:stretch>
            <a:fillRect/>
          </a:stretch>
        </p:blipFill>
        <p:spPr>
          <a:xfrm>
            <a:off x="857250" y="1143554"/>
            <a:ext cx="8014376" cy="1638209"/>
          </a:xfrm>
          <a:prstGeom prst="rect">
            <a:avLst/>
          </a:prstGeom>
        </p:spPr>
      </p:pic>
      <p:pic>
        <p:nvPicPr>
          <p:cNvPr id="8" name="Picture 7">
            <a:extLst>
              <a:ext uri="{FF2B5EF4-FFF2-40B4-BE49-F238E27FC236}">
                <a16:creationId xmlns:a16="http://schemas.microsoft.com/office/drawing/2014/main" id="{0C45CECD-98ED-4D8A-94A3-C70021BD5CA5}"/>
              </a:ext>
            </a:extLst>
          </p:cNvPr>
          <p:cNvPicPr>
            <a:picLocks noChangeAspect="1"/>
          </p:cNvPicPr>
          <p:nvPr/>
        </p:nvPicPr>
        <p:blipFill>
          <a:blip r:embed="rId3"/>
          <a:stretch>
            <a:fillRect/>
          </a:stretch>
        </p:blipFill>
        <p:spPr>
          <a:xfrm>
            <a:off x="838200" y="2781763"/>
            <a:ext cx="8014377" cy="2292096"/>
          </a:xfrm>
          <a:prstGeom prst="rect">
            <a:avLst/>
          </a:prstGeom>
        </p:spPr>
      </p:pic>
    </p:spTree>
    <p:extLst>
      <p:ext uri="{BB962C8B-B14F-4D97-AF65-F5344CB8AC3E}">
        <p14:creationId xmlns:p14="http://schemas.microsoft.com/office/powerpoint/2010/main" val="282700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199" y="365125"/>
            <a:ext cx="10737715" cy="5578475"/>
          </a:xfrm>
        </p:spPr>
        <p:txBody>
          <a:bodyPr>
            <a:normAutofit/>
          </a:bodyPr>
          <a:lstStyle/>
          <a:p>
            <a:pPr algn="ctr"/>
            <a:r>
              <a:rPr lang="en-IN" sz="6000" b="1" dirty="0">
                <a:solidFill>
                  <a:srgbClr val="000000"/>
                </a:solidFill>
                <a:latin typeface="Open Sans" panose="020B0606030504020204" pitchFamily="34" charset="0"/>
              </a:rPr>
              <a:t>Thank you</a:t>
            </a:r>
            <a:endParaRPr lang="en-IN" sz="6000" b="1" dirty="0"/>
          </a:p>
        </p:txBody>
      </p:sp>
    </p:spTree>
    <p:extLst>
      <p:ext uri="{BB962C8B-B14F-4D97-AF65-F5344CB8AC3E}">
        <p14:creationId xmlns:p14="http://schemas.microsoft.com/office/powerpoint/2010/main" val="319147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p:txBody>
          <a:bodyPr/>
          <a:lstStyle/>
          <a:p>
            <a:r>
              <a:rPr lang="en-IN" b="1" dirty="0"/>
              <a:t>Outline of the analysis</a:t>
            </a:r>
          </a:p>
        </p:txBody>
      </p:sp>
      <p:sp>
        <p:nvSpPr>
          <p:cNvPr id="3" name="Content Placeholder 2">
            <a:extLst>
              <a:ext uri="{FF2B5EF4-FFF2-40B4-BE49-F238E27FC236}">
                <a16:creationId xmlns:a16="http://schemas.microsoft.com/office/drawing/2014/main" id="{73EB75F2-3E7A-4602-974F-6D3628778CD0}"/>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Latha" panose="020B0604020202020204" pitchFamily="34" charset="0"/>
              </a:rPr>
              <a:t>In recent days, the COVID second wave is spreading a lot in the Asia region, especially in India. </a:t>
            </a:r>
          </a:p>
          <a:p>
            <a:r>
              <a:rPr lang="en-IN" sz="1800" dirty="0">
                <a:effectLst/>
                <a:latin typeface="Calibri" panose="020F0502020204030204" pitchFamily="34" charset="0"/>
                <a:ea typeface="Calibri" panose="020F0502020204030204" pitchFamily="34" charset="0"/>
                <a:cs typeface="Latha" panose="020B0604020202020204" pitchFamily="34" charset="0"/>
              </a:rPr>
              <a:t>The COVID positive cases are surging like 200 thousand cases per day which makes severe pandemic over there. The Indian government is taking a lot of precautionary measures to control the situation by imposing a curfew, partial lockdowns, etc also, the government has sped up the process of producing a vaccine for COVID like </a:t>
            </a:r>
            <a:r>
              <a:rPr lang="en-IN" sz="1800" dirty="0" err="1">
                <a:effectLst/>
                <a:latin typeface="Calibri" panose="020F0502020204030204" pitchFamily="34" charset="0"/>
                <a:ea typeface="Calibri" panose="020F0502020204030204" pitchFamily="34" charset="0"/>
                <a:cs typeface="Latha" panose="020B0604020202020204" pitchFamily="34" charset="0"/>
              </a:rPr>
              <a:t>Covaxin</a:t>
            </a:r>
            <a:r>
              <a:rPr lang="en-IN" sz="1800" dirty="0">
                <a:effectLst/>
                <a:latin typeface="Calibri" panose="020F0502020204030204" pitchFamily="34" charset="0"/>
                <a:ea typeface="Calibri" panose="020F0502020204030204" pitchFamily="34" charset="0"/>
                <a:cs typeface="Latha" panose="020B0604020202020204" pitchFamily="34" charset="0"/>
              </a:rPr>
              <a:t> and Covid-shield. </a:t>
            </a:r>
          </a:p>
          <a:p>
            <a:r>
              <a:rPr lang="en-IN" sz="1800" dirty="0">
                <a:effectLst/>
                <a:latin typeface="Calibri" panose="020F0502020204030204" pitchFamily="34" charset="0"/>
                <a:ea typeface="Calibri" panose="020F0502020204030204" pitchFamily="34" charset="0"/>
                <a:cs typeface="Latha" panose="020B0604020202020204" pitchFamily="34" charset="0"/>
              </a:rPr>
              <a:t>Since this situation is important for all of us to know, I would like to use this chance to analyze the situation of the first wave of COVID pandemic and the second wave of the pandemic in India. </a:t>
            </a:r>
          </a:p>
          <a:p>
            <a:r>
              <a:rPr lang="en-IN" sz="1800" dirty="0">
                <a:effectLst/>
                <a:latin typeface="Calibri" panose="020F0502020204030204" pitchFamily="34" charset="0"/>
                <a:ea typeface="Calibri" panose="020F0502020204030204" pitchFamily="34" charset="0"/>
                <a:cs typeface="Latha" panose="020B0604020202020204" pitchFamily="34" charset="0"/>
              </a:rPr>
              <a:t>For this final term project, I will be analysing the pandemic situation in India from Jan 2020 through to date. </a:t>
            </a:r>
            <a:endParaRPr lang="en-IN" dirty="0"/>
          </a:p>
        </p:txBody>
      </p:sp>
    </p:spTree>
    <p:extLst>
      <p:ext uri="{BB962C8B-B14F-4D97-AF65-F5344CB8AC3E}">
        <p14:creationId xmlns:p14="http://schemas.microsoft.com/office/powerpoint/2010/main" val="74645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p:txBody>
          <a:bodyPr/>
          <a:lstStyle/>
          <a:p>
            <a:r>
              <a:rPr lang="en-IN" b="1" dirty="0"/>
              <a:t>Variables in the Dataset</a:t>
            </a:r>
          </a:p>
        </p:txBody>
      </p:sp>
      <p:sp>
        <p:nvSpPr>
          <p:cNvPr id="3" name="Content Placeholder 2">
            <a:extLst>
              <a:ext uri="{FF2B5EF4-FFF2-40B4-BE49-F238E27FC236}">
                <a16:creationId xmlns:a16="http://schemas.microsoft.com/office/drawing/2014/main" id="{73EB75F2-3E7A-4602-974F-6D3628778CD0}"/>
              </a:ext>
            </a:extLst>
          </p:cNvPr>
          <p:cNvSpPr>
            <a:spLocks noGrp="1"/>
          </p:cNvSpPr>
          <p:nvPr>
            <p:ph idx="1"/>
          </p:nvPr>
        </p:nvSpPr>
        <p:spPr/>
        <p:txBody>
          <a:bodyPr/>
          <a:lstStyle/>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Latha" panose="020B0604020202020204" pitchFamily="34" charset="0"/>
              </a:rPr>
              <a:t>Date.</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Latha" panose="020B0604020202020204" pitchFamily="34" charset="0"/>
              </a:rPr>
              <a:t>States.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Latha" panose="020B0604020202020204" pitchFamily="34" charset="0"/>
              </a:rPr>
              <a:t>The number of positive cases.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Latha" panose="020B0604020202020204" pitchFamily="34" charset="0"/>
              </a:rPr>
              <a:t>The number of deaths.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Latha" panose="020B0604020202020204" pitchFamily="34" charset="0"/>
              </a:rPr>
              <a:t>The number of persons vaccinated.</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Latha" panose="020B0604020202020204" pitchFamily="34" charset="0"/>
              </a:rPr>
              <a:t>The number of persons recovered.</a:t>
            </a:r>
          </a:p>
        </p:txBody>
      </p:sp>
    </p:spTree>
    <p:extLst>
      <p:ext uri="{BB962C8B-B14F-4D97-AF65-F5344CB8AC3E}">
        <p14:creationId xmlns:p14="http://schemas.microsoft.com/office/powerpoint/2010/main" val="217013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p:txBody>
          <a:bodyPr/>
          <a:lstStyle/>
          <a:p>
            <a:r>
              <a:rPr lang="en-IN" b="1" dirty="0"/>
              <a:t>Histograms</a:t>
            </a:r>
          </a:p>
        </p:txBody>
      </p:sp>
      <p:sp>
        <p:nvSpPr>
          <p:cNvPr id="7" name="Content Placeholder 6">
            <a:extLst>
              <a:ext uri="{FF2B5EF4-FFF2-40B4-BE49-F238E27FC236}">
                <a16:creationId xmlns:a16="http://schemas.microsoft.com/office/drawing/2014/main" id="{80DCDF2F-8C2F-4648-B851-FCE8115832A9}"/>
              </a:ext>
            </a:extLst>
          </p:cNvPr>
          <p:cNvSpPr>
            <a:spLocks noGrp="1"/>
          </p:cNvSpPr>
          <p:nvPr>
            <p:ph idx="1"/>
          </p:nvPr>
        </p:nvSpPr>
        <p:spPr>
          <a:xfrm>
            <a:off x="838200" y="5714447"/>
            <a:ext cx="11000362" cy="778428"/>
          </a:xfrm>
        </p:spPr>
        <p:txBody>
          <a:bodyPr>
            <a:normAutofit fontScale="85000" lnSpcReduction="10000"/>
          </a:bodyPr>
          <a:lstStyle/>
          <a:p>
            <a:r>
              <a:rPr lang="en-IN" dirty="0"/>
              <a:t>Since this is the covid pandemic data, there is no outlier in the dataset because this data has been provided by the world meter and there is an increasing cases everyday.</a:t>
            </a:r>
          </a:p>
        </p:txBody>
      </p:sp>
      <p:pic>
        <p:nvPicPr>
          <p:cNvPr id="9" name="Picture 8">
            <a:extLst>
              <a:ext uri="{FF2B5EF4-FFF2-40B4-BE49-F238E27FC236}">
                <a16:creationId xmlns:a16="http://schemas.microsoft.com/office/drawing/2014/main" id="{C9CA63EE-CA23-4B4D-BDB2-0175FC40E69D}"/>
              </a:ext>
            </a:extLst>
          </p:cNvPr>
          <p:cNvPicPr>
            <a:picLocks noChangeAspect="1"/>
          </p:cNvPicPr>
          <p:nvPr/>
        </p:nvPicPr>
        <p:blipFill>
          <a:blip r:embed="rId2"/>
          <a:stretch>
            <a:fillRect/>
          </a:stretch>
        </p:blipFill>
        <p:spPr>
          <a:xfrm>
            <a:off x="2538919" y="1459465"/>
            <a:ext cx="6557254" cy="3939070"/>
          </a:xfrm>
          <a:prstGeom prst="rect">
            <a:avLst/>
          </a:prstGeom>
        </p:spPr>
      </p:pic>
    </p:spTree>
    <p:extLst>
      <p:ext uri="{BB962C8B-B14F-4D97-AF65-F5344CB8AC3E}">
        <p14:creationId xmlns:p14="http://schemas.microsoft.com/office/powerpoint/2010/main" val="339547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US" sz="3200" b="1" i="0" dirty="0">
                <a:solidFill>
                  <a:srgbClr val="000000"/>
                </a:solidFill>
                <a:effectLst/>
                <a:latin typeface="Open Sans" panose="020B0606030504020204" pitchFamily="34" charset="0"/>
              </a:rPr>
              <a:t>Mean, Mode, Spread, and Tails</a:t>
            </a:r>
            <a:endParaRPr lang="en-IN" sz="3200" b="1" dirty="0"/>
          </a:p>
        </p:txBody>
      </p:sp>
      <p:pic>
        <p:nvPicPr>
          <p:cNvPr id="6" name="Picture 5">
            <a:extLst>
              <a:ext uri="{FF2B5EF4-FFF2-40B4-BE49-F238E27FC236}">
                <a16:creationId xmlns:a16="http://schemas.microsoft.com/office/drawing/2014/main" id="{7864964C-BE71-423B-AFB2-00137BE545BE}"/>
              </a:ext>
            </a:extLst>
          </p:cNvPr>
          <p:cNvPicPr>
            <a:picLocks noChangeAspect="1"/>
          </p:cNvPicPr>
          <p:nvPr/>
        </p:nvPicPr>
        <p:blipFill>
          <a:blip r:embed="rId2"/>
          <a:stretch>
            <a:fillRect/>
          </a:stretch>
        </p:blipFill>
        <p:spPr>
          <a:xfrm>
            <a:off x="674249" y="1427635"/>
            <a:ext cx="5016432" cy="5140156"/>
          </a:xfrm>
          <a:prstGeom prst="rect">
            <a:avLst/>
          </a:prstGeom>
        </p:spPr>
      </p:pic>
      <p:pic>
        <p:nvPicPr>
          <p:cNvPr id="10" name="Picture 9">
            <a:extLst>
              <a:ext uri="{FF2B5EF4-FFF2-40B4-BE49-F238E27FC236}">
                <a16:creationId xmlns:a16="http://schemas.microsoft.com/office/drawing/2014/main" id="{29264FD0-B930-4D12-A627-90302DF9F785}"/>
              </a:ext>
            </a:extLst>
          </p:cNvPr>
          <p:cNvPicPr>
            <a:picLocks noChangeAspect="1"/>
          </p:cNvPicPr>
          <p:nvPr/>
        </p:nvPicPr>
        <p:blipFill>
          <a:blip r:embed="rId3"/>
          <a:stretch>
            <a:fillRect/>
          </a:stretch>
        </p:blipFill>
        <p:spPr>
          <a:xfrm>
            <a:off x="6096000" y="1427635"/>
            <a:ext cx="5748446" cy="3338918"/>
          </a:xfrm>
          <a:prstGeom prst="rect">
            <a:avLst/>
          </a:prstGeom>
        </p:spPr>
      </p:pic>
    </p:spTree>
    <p:extLst>
      <p:ext uri="{BB962C8B-B14F-4D97-AF65-F5344CB8AC3E}">
        <p14:creationId xmlns:p14="http://schemas.microsoft.com/office/powerpoint/2010/main" val="4193480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US" sz="3200" b="1" i="0" dirty="0">
                <a:solidFill>
                  <a:srgbClr val="000000"/>
                </a:solidFill>
                <a:effectLst/>
                <a:latin typeface="Open Sans" panose="020B0606030504020204" pitchFamily="34" charset="0"/>
              </a:rPr>
              <a:t>Mean, Mode, Spread, and Tails</a:t>
            </a:r>
            <a:endParaRPr lang="en-IN" sz="3200" b="1" dirty="0"/>
          </a:p>
        </p:txBody>
      </p:sp>
      <p:pic>
        <p:nvPicPr>
          <p:cNvPr id="4" name="Picture 3">
            <a:extLst>
              <a:ext uri="{FF2B5EF4-FFF2-40B4-BE49-F238E27FC236}">
                <a16:creationId xmlns:a16="http://schemas.microsoft.com/office/drawing/2014/main" id="{3EF2AD12-37DD-4344-B53F-FB5621ACED9F}"/>
              </a:ext>
            </a:extLst>
          </p:cNvPr>
          <p:cNvPicPr>
            <a:picLocks noChangeAspect="1"/>
          </p:cNvPicPr>
          <p:nvPr/>
        </p:nvPicPr>
        <p:blipFill>
          <a:blip r:embed="rId2"/>
          <a:stretch>
            <a:fillRect/>
          </a:stretch>
        </p:blipFill>
        <p:spPr>
          <a:xfrm>
            <a:off x="838200" y="1274257"/>
            <a:ext cx="7529209" cy="5583743"/>
          </a:xfrm>
          <a:prstGeom prst="rect">
            <a:avLst/>
          </a:prstGeom>
        </p:spPr>
      </p:pic>
    </p:spTree>
    <p:extLst>
      <p:ext uri="{BB962C8B-B14F-4D97-AF65-F5344CB8AC3E}">
        <p14:creationId xmlns:p14="http://schemas.microsoft.com/office/powerpoint/2010/main" val="87592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US" sz="3200" b="1" i="0" dirty="0">
                <a:solidFill>
                  <a:srgbClr val="000000"/>
                </a:solidFill>
                <a:effectLst/>
                <a:latin typeface="Open Sans" panose="020B0606030504020204" pitchFamily="34" charset="0"/>
              </a:rPr>
              <a:t>Mean, Mode, Spread, and Tails</a:t>
            </a:r>
            <a:endParaRPr lang="en-IN" sz="3200" b="1" dirty="0"/>
          </a:p>
        </p:txBody>
      </p:sp>
      <p:pic>
        <p:nvPicPr>
          <p:cNvPr id="7" name="Picture 6">
            <a:extLst>
              <a:ext uri="{FF2B5EF4-FFF2-40B4-BE49-F238E27FC236}">
                <a16:creationId xmlns:a16="http://schemas.microsoft.com/office/drawing/2014/main" id="{FAE789C6-B2F3-49C9-8859-97624EDC2FCE}"/>
              </a:ext>
            </a:extLst>
          </p:cNvPr>
          <p:cNvPicPr>
            <a:picLocks noChangeAspect="1"/>
          </p:cNvPicPr>
          <p:nvPr/>
        </p:nvPicPr>
        <p:blipFill>
          <a:blip r:embed="rId2"/>
          <a:stretch>
            <a:fillRect/>
          </a:stretch>
        </p:blipFill>
        <p:spPr>
          <a:xfrm>
            <a:off x="838199" y="1143553"/>
            <a:ext cx="8617085" cy="5566013"/>
          </a:xfrm>
          <a:prstGeom prst="rect">
            <a:avLst/>
          </a:prstGeom>
        </p:spPr>
      </p:pic>
    </p:spTree>
    <p:extLst>
      <p:ext uri="{BB962C8B-B14F-4D97-AF65-F5344CB8AC3E}">
        <p14:creationId xmlns:p14="http://schemas.microsoft.com/office/powerpoint/2010/main" val="178790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US" sz="3200" b="1" i="0" dirty="0">
                <a:solidFill>
                  <a:srgbClr val="000000"/>
                </a:solidFill>
                <a:effectLst/>
                <a:latin typeface="Open Sans" panose="020B0606030504020204" pitchFamily="34" charset="0"/>
              </a:rPr>
              <a:t>Mean, Mode, Spread, and Tails</a:t>
            </a:r>
            <a:endParaRPr lang="en-IN" sz="3200" b="1" dirty="0"/>
          </a:p>
        </p:txBody>
      </p:sp>
      <p:pic>
        <p:nvPicPr>
          <p:cNvPr id="7" name="Picture 6">
            <a:extLst>
              <a:ext uri="{FF2B5EF4-FFF2-40B4-BE49-F238E27FC236}">
                <a16:creationId xmlns:a16="http://schemas.microsoft.com/office/drawing/2014/main" id="{FAE789C6-B2F3-49C9-8859-97624EDC2FCE}"/>
              </a:ext>
            </a:extLst>
          </p:cNvPr>
          <p:cNvPicPr>
            <a:picLocks noChangeAspect="1"/>
          </p:cNvPicPr>
          <p:nvPr/>
        </p:nvPicPr>
        <p:blipFill>
          <a:blip r:embed="rId2"/>
          <a:stretch>
            <a:fillRect/>
          </a:stretch>
        </p:blipFill>
        <p:spPr>
          <a:xfrm>
            <a:off x="838199" y="1143553"/>
            <a:ext cx="8617085" cy="5566013"/>
          </a:xfrm>
          <a:prstGeom prst="rect">
            <a:avLst/>
          </a:prstGeom>
        </p:spPr>
      </p:pic>
    </p:spTree>
    <p:extLst>
      <p:ext uri="{BB962C8B-B14F-4D97-AF65-F5344CB8AC3E}">
        <p14:creationId xmlns:p14="http://schemas.microsoft.com/office/powerpoint/2010/main" val="230634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A78-CFF4-4919-B696-CF957676A184}"/>
              </a:ext>
            </a:extLst>
          </p:cNvPr>
          <p:cNvSpPr>
            <a:spLocks noGrp="1"/>
          </p:cNvSpPr>
          <p:nvPr>
            <p:ph type="title"/>
          </p:nvPr>
        </p:nvSpPr>
        <p:spPr>
          <a:xfrm>
            <a:off x="838200" y="365125"/>
            <a:ext cx="9525000" cy="778429"/>
          </a:xfrm>
        </p:spPr>
        <p:txBody>
          <a:bodyPr>
            <a:normAutofit/>
          </a:bodyPr>
          <a:lstStyle/>
          <a:p>
            <a:r>
              <a:rPr lang="en-US" sz="3200" b="1" i="0" dirty="0">
                <a:solidFill>
                  <a:srgbClr val="000000"/>
                </a:solidFill>
                <a:effectLst/>
                <a:latin typeface="Open Sans" panose="020B0606030504020204" pitchFamily="34" charset="0"/>
              </a:rPr>
              <a:t>PMF of one State vs all other states</a:t>
            </a:r>
            <a:endParaRPr lang="en-IN" sz="3200" b="1" dirty="0"/>
          </a:p>
        </p:txBody>
      </p:sp>
      <p:pic>
        <p:nvPicPr>
          <p:cNvPr id="4" name="Picture 3">
            <a:extLst>
              <a:ext uri="{FF2B5EF4-FFF2-40B4-BE49-F238E27FC236}">
                <a16:creationId xmlns:a16="http://schemas.microsoft.com/office/drawing/2014/main" id="{97B5AB73-DB8B-4BDF-A1A3-8D451FC45ABE}"/>
              </a:ext>
            </a:extLst>
          </p:cNvPr>
          <p:cNvPicPr>
            <a:picLocks noChangeAspect="1"/>
          </p:cNvPicPr>
          <p:nvPr/>
        </p:nvPicPr>
        <p:blipFill>
          <a:blip r:embed="rId2"/>
          <a:stretch>
            <a:fillRect/>
          </a:stretch>
        </p:blipFill>
        <p:spPr>
          <a:xfrm>
            <a:off x="1128408" y="1246881"/>
            <a:ext cx="7071299" cy="4743431"/>
          </a:xfrm>
          <a:prstGeom prst="rect">
            <a:avLst/>
          </a:prstGeom>
        </p:spPr>
      </p:pic>
    </p:spTree>
    <p:extLst>
      <p:ext uri="{BB962C8B-B14F-4D97-AF65-F5344CB8AC3E}">
        <p14:creationId xmlns:p14="http://schemas.microsoft.com/office/powerpoint/2010/main" val="3434460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431</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 Neue</vt:lpstr>
      <vt:lpstr>Open Sans</vt:lpstr>
      <vt:lpstr>Roboto</vt:lpstr>
      <vt:lpstr>Office Theme</vt:lpstr>
      <vt:lpstr>DSC-520 Final Project  Covid India and vaccination Analysis</vt:lpstr>
      <vt:lpstr>Outline of the analysis</vt:lpstr>
      <vt:lpstr>Variables in the Dataset</vt:lpstr>
      <vt:lpstr>Histograms</vt:lpstr>
      <vt:lpstr>Mean, Mode, Spread, and Tails</vt:lpstr>
      <vt:lpstr>Mean, Mode, Spread, and Tails</vt:lpstr>
      <vt:lpstr>Mean, Mode, Spread, and Tails</vt:lpstr>
      <vt:lpstr>Mean, Mode, Spread, and Tails</vt:lpstr>
      <vt:lpstr>PMF of one State vs all other states</vt:lpstr>
      <vt:lpstr>PMF of one State vs all other states</vt:lpstr>
      <vt:lpstr>CDF</vt:lpstr>
      <vt:lpstr>Analytical distribution</vt:lpstr>
      <vt:lpstr>Scatter plot Total Covaxin vaccinated vs State</vt:lpstr>
      <vt:lpstr>Scatter plot Total Deaths vs Cured</vt:lpstr>
      <vt:lpstr>Regression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DSC-520 Final Project  Covid India and vaccination Analysis</dc:title>
  <dc:creator>Vasanthakumar Kalaikkovan</dc:creator>
  <cp:lastModifiedBy>Vasanthakumar Kalaikkovan</cp:lastModifiedBy>
  <cp:revision>7</cp:revision>
  <dcterms:created xsi:type="dcterms:W3CDTF">2021-06-05T17:17:08Z</dcterms:created>
  <dcterms:modified xsi:type="dcterms:W3CDTF">2021-06-05T18:12:34Z</dcterms:modified>
</cp:coreProperties>
</file>