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59" r:id="rId5"/>
    <p:sldId id="261" r:id="rId6"/>
    <p:sldId id="262" r:id="rId7"/>
    <p:sldId id="263" r:id="rId8"/>
    <p:sldId id="264" r:id="rId9"/>
    <p:sldId id="265" r:id="rId10"/>
    <p:sldId id="266" r:id="rId11"/>
    <p:sldId id="267" r:id="rId12"/>
    <p:sldId id="271"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D960C3-43C0-44AE-950E-9F9DF4CA23D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B65D6-DED1-40B2-A2B7-A7B40EA64AE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794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960C3-43C0-44AE-950E-9F9DF4CA23D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B65D6-DED1-40B2-A2B7-A7B40EA64AED}" type="slidenum">
              <a:rPr lang="en-IN" smtClean="0"/>
              <a:t>‹#›</a:t>
            </a:fld>
            <a:endParaRPr lang="en-IN"/>
          </a:p>
        </p:txBody>
      </p:sp>
    </p:spTree>
    <p:extLst>
      <p:ext uri="{BB962C8B-B14F-4D97-AF65-F5344CB8AC3E}">
        <p14:creationId xmlns:p14="http://schemas.microsoft.com/office/powerpoint/2010/main" val="703779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960C3-43C0-44AE-950E-9F9DF4CA23D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B65D6-DED1-40B2-A2B7-A7B40EA64AED}" type="slidenum">
              <a:rPr lang="en-IN" smtClean="0"/>
              <a:t>‹#›</a:t>
            </a:fld>
            <a:endParaRPr lang="en-IN"/>
          </a:p>
        </p:txBody>
      </p:sp>
    </p:spTree>
    <p:extLst>
      <p:ext uri="{BB962C8B-B14F-4D97-AF65-F5344CB8AC3E}">
        <p14:creationId xmlns:p14="http://schemas.microsoft.com/office/powerpoint/2010/main" val="2903939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960C3-43C0-44AE-950E-9F9DF4CA23D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B65D6-DED1-40B2-A2B7-A7B40EA64AED}" type="slidenum">
              <a:rPr lang="en-IN" smtClean="0"/>
              <a:t>‹#›</a:t>
            </a:fld>
            <a:endParaRPr lang="en-IN"/>
          </a:p>
        </p:txBody>
      </p:sp>
    </p:spTree>
    <p:extLst>
      <p:ext uri="{BB962C8B-B14F-4D97-AF65-F5344CB8AC3E}">
        <p14:creationId xmlns:p14="http://schemas.microsoft.com/office/powerpoint/2010/main" val="893321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960C3-43C0-44AE-950E-9F9DF4CA23D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B65D6-DED1-40B2-A2B7-A7B40EA64AE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73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D960C3-43C0-44AE-950E-9F9DF4CA23DD}" type="datetimeFigureOut">
              <a:rPr lang="en-IN" smtClean="0"/>
              <a:t>08-01-2022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BB65D6-DED1-40B2-A2B7-A7B40EA64AED}" type="slidenum">
              <a:rPr lang="en-IN" smtClean="0"/>
              <a:t>‹#›</a:t>
            </a:fld>
            <a:endParaRPr lang="en-IN"/>
          </a:p>
        </p:txBody>
      </p:sp>
    </p:spTree>
    <p:extLst>
      <p:ext uri="{BB962C8B-B14F-4D97-AF65-F5344CB8AC3E}">
        <p14:creationId xmlns:p14="http://schemas.microsoft.com/office/powerpoint/2010/main" val="2420165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D960C3-43C0-44AE-950E-9F9DF4CA23DD}" type="datetimeFigureOut">
              <a:rPr lang="en-IN" smtClean="0"/>
              <a:t>08-01-2022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BB65D6-DED1-40B2-A2B7-A7B40EA64AED}" type="slidenum">
              <a:rPr lang="en-IN" smtClean="0"/>
              <a:t>‹#›</a:t>
            </a:fld>
            <a:endParaRPr lang="en-IN"/>
          </a:p>
        </p:txBody>
      </p:sp>
    </p:spTree>
    <p:extLst>
      <p:ext uri="{BB962C8B-B14F-4D97-AF65-F5344CB8AC3E}">
        <p14:creationId xmlns:p14="http://schemas.microsoft.com/office/powerpoint/2010/main" val="166142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D960C3-43C0-44AE-950E-9F9DF4CA23DD}" type="datetimeFigureOut">
              <a:rPr lang="en-IN" smtClean="0"/>
              <a:t>08-01-2022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BB65D6-DED1-40B2-A2B7-A7B40EA64AED}" type="slidenum">
              <a:rPr lang="en-IN" smtClean="0"/>
              <a:t>‹#›</a:t>
            </a:fld>
            <a:endParaRPr lang="en-IN"/>
          </a:p>
        </p:txBody>
      </p:sp>
    </p:spTree>
    <p:extLst>
      <p:ext uri="{BB962C8B-B14F-4D97-AF65-F5344CB8AC3E}">
        <p14:creationId xmlns:p14="http://schemas.microsoft.com/office/powerpoint/2010/main" val="2910307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D960C3-43C0-44AE-950E-9F9DF4CA23DD}" type="datetimeFigureOut">
              <a:rPr lang="en-IN" smtClean="0"/>
              <a:t>08-01-2022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8BB65D6-DED1-40B2-A2B7-A7B40EA64AED}" type="slidenum">
              <a:rPr lang="en-IN" smtClean="0"/>
              <a:t>‹#›</a:t>
            </a:fld>
            <a:endParaRPr lang="en-IN"/>
          </a:p>
        </p:txBody>
      </p:sp>
    </p:spTree>
    <p:extLst>
      <p:ext uri="{BB962C8B-B14F-4D97-AF65-F5344CB8AC3E}">
        <p14:creationId xmlns:p14="http://schemas.microsoft.com/office/powerpoint/2010/main" val="3757346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D960C3-43C0-44AE-950E-9F9DF4CA23DD}" type="datetimeFigureOut">
              <a:rPr lang="en-IN" smtClean="0"/>
              <a:t>08-01-2022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8BB65D6-DED1-40B2-A2B7-A7B40EA64AED}" type="slidenum">
              <a:rPr lang="en-IN" smtClean="0"/>
              <a:t>‹#›</a:t>
            </a:fld>
            <a:endParaRPr lang="en-IN"/>
          </a:p>
        </p:txBody>
      </p:sp>
    </p:spTree>
    <p:extLst>
      <p:ext uri="{BB962C8B-B14F-4D97-AF65-F5344CB8AC3E}">
        <p14:creationId xmlns:p14="http://schemas.microsoft.com/office/powerpoint/2010/main" val="3025194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D960C3-43C0-44AE-950E-9F9DF4CA23DD}" type="datetimeFigureOut">
              <a:rPr lang="en-IN" smtClean="0"/>
              <a:t>08-01-2022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BB65D6-DED1-40B2-A2B7-A7B40EA64AED}" type="slidenum">
              <a:rPr lang="en-IN" smtClean="0"/>
              <a:t>‹#›</a:t>
            </a:fld>
            <a:endParaRPr lang="en-IN"/>
          </a:p>
        </p:txBody>
      </p:sp>
    </p:spTree>
    <p:extLst>
      <p:ext uri="{BB962C8B-B14F-4D97-AF65-F5344CB8AC3E}">
        <p14:creationId xmlns:p14="http://schemas.microsoft.com/office/powerpoint/2010/main" val="3452052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D960C3-43C0-44AE-950E-9F9DF4CA23DD}" type="datetimeFigureOut">
              <a:rPr lang="en-IN" smtClean="0"/>
              <a:t>08-01-2022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8BB65D6-DED1-40B2-A2B7-A7B40EA64AE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283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media" Target="../media/media2.m4a"/><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slideLayout" Target="../slideLayouts/slideLayout1.xml"/><Relationship Id="rId4" Type="http://schemas.openxmlformats.org/officeDocument/2006/relationships/audio" Target="../media/media2.m4a"/></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3.m4a"/><Relationship Id="rId1" Type="http://schemas.microsoft.com/office/2007/relationships/media" Target="../media/media13.m4a"/><Relationship Id="rId6" Type="http://schemas.openxmlformats.org/officeDocument/2006/relationships/image" Target="../media/image2.png"/><Relationship Id="rId5" Type="http://schemas.openxmlformats.org/officeDocument/2006/relationships/hyperlink" Target="https://www.kaggle.com/aaron7sun/stocknews" TargetMode="External"/><Relationship Id="rId4" Type="http://schemas.openxmlformats.org/officeDocument/2006/relationships/hyperlink" Target="https://www.kaggle.com/spidy20/stock-market-prediction-with-linear-regression/notebook" TargetMode="Externa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4.m4a"/><Relationship Id="rId1" Type="http://schemas.microsoft.com/office/2007/relationships/media" Target="../media/media14.m4a"/><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1B31-FB6E-47C6-94A1-C1D305191C3A}"/>
              </a:ext>
            </a:extLst>
          </p:cNvPr>
          <p:cNvSpPr>
            <a:spLocks noGrp="1"/>
          </p:cNvSpPr>
          <p:nvPr>
            <p:ph type="ctrTitle"/>
          </p:nvPr>
        </p:nvSpPr>
        <p:spPr/>
        <p:txBody>
          <a:bodyPr>
            <a:normAutofit/>
          </a:bodyPr>
          <a:lstStyle/>
          <a:p>
            <a:pPr algn="ctr"/>
            <a:r>
              <a:rPr lang="en-IN" dirty="0">
                <a:solidFill>
                  <a:srgbClr val="000000"/>
                </a:solidFill>
                <a:latin typeface="+mn-lt"/>
              </a:rPr>
              <a:t>Stock market</a:t>
            </a:r>
            <a:r>
              <a:rPr lang="en-IN" b="0" i="0" dirty="0">
                <a:solidFill>
                  <a:srgbClr val="000000"/>
                </a:solidFill>
                <a:effectLst/>
                <a:latin typeface="+mn-lt"/>
              </a:rPr>
              <a:t> Prediction</a:t>
            </a:r>
            <a:br>
              <a:rPr lang="en-IN" b="0" i="0" dirty="0">
                <a:solidFill>
                  <a:srgbClr val="000000"/>
                </a:solidFill>
                <a:effectLst/>
                <a:latin typeface="+mn-lt"/>
              </a:rPr>
            </a:br>
            <a:endParaRPr lang="en-IN" dirty="0">
              <a:latin typeface="+mn-lt"/>
            </a:endParaRPr>
          </a:p>
        </p:txBody>
      </p:sp>
      <p:sp>
        <p:nvSpPr>
          <p:cNvPr id="3" name="Subtitle 2">
            <a:extLst>
              <a:ext uri="{FF2B5EF4-FFF2-40B4-BE49-F238E27FC236}">
                <a16:creationId xmlns:a16="http://schemas.microsoft.com/office/drawing/2014/main" id="{12431D15-EC85-4B6F-AB14-EAC48E4DBA6E}"/>
              </a:ext>
            </a:extLst>
          </p:cNvPr>
          <p:cNvSpPr>
            <a:spLocks noGrp="1"/>
          </p:cNvSpPr>
          <p:nvPr>
            <p:ph type="subTitle" idx="1"/>
          </p:nvPr>
        </p:nvSpPr>
        <p:spPr/>
        <p:txBody>
          <a:bodyPr>
            <a:normAutofit fontScale="92500" lnSpcReduction="20000"/>
          </a:bodyPr>
          <a:lstStyle/>
          <a:p>
            <a:endParaRPr lang="en-IN" sz="2000" b="0" i="0" dirty="0">
              <a:solidFill>
                <a:srgbClr val="000000"/>
              </a:solidFill>
              <a:effectLst/>
            </a:endParaRPr>
          </a:p>
          <a:p>
            <a:r>
              <a:rPr lang="en-IN" sz="2000" b="0" i="0" dirty="0">
                <a:solidFill>
                  <a:srgbClr val="000000"/>
                </a:solidFill>
                <a:effectLst/>
              </a:rPr>
              <a:t>DSC680 Course Project: Milestone 3 - Project Proposal</a:t>
            </a:r>
            <a:br>
              <a:rPr lang="en-IN" sz="2000" b="0" i="0" dirty="0">
                <a:solidFill>
                  <a:srgbClr val="000000"/>
                </a:solidFill>
                <a:effectLst/>
              </a:rPr>
            </a:br>
            <a:r>
              <a:rPr lang="en-IN" sz="2000" b="0" i="0" dirty="0">
                <a:solidFill>
                  <a:srgbClr val="000000"/>
                </a:solidFill>
                <a:effectLst/>
              </a:rPr>
              <a:t>Vasanthakumar Kalaikkovan</a:t>
            </a:r>
            <a:br>
              <a:rPr lang="en-IN" b="0" i="0" dirty="0">
                <a:solidFill>
                  <a:srgbClr val="000000"/>
                </a:solidFill>
                <a:effectLst/>
              </a:rPr>
            </a:br>
            <a:endParaRPr lang="en-IN" dirty="0"/>
          </a:p>
        </p:txBody>
      </p:sp>
      <p:pic>
        <p:nvPicPr>
          <p:cNvPr id="4" name="Audio 3">
            <a:hlinkClick r:id="" action="ppaction://media"/>
            <a:extLst>
              <a:ext uri="{FF2B5EF4-FFF2-40B4-BE49-F238E27FC236}">
                <a16:creationId xmlns:a16="http://schemas.microsoft.com/office/drawing/2014/main" id="{6E7EA133-EF8C-4E80-B0B7-5F399A2B13A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30000" y="6096000"/>
            <a:ext cx="609600" cy="609600"/>
          </a:xfrm>
          <a:prstGeom prst="rect">
            <a:avLst/>
          </a:prstGeom>
        </p:spPr>
      </p:pic>
      <p:pic>
        <p:nvPicPr>
          <p:cNvPr id="5" name="Spectrum Dr">
            <a:hlinkClick r:id="" action="ppaction://media"/>
            <a:extLst>
              <a:ext uri="{FF2B5EF4-FFF2-40B4-BE49-F238E27FC236}">
                <a16:creationId xmlns:a16="http://schemas.microsoft.com/office/drawing/2014/main" id="{DD57F397-0E55-4FFD-96C9-7DC2D36E6CC3}"/>
              </a:ext>
            </a:extLst>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5791200" y="3124200"/>
            <a:ext cx="609600" cy="609600"/>
          </a:xfrm>
          <a:prstGeom prst="rect">
            <a:avLst/>
          </a:prstGeom>
        </p:spPr>
      </p:pic>
    </p:spTree>
    <p:extLst>
      <p:ext uri="{BB962C8B-B14F-4D97-AF65-F5344CB8AC3E}">
        <p14:creationId xmlns:p14="http://schemas.microsoft.com/office/powerpoint/2010/main" val="2487894253"/>
      </p:ext>
    </p:extLst>
  </p:cSld>
  <p:clrMapOvr>
    <a:masterClrMapping/>
  </p:clrMapOvr>
  <mc:AlternateContent xmlns:mc="http://schemas.openxmlformats.org/markup-compatibility/2006">
    <mc:Choice xmlns:p14="http://schemas.microsoft.com/office/powerpoint/2010/main" Requires="p14">
      <p:transition spd="slow" p14:dur="2000" advTm="7300"/>
    </mc:Choice>
    <mc:Fallback>
      <p:transition spd="slow" advTm="73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73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4"/>
                </p:tgtEl>
              </p:cMediaNode>
            </p:audio>
            <p:audio>
              <p:cMediaNode vol="80000">
                <p:cTn id="11"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4835A-E26B-4010-8C18-C7CA0B3B923F}"/>
              </a:ext>
            </a:extLst>
          </p:cNvPr>
          <p:cNvSpPr>
            <a:spLocks noGrp="1"/>
          </p:cNvSpPr>
          <p:nvPr>
            <p:ph type="title"/>
          </p:nvPr>
        </p:nvSpPr>
        <p:spPr/>
        <p:txBody>
          <a:bodyPr/>
          <a:lstStyle/>
          <a:p>
            <a:r>
              <a:rPr lang="en-IN" b="1" dirty="0"/>
              <a:t>Model Result</a:t>
            </a:r>
          </a:p>
        </p:txBody>
      </p:sp>
      <p:pic>
        <p:nvPicPr>
          <p:cNvPr id="5" name="Picture 4">
            <a:extLst>
              <a:ext uri="{FF2B5EF4-FFF2-40B4-BE49-F238E27FC236}">
                <a16:creationId xmlns:a16="http://schemas.microsoft.com/office/drawing/2014/main" id="{6D9A9B34-00F7-44D2-9693-5BC9D3E76913}"/>
              </a:ext>
            </a:extLst>
          </p:cNvPr>
          <p:cNvPicPr>
            <a:picLocks noChangeAspect="1"/>
          </p:cNvPicPr>
          <p:nvPr/>
        </p:nvPicPr>
        <p:blipFill>
          <a:blip r:embed="rId4"/>
          <a:stretch>
            <a:fillRect/>
          </a:stretch>
        </p:blipFill>
        <p:spPr>
          <a:xfrm>
            <a:off x="1097281" y="1850638"/>
            <a:ext cx="5089196" cy="3201653"/>
          </a:xfrm>
          <a:prstGeom prst="rect">
            <a:avLst/>
          </a:prstGeom>
        </p:spPr>
      </p:pic>
      <p:pic>
        <p:nvPicPr>
          <p:cNvPr id="7" name="Picture 6">
            <a:extLst>
              <a:ext uri="{FF2B5EF4-FFF2-40B4-BE49-F238E27FC236}">
                <a16:creationId xmlns:a16="http://schemas.microsoft.com/office/drawing/2014/main" id="{6CC5E453-CDC1-4A93-841A-E473E4E685E7}"/>
              </a:ext>
            </a:extLst>
          </p:cNvPr>
          <p:cNvPicPr>
            <a:picLocks noChangeAspect="1"/>
          </p:cNvPicPr>
          <p:nvPr/>
        </p:nvPicPr>
        <p:blipFill>
          <a:blip r:embed="rId5"/>
          <a:stretch>
            <a:fillRect/>
          </a:stretch>
        </p:blipFill>
        <p:spPr>
          <a:xfrm>
            <a:off x="6722990" y="1850638"/>
            <a:ext cx="3105583" cy="4277322"/>
          </a:xfrm>
          <a:prstGeom prst="rect">
            <a:avLst/>
          </a:prstGeom>
        </p:spPr>
      </p:pic>
      <p:pic>
        <p:nvPicPr>
          <p:cNvPr id="3" name="Spectrum Dr 4">
            <a:hlinkClick r:id="" action="ppaction://media"/>
            <a:extLst>
              <a:ext uri="{FF2B5EF4-FFF2-40B4-BE49-F238E27FC236}">
                <a16:creationId xmlns:a16="http://schemas.microsoft.com/office/drawing/2014/main" id="{056BA9DF-C1B9-4129-ADF1-CD27B165D3A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791200" y="3124200"/>
            <a:ext cx="609600" cy="609600"/>
          </a:xfrm>
          <a:prstGeom prst="rect">
            <a:avLst/>
          </a:prstGeom>
        </p:spPr>
      </p:pic>
    </p:spTree>
    <p:extLst>
      <p:ext uri="{BB962C8B-B14F-4D97-AF65-F5344CB8AC3E}">
        <p14:creationId xmlns:p14="http://schemas.microsoft.com/office/powerpoint/2010/main" val="1469504840"/>
      </p:ext>
    </p:extLst>
  </p:cSld>
  <p:clrMapOvr>
    <a:masterClrMapping/>
  </p:clrMapOvr>
  <mc:AlternateContent xmlns:mc="http://schemas.openxmlformats.org/markup-compatibility/2006">
    <mc:Choice xmlns:p14="http://schemas.microsoft.com/office/powerpoint/2010/main" Requires="p14">
      <p:transition spd="slow" p14:dur="2000" advTm="34493"/>
    </mc:Choice>
    <mc:Fallback>
      <p:transition spd="slow" advTm="3449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4493"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CE224-3A33-4822-B044-C984202BDBD2}"/>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34AED6B9-01E2-4894-89FD-8F8CD5297C7A}"/>
              </a:ext>
            </a:extLst>
          </p:cNvPr>
          <p:cNvSpPr>
            <a:spLocks noGrp="1"/>
          </p:cNvSpPr>
          <p:nvPr>
            <p:ph idx="1"/>
          </p:nvPr>
        </p:nvSpPr>
        <p:spPr/>
        <p:txBody>
          <a:bodyPr/>
          <a:lstStyle/>
          <a:p>
            <a:pPr>
              <a:buFont typeface="Arial" panose="020B0604020202020204" pitchFamily="34" charset="0"/>
              <a:buChar char="•"/>
            </a:pPr>
            <a:r>
              <a:rPr lang="en-IN" dirty="0"/>
              <a:t> </a:t>
            </a:r>
            <a:r>
              <a:rPr lang="en-IN" sz="2800" dirty="0"/>
              <a:t>After completing the project, we got more than 90% accuracy by using this approach.</a:t>
            </a:r>
          </a:p>
          <a:p>
            <a:pPr>
              <a:buFont typeface="Arial" panose="020B0604020202020204" pitchFamily="34" charset="0"/>
              <a:buChar char="•"/>
            </a:pPr>
            <a:r>
              <a:rPr lang="en-IN" sz="2800" dirty="0"/>
              <a:t>We can deploy this project in some server and get the result as API using libraries so that we can deploy this project in any platform to get the result for any stocks listed.</a:t>
            </a:r>
          </a:p>
        </p:txBody>
      </p:sp>
      <p:pic>
        <p:nvPicPr>
          <p:cNvPr id="4" name="Spectrum Dr 5">
            <a:hlinkClick r:id="" action="ppaction://media"/>
            <a:extLst>
              <a:ext uri="{FF2B5EF4-FFF2-40B4-BE49-F238E27FC236}">
                <a16:creationId xmlns:a16="http://schemas.microsoft.com/office/drawing/2014/main" id="{B49DDA61-DD21-41FA-B2EF-56989D82673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791200" y="3124200"/>
            <a:ext cx="609600" cy="609600"/>
          </a:xfrm>
          <a:prstGeom prst="rect">
            <a:avLst/>
          </a:prstGeom>
        </p:spPr>
      </p:pic>
    </p:spTree>
    <p:extLst>
      <p:ext uri="{BB962C8B-B14F-4D97-AF65-F5344CB8AC3E}">
        <p14:creationId xmlns:p14="http://schemas.microsoft.com/office/powerpoint/2010/main" val="455453957"/>
      </p:ext>
    </p:extLst>
  </p:cSld>
  <p:clrMapOvr>
    <a:masterClrMapping/>
  </p:clrMapOvr>
  <mc:AlternateContent xmlns:mc="http://schemas.openxmlformats.org/markup-compatibility/2006">
    <mc:Choice xmlns:p14="http://schemas.microsoft.com/office/powerpoint/2010/main" Requires="p14">
      <p:transition spd="slow" p14:dur="2000" advTm="34779"/>
    </mc:Choice>
    <mc:Fallback>
      <p:transition spd="slow" advTm="3477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477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5D108-695C-4EB6-B40A-C56B5C5F1772}"/>
              </a:ext>
            </a:extLst>
          </p:cNvPr>
          <p:cNvSpPr>
            <a:spLocks noGrp="1"/>
          </p:cNvSpPr>
          <p:nvPr>
            <p:ph type="title"/>
          </p:nvPr>
        </p:nvSpPr>
        <p:spPr/>
        <p:txBody>
          <a:bodyPr>
            <a:normAutofit/>
          </a:bodyPr>
          <a:lstStyle/>
          <a:p>
            <a:r>
              <a:rPr lang="en-IN" sz="4400" b="1" dirty="0"/>
              <a:t>Reference</a:t>
            </a:r>
          </a:p>
        </p:txBody>
      </p:sp>
      <p:sp>
        <p:nvSpPr>
          <p:cNvPr id="3" name="Content Placeholder 2">
            <a:extLst>
              <a:ext uri="{FF2B5EF4-FFF2-40B4-BE49-F238E27FC236}">
                <a16:creationId xmlns:a16="http://schemas.microsoft.com/office/drawing/2014/main" id="{F9C6D214-95D2-4090-B1BA-76A8709C94FA}"/>
              </a:ext>
            </a:extLst>
          </p:cNvPr>
          <p:cNvSpPr>
            <a:spLocks noGrp="1"/>
          </p:cNvSpPr>
          <p:nvPr>
            <p:ph idx="1"/>
          </p:nvPr>
        </p:nvSpPr>
        <p:spPr/>
        <p:txBody>
          <a:bodyPr/>
          <a:lstStyle/>
          <a:p>
            <a:pPr marL="0" marR="0">
              <a:spcBef>
                <a:spcPts val="0"/>
              </a:spcBef>
              <a:spcAft>
                <a:spcPts val="0"/>
              </a:spcAft>
            </a:pPr>
            <a:r>
              <a:rPr lang="en-US" sz="1600" dirty="0">
                <a:hlinkClick r:id="rId4"/>
              </a:rPr>
              <a:t>🤔Stock Market📈 Prediction with Linear Regression | Kaggle</a:t>
            </a:r>
            <a:endParaRPr lang="en-US" sz="1600" dirty="0"/>
          </a:p>
          <a:p>
            <a:pPr marL="0" marR="0">
              <a:spcBef>
                <a:spcPts val="0"/>
              </a:spcBef>
              <a:spcAft>
                <a:spcPts val="0"/>
              </a:spcAft>
            </a:pPr>
            <a:r>
              <a:rPr lang="en-US" sz="1600" dirty="0">
                <a:hlinkClick r:id="rId5"/>
              </a:rPr>
              <a:t>Daily News for Stock Market Prediction | Kaggle</a:t>
            </a:r>
            <a:endParaRPr lang="en-US" sz="1600" dirty="0"/>
          </a:p>
          <a:p>
            <a:pPr marL="0" marR="0">
              <a:spcBef>
                <a:spcPts val="0"/>
              </a:spcBef>
              <a:spcAft>
                <a:spcPts val="0"/>
              </a:spcAft>
            </a:pPr>
            <a:r>
              <a:rPr lang="en-US" sz="1600" dirty="0">
                <a:hlinkClick r:id="rId5"/>
              </a:rPr>
              <a:t>Daily News for Stock Market Prediction | Kaggle</a:t>
            </a:r>
            <a:endParaRPr lang="en-IN" sz="1800" dirty="0">
              <a:ln>
                <a:noFill/>
              </a:ln>
              <a:solidFill>
                <a:srgbClr val="000000"/>
              </a:solidFill>
              <a:effectLst/>
              <a:latin typeface="Helvetica Neue"/>
              <a:ea typeface="Arial Unicode MS"/>
              <a:cs typeface="Arial Unicode MS"/>
            </a:endParaRPr>
          </a:p>
        </p:txBody>
      </p:sp>
      <p:pic>
        <p:nvPicPr>
          <p:cNvPr id="4" name="Spectrum Dr 6">
            <a:hlinkClick r:id="" action="ppaction://media"/>
            <a:extLst>
              <a:ext uri="{FF2B5EF4-FFF2-40B4-BE49-F238E27FC236}">
                <a16:creationId xmlns:a16="http://schemas.microsoft.com/office/drawing/2014/main" id="{5E05A0DA-D52A-455E-98AA-DB4987FFDA0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791200" y="3124200"/>
            <a:ext cx="609600" cy="609600"/>
          </a:xfrm>
          <a:prstGeom prst="rect">
            <a:avLst/>
          </a:prstGeom>
        </p:spPr>
      </p:pic>
    </p:spTree>
    <p:extLst>
      <p:ext uri="{BB962C8B-B14F-4D97-AF65-F5344CB8AC3E}">
        <p14:creationId xmlns:p14="http://schemas.microsoft.com/office/powerpoint/2010/main" val="4044739851"/>
      </p:ext>
    </p:extLst>
  </p:cSld>
  <p:clrMapOvr>
    <a:masterClrMapping/>
  </p:clrMapOvr>
  <mc:AlternateContent xmlns:mc="http://schemas.openxmlformats.org/markup-compatibility/2006">
    <mc:Choice xmlns:p14="http://schemas.microsoft.com/office/powerpoint/2010/main" Requires="p14">
      <p:transition spd="slow" p14:dur="2000" advTm="12041"/>
    </mc:Choice>
    <mc:Fallback>
      <p:transition spd="slow" advTm="120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204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18C8FC1-FA16-D24A-8D81-27AA18DDF771}"/>
              </a:ext>
            </a:extLst>
          </p:cNvPr>
          <p:cNvSpPr>
            <a:spLocks noGrp="1"/>
          </p:cNvSpPr>
          <p:nvPr>
            <p:ph idx="1"/>
          </p:nvPr>
        </p:nvSpPr>
        <p:spPr>
          <a:xfrm>
            <a:off x="1066800" y="2852057"/>
            <a:ext cx="10058400" cy="1153886"/>
          </a:xfrm>
        </p:spPr>
        <p:txBody>
          <a:bodyPr>
            <a:normAutofit lnSpcReduction="10000"/>
          </a:bodyPr>
          <a:lstStyle/>
          <a:p>
            <a:pPr algn="ctr"/>
            <a:r>
              <a:rPr lang="en-IN" sz="8000" b="1" dirty="0"/>
              <a:t>Thankyou</a:t>
            </a:r>
            <a:endParaRPr lang="en-US" sz="8000" dirty="0"/>
          </a:p>
        </p:txBody>
      </p:sp>
      <p:pic>
        <p:nvPicPr>
          <p:cNvPr id="3" name="Spectrum Dr 7">
            <a:hlinkClick r:id="" action="ppaction://media"/>
            <a:extLst>
              <a:ext uri="{FF2B5EF4-FFF2-40B4-BE49-F238E27FC236}">
                <a16:creationId xmlns:a16="http://schemas.microsoft.com/office/drawing/2014/main" id="{F1BD0CF3-62A4-42CE-89D7-E75236B532C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791200" y="3124200"/>
            <a:ext cx="609600" cy="609600"/>
          </a:xfrm>
          <a:prstGeom prst="rect">
            <a:avLst/>
          </a:prstGeom>
        </p:spPr>
      </p:pic>
    </p:spTree>
    <p:extLst>
      <p:ext uri="{BB962C8B-B14F-4D97-AF65-F5344CB8AC3E}">
        <p14:creationId xmlns:p14="http://schemas.microsoft.com/office/powerpoint/2010/main" val="4199997718"/>
      </p:ext>
    </p:extLst>
  </p:cSld>
  <p:clrMapOvr>
    <a:masterClrMapping/>
  </p:clrMapOvr>
  <mc:AlternateContent xmlns:mc="http://schemas.openxmlformats.org/markup-compatibility/2006">
    <mc:Choice xmlns:p14="http://schemas.microsoft.com/office/powerpoint/2010/main" Requires="p14">
      <p:transition spd="slow" p14:dur="2000" advTm="31045"/>
    </mc:Choice>
    <mc:Fallback>
      <p:transition spd="slow" advTm="310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49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6D64-699B-487C-A048-26C3D42912BF}"/>
              </a:ext>
            </a:extLst>
          </p:cNvPr>
          <p:cNvSpPr>
            <a:spLocks noGrp="1"/>
          </p:cNvSpPr>
          <p:nvPr>
            <p:ph type="title"/>
          </p:nvPr>
        </p:nvSpPr>
        <p:spPr/>
        <p:txBody>
          <a:bodyPr/>
          <a:lstStyle/>
          <a:p>
            <a:r>
              <a:rPr lang="en-IN" b="1" dirty="0"/>
              <a:t>Background of the problem</a:t>
            </a:r>
          </a:p>
        </p:txBody>
      </p:sp>
      <p:sp>
        <p:nvSpPr>
          <p:cNvPr id="3" name="Content Placeholder 2">
            <a:extLst>
              <a:ext uri="{FF2B5EF4-FFF2-40B4-BE49-F238E27FC236}">
                <a16:creationId xmlns:a16="http://schemas.microsoft.com/office/drawing/2014/main" id="{2E585E8E-4EBA-4EEF-933F-98F87A868BE1}"/>
              </a:ext>
            </a:extLst>
          </p:cNvPr>
          <p:cNvSpPr>
            <a:spLocks noGrp="1"/>
          </p:cNvSpPr>
          <p:nvPr>
            <p:ph idx="1"/>
          </p:nvPr>
        </p:nvSpPr>
        <p:spPr>
          <a:xfrm>
            <a:off x="1097280" y="1845734"/>
            <a:ext cx="4998720" cy="4023360"/>
          </a:xfrm>
        </p:spPr>
        <p:txBody>
          <a:bodyPr/>
          <a:lstStyle/>
          <a:p>
            <a:pPr>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Latha" panose="020B0604020202020204" pitchFamily="34" charset="0"/>
              </a:rPr>
              <a:t>The challenge of the stock price forecast is the most crucial component for companies and equity traders to predict future revenues.</a:t>
            </a:r>
          </a:p>
          <a:p>
            <a:pPr>
              <a:buFont typeface="Arial" panose="020B0604020202020204" pitchFamily="34" charset="0"/>
              <a:buChar char="•"/>
            </a:pPr>
            <a:r>
              <a:rPr lang="en-US" sz="1800" b="0" i="0" dirty="0">
                <a:solidFill>
                  <a:srgbClr val="2E2E2E"/>
                </a:solidFill>
                <a:effectLst/>
                <a:latin typeface="NexusSerif"/>
              </a:rPr>
              <a:t> Stock market prediction is a major challenge owing to non-stationary, blaring, and chaotic data, and thus, the prediction becomes challenging among the investors to invest the money for making profits.</a:t>
            </a:r>
          </a:p>
          <a:p>
            <a:pPr>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Latha" panose="020B0604020202020204" pitchFamily="34" charset="0"/>
              </a:rPr>
              <a:t>In this research, our objective is to build a state-of-art prediction model for price trend prediction, which focuses on short-term price trend prediction.</a:t>
            </a:r>
          </a:p>
          <a:p>
            <a:pPr>
              <a:buFont typeface="Arial" panose="020B0604020202020204" pitchFamily="34" charset="0"/>
              <a:buChar char="•"/>
            </a:pPr>
            <a:endParaRPr lang="en-IN" sz="1800" b="0" i="0" dirty="0">
              <a:solidFill>
                <a:srgbClr val="2E2E2E"/>
              </a:solidFill>
              <a:latin typeface="Calibri" panose="020F0502020204030204" pitchFamily="34" charset="0"/>
              <a:cs typeface="Latha" panose="020B0604020202020204" pitchFamily="34" charset="0"/>
            </a:endParaRPr>
          </a:p>
          <a:p>
            <a:pPr>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buFont typeface="Arial" panose="020B0604020202020204" pitchFamily="34" charset="0"/>
              <a:buChar char="•"/>
            </a:pPr>
            <a:endParaRPr lang="en-IN" dirty="0"/>
          </a:p>
        </p:txBody>
      </p:sp>
      <p:pic>
        <p:nvPicPr>
          <p:cNvPr id="1026" name="Picture 2" descr="Machine Learning Techniques applied to Stock Price Prediction | by Yibin Ng  | Towards Data Science">
            <a:extLst>
              <a:ext uri="{FF2B5EF4-FFF2-40B4-BE49-F238E27FC236}">
                <a16:creationId xmlns:a16="http://schemas.microsoft.com/office/drawing/2014/main" id="{24D42853-C6E2-4776-A9EE-A398121783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1" y="1985066"/>
            <a:ext cx="4692072" cy="3628021"/>
          </a:xfrm>
          <a:prstGeom prst="rect">
            <a:avLst/>
          </a:prstGeom>
          <a:noFill/>
          <a:extLst>
            <a:ext uri="{909E8E84-426E-40DD-AFC4-6F175D3DCCD1}">
              <a14:hiddenFill xmlns:a14="http://schemas.microsoft.com/office/drawing/2010/main">
                <a:solidFill>
                  <a:srgbClr val="FFFFFF"/>
                </a:solidFill>
              </a14:hiddenFill>
            </a:ext>
          </a:extLst>
        </p:spPr>
      </p:pic>
      <p:pic>
        <p:nvPicPr>
          <p:cNvPr id="7" name="Spectrum Dr (1)">
            <a:hlinkClick r:id="" action="ppaction://media"/>
            <a:extLst>
              <a:ext uri="{FF2B5EF4-FFF2-40B4-BE49-F238E27FC236}">
                <a16:creationId xmlns:a16="http://schemas.microsoft.com/office/drawing/2014/main" id="{D3D50E34-B4D1-4EBB-827D-3C2550DCA7A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791200" y="3124200"/>
            <a:ext cx="609600" cy="609600"/>
          </a:xfrm>
          <a:prstGeom prst="rect">
            <a:avLst/>
          </a:prstGeom>
        </p:spPr>
      </p:pic>
    </p:spTree>
    <p:extLst>
      <p:ext uri="{BB962C8B-B14F-4D97-AF65-F5344CB8AC3E}">
        <p14:creationId xmlns:p14="http://schemas.microsoft.com/office/powerpoint/2010/main" val="238171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045"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903BC37-4494-4E15-BCDF-B73DC22FD4E7}"/>
              </a:ext>
            </a:extLst>
          </p:cNvPr>
          <p:cNvSpPr/>
          <p:nvPr/>
        </p:nvSpPr>
        <p:spPr>
          <a:xfrm>
            <a:off x="1158834" y="3107944"/>
            <a:ext cx="1767056" cy="6717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Preliminary analysis on data</a:t>
            </a:r>
          </a:p>
        </p:txBody>
      </p:sp>
      <p:sp>
        <p:nvSpPr>
          <p:cNvPr id="12" name="Rectangle: Rounded Corners 11">
            <a:extLst>
              <a:ext uri="{FF2B5EF4-FFF2-40B4-BE49-F238E27FC236}">
                <a16:creationId xmlns:a16="http://schemas.microsoft.com/office/drawing/2014/main" id="{48046035-ACAD-4275-B3AE-E7AA3AC93D40}"/>
              </a:ext>
            </a:extLst>
          </p:cNvPr>
          <p:cNvSpPr/>
          <p:nvPr/>
        </p:nvSpPr>
        <p:spPr>
          <a:xfrm>
            <a:off x="3263602" y="3103825"/>
            <a:ext cx="1767056" cy="6717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Data preparation and cleaning</a:t>
            </a:r>
          </a:p>
        </p:txBody>
      </p:sp>
      <p:sp>
        <p:nvSpPr>
          <p:cNvPr id="13" name="Rectangle: Rounded Corners 12">
            <a:extLst>
              <a:ext uri="{FF2B5EF4-FFF2-40B4-BE49-F238E27FC236}">
                <a16:creationId xmlns:a16="http://schemas.microsoft.com/office/drawing/2014/main" id="{615AD407-DAFA-420B-9D6C-EA52902598E5}"/>
              </a:ext>
            </a:extLst>
          </p:cNvPr>
          <p:cNvSpPr/>
          <p:nvPr/>
        </p:nvSpPr>
        <p:spPr>
          <a:xfrm>
            <a:off x="5368370" y="3107944"/>
            <a:ext cx="1767056" cy="6717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Exploratory Data Analysis</a:t>
            </a:r>
          </a:p>
        </p:txBody>
      </p:sp>
      <p:sp>
        <p:nvSpPr>
          <p:cNvPr id="14" name="Rectangle: Rounded Corners 13">
            <a:extLst>
              <a:ext uri="{FF2B5EF4-FFF2-40B4-BE49-F238E27FC236}">
                <a16:creationId xmlns:a16="http://schemas.microsoft.com/office/drawing/2014/main" id="{0643BAE1-B031-4069-82B9-BAD060E0BFA6}"/>
              </a:ext>
            </a:extLst>
          </p:cNvPr>
          <p:cNvSpPr/>
          <p:nvPr/>
        </p:nvSpPr>
        <p:spPr>
          <a:xfrm>
            <a:off x="7473138" y="3103825"/>
            <a:ext cx="1767056" cy="6717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Train and test models</a:t>
            </a:r>
          </a:p>
        </p:txBody>
      </p:sp>
      <p:sp>
        <p:nvSpPr>
          <p:cNvPr id="15" name="Rectangle: Rounded Corners 14">
            <a:extLst>
              <a:ext uri="{FF2B5EF4-FFF2-40B4-BE49-F238E27FC236}">
                <a16:creationId xmlns:a16="http://schemas.microsoft.com/office/drawing/2014/main" id="{DFBED981-ADE0-4994-A091-C9C33659F6CD}"/>
              </a:ext>
            </a:extLst>
          </p:cNvPr>
          <p:cNvSpPr/>
          <p:nvPr/>
        </p:nvSpPr>
        <p:spPr>
          <a:xfrm>
            <a:off x="9575321" y="3093704"/>
            <a:ext cx="1767056" cy="6717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Model evaluation and tuning</a:t>
            </a:r>
          </a:p>
        </p:txBody>
      </p:sp>
      <p:sp>
        <p:nvSpPr>
          <p:cNvPr id="10" name="Arrow: Right 9">
            <a:extLst>
              <a:ext uri="{FF2B5EF4-FFF2-40B4-BE49-F238E27FC236}">
                <a16:creationId xmlns:a16="http://schemas.microsoft.com/office/drawing/2014/main" id="{AE657666-E797-437C-9263-FDF88CBF2E4C}"/>
              </a:ext>
            </a:extLst>
          </p:cNvPr>
          <p:cNvSpPr/>
          <p:nvPr/>
        </p:nvSpPr>
        <p:spPr>
          <a:xfrm>
            <a:off x="2923305" y="3365212"/>
            <a:ext cx="335127" cy="15343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82DB3AA8-D79D-4C5D-BA62-083577BCB4F0}"/>
              </a:ext>
            </a:extLst>
          </p:cNvPr>
          <p:cNvSpPr/>
          <p:nvPr/>
        </p:nvSpPr>
        <p:spPr>
          <a:xfrm>
            <a:off x="5030658" y="3362977"/>
            <a:ext cx="335127" cy="15343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57467C32-0159-4C5B-BCC6-F43C7CD758D3}"/>
              </a:ext>
            </a:extLst>
          </p:cNvPr>
          <p:cNvSpPr/>
          <p:nvPr/>
        </p:nvSpPr>
        <p:spPr>
          <a:xfrm>
            <a:off x="7132841" y="3367447"/>
            <a:ext cx="335127" cy="15343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00E3E591-F4EC-47E8-BFF6-787CF0D50A71}"/>
              </a:ext>
            </a:extLst>
          </p:cNvPr>
          <p:cNvSpPr/>
          <p:nvPr/>
        </p:nvSpPr>
        <p:spPr>
          <a:xfrm>
            <a:off x="9240194" y="3365212"/>
            <a:ext cx="335127" cy="15343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4">
            <a:extLst>
              <a:ext uri="{FF2B5EF4-FFF2-40B4-BE49-F238E27FC236}">
                <a16:creationId xmlns:a16="http://schemas.microsoft.com/office/drawing/2014/main" id="{93D5FBAB-C794-4510-9AB5-669FD94D7E95}"/>
              </a:ext>
            </a:extLst>
          </p:cNvPr>
          <p:cNvSpPr>
            <a:spLocks noGrp="1"/>
          </p:cNvSpPr>
          <p:nvPr>
            <p:ph type="title"/>
          </p:nvPr>
        </p:nvSpPr>
        <p:spPr/>
        <p:txBody>
          <a:bodyPr/>
          <a:lstStyle/>
          <a:p>
            <a:r>
              <a:rPr lang="en-IN" b="1" dirty="0"/>
              <a:t>Process Overview</a:t>
            </a:r>
            <a:endParaRPr lang="en-IN" dirty="0"/>
          </a:p>
        </p:txBody>
      </p:sp>
      <p:pic>
        <p:nvPicPr>
          <p:cNvPr id="11" name="Spectrum Dr 2">
            <a:hlinkClick r:id="" action="ppaction://media"/>
            <a:extLst>
              <a:ext uri="{FF2B5EF4-FFF2-40B4-BE49-F238E27FC236}">
                <a16:creationId xmlns:a16="http://schemas.microsoft.com/office/drawing/2014/main" id="{0B48416D-6795-4149-95B3-4534D5B9B95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791200" y="3124200"/>
            <a:ext cx="609600" cy="609600"/>
          </a:xfrm>
          <a:prstGeom prst="rect">
            <a:avLst/>
          </a:prstGeom>
        </p:spPr>
      </p:pic>
    </p:spTree>
    <p:extLst>
      <p:ext uri="{BB962C8B-B14F-4D97-AF65-F5344CB8AC3E}">
        <p14:creationId xmlns:p14="http://schemas.microsoft.com/office/powerpoint/2010/main" val="1600389005"/>
      </p:ext>
    </p:extLst>
  </p:cSld>
  <p:clrMapOvr>
    <a:masterClrMapping/>
  </p:clrMapOvr>
  <mc:AlternateContent xmlns:mc="http://schemas.openxmlformats.org/markup-compatibility/2006">
    <mc:Choice xmlns:p14="http://schemas.microsoft.com/office/powerpoint/2010/main" Requires="p14">
      <p:transition spd="slow" p14:dur="2000" advTm="33783"/>
    </mc:Choice>
    <mc:Fallback>
      <p:transition spd="slow" advTm="3378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3783"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1"/>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AE070-2394-49D9-AC44-8391D01E4AEB}"/>
              </a:ext>
            </a:extLst>
          </p:cNvPr>
          <p:cNvSpPr>
            <a:spLocks noGrp="1"/>
          </p:cNvSpPr>
          <p:nvPr>
            <p:ph type="title"/>
          </p:nvPr>
        </p:nvSpPr>
        <p:spPr/>
        <p:txBody>
          <a:bodyPr/>
          <a:lstStyle/>
          <a:p>
            <a:r>
              <a:rPr lang="en-IN" b="1" dirty="0"/>
              <a:t>Data Preparation</a:t>
            </a:r>
          </a:p>
        </p:txBody>
      </p:sp>
      <p:pic>
        <p:nvPicPr>
          <p:cNvPr id="5" name="Picture 4">
            <a:extLst>
              <a:ext uri="{FF2B5EF4-FFF2-40B4-BE49-F238E27FC236}">
                <a16:creationId xmlns:a16="http://schemas.microsoft.com/office/drawing/2014/main" id="{A5B3DEE4-ECC0-474D-9795-9399FD706E42}"/>
              </a:ext>
            </a:extLst>
          </p:cNvPr>
          <p:cNvPicPr>
            <a:picLocks noChangeAspect="1"/>
          </p:cNvPicPr>
          <p:nvPr/>
        </p:nvPicPr>
        <p:blipFill>
          <a:blip r:embed="rId4"/>
          <a:stretch>
            <a:fillRect/>
          </a:stretch>
        </p:blipFill>
        <p:spPr>
          <a:xfrm>
            <a:off x="1505526" y="1861395"/>
            <a:ext cx="4343627" cy="4289235"/>
          </a:xfrm>
          <a:prstGeom prst="rect">
            <a:avLst/>
          </a:prstGeom>
        </p:spPr>
      </p:pic>
      <p:pic>
        <p:nvPicPr>
          <p:cNvPr id="3" name="Spectrum Dr 3">
            <a:hlinkClick r:id="" action="ppaction://media"/>
            <a:extLst>
              <a:ext uri="{FF2B5EF4-FFF2-40B4-BE49-F238E27FC236}">
                <a16:creationId xmlns:a16="http://schemas.microsoft.com/office/drawing/2014/main" id="{A16B8A43-A2C6-4820-B473-44967FB358D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791200" y="3124200"/>
            <a:ext cx="609600" cy="609600"/>
          </a:xfrm>
          <a:prstGeom prst="rect">
            <a:avLst/>
          </a:prstGeom>
        </p:spPr>
      </p:pic>
    </p:spTree>
    <p:extLst>
      <p:ext uri="{BB962C8B-B14F-4D97-AF65-F5344CB8AC3E}">
        <p14:creationId xmlns:p14="http://schemas.microsoft.com/office/powerpoint/2010/main" val="1701281533"/>
      </p:ext>
    </p:extLst>
  </p:cSld>
  <p:clrMapOvr>
    <a:masterClrMapping/>
  </p:clrMapOvr>
  <mc:AlternateContent xmlns:mc="http://schemas.openxmlformats.org/markup-compatibility/2006">
    <mc:Choice xmlns:p14="http://schemas.microsoft.com/office/powerpoint/2010/main" Requires="p14">
      <p:transition spd="slow" p14:dur="2000" advTm="30918"/>
    </mc:Choice>
    <mc:Fallback>
      <p:transition spd="slow" advTm="3091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091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BD242-3FC9-46DE-8DBA-64E751170CB8}"/>
              </a:ext>
            </a:extLst>
          </p:cNvPr>
          <p:cNvSpPr>
            <a:spLocks noGrp="1"/>
          </p:cNvSpPr>
          <p:nvPr>
            <p:ph type="title"/>
          </p:nvPr>
        </p:nvSpPr>
        <p:spPr/>
        <p:txBody>
          <a:bodyPr>
            <a:normAutofit/>
          </a:bodyPr>
          <a:lstStyle/>
          <a:p>
            <a:r>
              <a:rPr lang="en-IN" sz="3600" b="1" dirty="0"/>
              <a:t>Exploratory Data Analysis (Closing Price of  each stocks)</a:t>
            </a:r>
          </a:p>
        </p:txBody>
      </p:sp>
      <p:pic>
        <p:nvPicPr>
          <p:cNvPr id="5" name="Picture 4">
            <a:extLst>
              <a:ext uri="{FF2B5EF4-FFF2-40B4-BE49-F238E27FC236}">
                <a16:creationId xmlns:a16="http://schemas.microsoft.com/office/drawing/2014/main" id="{DAE1114C-8162-42FE-A581-57134FA56D29}"/>
              </a:ext>
            </a:extLst>
          </p:cNvPr>
          <p:cNvPicPr>
            <a:picLocks noChangeAspect="1"/>
          </p:cNvPicPr>
          <p:nvPr/>
        </p:nvPicPr>
        <p:blipFill>
          <a:blip r:embed="rId4"/>
          <a:stretch>
            <a:fillRect/>
          </a:stretch>
        </p:blipFill>
        <p:spPr>
          <a:xfrm>
            <a:off x="1690254" y="1845734"/>
            <a:ext cx="9333800" cy="3715153"/>
          </a:xfrm>
          <a:prstGeom prst="rect">
            <a:avLst/>
          </a:prstGeom>
        </p:spPr>
      </p:pic>
      <p:pic>
        <p:nvPicPr>
          <p:cNvPr id="3" name="Spectrum Dr (2)">
            <a:hlinkClick r:id="" action="ppaction://media"/>
            <a:extLst>
              <a:ext uri="{FF2B5EF4-FFF2-40B4-BE49-F238E27FC236}">
                <a16:creationId xmlns:a16="http://schemas.microsoft.com/office/drawing/2014/main" id="{AE50CE9C-F9E4-4921-A8A7-FC3DB014860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791200" y="3124200"/>
            <a:ext cx="609600" cy="609600"/>
          </a:xfrm>
          <a:prstGeom prst="rect">
            <a:avLst/>
          </a:prstGeom>
        </p:spPr>
      </p:pic>
    </p:spTree>
    <p:extLst>
      <p:ext uri="{BB962C8B-B14F-4D97-AF65-F5344CB8AC3E}">
        <p14:creationId xmlns:p14="http://schemas.microsoft.com/office/powerpoint/2010/main" val="549124488"/>
      </p:ext>
    </p:extLst>
  </p:cSld>
  <p:clrMapOvr>
    <a:masterClrMapping/>
  </p:clrMapOvr>
  <mc:AlternateContent xmlns:mc="http://schemas.openxmlformats.org/markup-compatibility/2006">
    <mc:Choice xmlns:p14="http://schemas.microsoft.com/office/powerpoint/2010/main" Requires="p14">
      <p:transition spd="slow" p14:dur="2000" advTm="18119"/>
    </mc:Choice>
    <mc:Fallback>
      <p:transition spd="slow" advTm="181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8119"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4587-B66C-4D69-8B83-38EEB6399DB6}"/>
              </a:ext>
            </a:extLst>
          </p:cNvPr>
          <p:cNvSpPr>
            <a:spLocks noGrp="1"/>
          </p:cNvSpPr>
          <p:nvPr>
            <p:ph type="title"/>
          </p:nvPr>
        </p:nvSpPr>
        <p:spPr/>
        <p:txBody>
          <a:bodyPr>
            <a:normAutofit/>
          </a:bodyPr>
          <a:lstStyle/>
          <a:p>
            <a:r>
              <a:rPr lang="en-IN" sz="3600" b="1" dirty="0"/>
              <a:t>Exploratory Data Analysis (Sale volume of  each stocks)</a:t>
            </a:r>
            <a:endParaRPr lang="en-IN" sz="3600" dirty="0"/>
          </a:p>
        </p:txBody>
      </p:sp>
      <p:pic>
        <p:nvPicPr>
          <p:cNvPr id="5" name="Picture 4">
            <a:extLst>
              <a:ext uri="{FF2B5EF4-FFF2-40B4-BE49-F238E27FC236}">
                <a16:creationId xmlns:a16="http://schemas.microsoft.com/office/drawing/2014/main" id="{AE64FB80-727F-4B21-A85C-98A9C0189CF6}"/>
              </a:ext>
            </a:extLst>
          </p:cNvPr>
          <p:cNvPicPr>
            <a:picLocks noChangeAspect="1"/>
          </p:cNvPicPr>
          <p:nvPr/>
        </p:nvPicPr>
        <p:blipFill>
          <a:blip r:embed="rId4"/>
          <a:stretch>
            <a:fillRect/>
          </a:stretch>
        </p:blipFill>
        <p:spPr>
          <a:xfrm>
            <a:off x="1504296" y="1805718"/>
            <a:ext cx="9183408" cy="4274459"/>
          </a:xfrm>
          <a:prstGeom prst="rect">
            <a:avLst/>
          </a:prstGeom>
        </p:spPr>
      </p:pic>
      <p:pic>
        <p:nvPicPr>
          <p:cNvPr id="3" name="Spectrum Dr (3)">
            <a:hlinkClick r:id="" action="ppaction://media"/>
            <a:extLst>
              <a:ext uri="{FF2B5EF4-FFF2-40B4-BE49-F238E27FC236}">
                <a16:creationId xmlns:a16="http://schemas.microsoft.com/office/drawing/2014/main" id="{A188B5DD-BF95-4C55-8D5B-8D93FC49460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791200" y="3124200"/>
            <a:ext cx="609600" cy="609600"/>
          </a:xfrm>
          <a:prstGeom prst="rect">
            <a:avLst/>
          </a:prstGeom>
        </p:spPr>
      </p:pic>
    </p:spTree>
    <p:extLst>
      <p:ext uri="{BB962C8B-B14F-4D97-AF65-F5344CB8AC3E}">
        <p14:creationId xmlns:p14="http://schemas.microsoft.com/office/powerpoint/2010/main" val="1275132107"/>
      </p:ext>
    </p:extLst>
  </p:cSld>
  <p:clrMapOvr>
    <a:masterClrMapping/>
  </p:clrMapOvr>
  <mc:AlternateContent xmlns:mc="http://schemas.openxmlformats.org/markup-compatibility/2006">
    <mc:Choice xmlns:p14="http://schemas.microsoft.com/office/powerpoint/2010/main" Requires="p14">
      <p:transition spd="slow" p14:dur="2000" advTm="17719"/>
    </mc:Choice>
    <mc:Fallback>
      <p:transition spd="slow" advTm="177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7719"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4587-B66C-4D69-8B83-38EEB6399DB6}"/>
              </a:ext>
            </a:extLst>
          </p:cNvPr>
          <p:cNvSpPr>
            <a:spLocks noGrp="1"/>
          </p:cNvSpPr>
          <p:nvPr>
            <p:ph type="title"/>
          </p:nvPr>
        </p:nvSpPr>
        <p:spPr/>
        <p:txBody>
          <a:bodyPr>
            <a:normAutofit/>
          </a:bodyPr>
          <a:lstStyle/>
          <a:p>
            <a:r>
              <a:rPr lang="en-IN" sz="3600" b="1" dirty="0"/>
              <a:t>Exploratory Data Analysis (Joint Plot)</a:t>
            </a:r>
            <a:endParaRPr lang="en-IN" sz="3600" dirty="0"/>
          </a:p>
        </p:txBody>
      </p:sp>
      <p:pic>
        <p:nvPicPr>
          <p:cNvPr id="4" name="Picture 3">
            <a:extLst>
              <a:ext uri="{FF2B5EF4-FFF2-40B4-BE49-F238E27FC236}">
                <a16:creationId xmlns:a16="http://schemas.microsoft.com/office/drawing/2014/main" id="{E572D203-15E9-47DE-B6D0-E09710E5352F}"/>
              </a:ext>
            </a:extLst>
          </p:cNvPr>
          <p:cNvPicPr>
            <a:picLocks noChangeAspect="1"/>
          </p:cNvPicPr>
          <p:nvPr/>
        </p:nvPicPr>
        <p:blipFill>
          <a:blip r:embed="rId4"/>
          <a:stretch>
            <a:fillRect/>
          </a:stretch>
        </p:blipFill>
        <p:spPr>
          <a:xfrm>
            <a:off x="1372687" y="1865391"/>
            <a:ext cx="4205879" cy="3935046"/>
          </a:xfrm>
          <a:prstGeom prst="rect">
            <a:avLst/>
          </a:prstGeom>
        </p:spPr>
      </p:pic>
      <p:pic>
        <p:nvPicPr>
          <p:cNvPr id="7" name="Picture 6">
            <a:extLst>
              <a:ext uri="{FF2B5EF4-FFF2-40B4-BE49-F238E27FC236}">
                <a16:creationId xmlns:a16="http://schemas.microsoft.com/office/drawing/2014/main" id="{0A09ABAE-E3EC-4E31-A614-9AAD522DD559}"/>
              </a:ext>
            </a:extLst>
          </p:cNvPr>
          <p:cNvPicPr>
            <a:picLocks noChangeAspect="1"/>
          </p:cNvPicPr>
          <p:nvPr/>
        </p:nvPicPr>
        <p:blipFill>
          <a:blip r:embed="rId5"/>
          <a:stretch>
            <a:fillRect/>
          </a:stretch>
        </p:blipFill>
        <p:spPr>
          <a:xfrm>
            <a:off x="6613434" y="1895559"/>
            <a:ext cx="4205879" cy="3904878"/>
          </a:xfrm>
          <a:prstGeom prst="rect">
            <a:avLst/>
          </a:prstGeom>
        </p:spPr>
      </p:pic>
      <p:pic>
        <p:nvPicPr>
          <p:cNvPr id="3" name="Spectrum Dr (4)">
            <a:hlinkClick r:id="" action="ppaction://media"/>
            <a:extLst>
              <a:ext uri="{FF2B5EF4-FFF2-40B4-BE49-F238E27FC236}">
                <a16:creationId xmlns:a16="http://schemas.microsoft.com/office/drawing/2014/main" id="{8DD8F496-2E85-407D-A1A0-E93ADD0B2FB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791200" y="3124200"/>
            <a:ext cx="609600" cy="609600"/>
          </a:xfrm>
          <a:prstGeom prst="rect">
            <a:avLst/>
          </a:prstGeom>
        </p:spPr>
      </p:pic>
    </p:spTree>
    <p:extLst>
      <p:ext uri="{BB962C8B-B14F-4D97-AF65-F5344CB8AC3E}">
        <p14:creationId xmlns:p14="http://schemas.microsoft.com/office/powerpoint/2010/main" val="877817458"/>
      </p:ext>
    </p:extLst>
  </p:cSld>
  <p:clrMapOvr>
    <a:masterClrMapping/>
  </p:clrMapOvr>
  <mc:AlternateContent xmlns:mc="http://schemas.openxmlformats.org/markup-compatibility/2006">
    <mc:Choice xmlns:p14="http://schemas.microsoft.com/office/powerpoint/2010/main" Requires="p14">
      <p:transition spd="slow" p14:dur="2000" advTm="18854"/>
    </mc:Choice>
    <mc:Fallback>
      <p:transition spd="slow" advTm="1885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885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6E50-1388-409D-96E2-709BD857F9DD}"/>
              </a:ext>
            </a:extLst>
          </p:cNvPr>
          <p:cNvSpPr>
            <a:spLocks noGrp="1"/>
          </p:cNvSpPr>
          <p:nvPr>
            <p:ph type="title"/>
          </p:nvPr>
        </p:nvSpPr>
        <p:spPr/>
        <p:txBody>
          <a:bodyPr/>
          <a:lstStyle/>
          <a:p>
            <a:r>
              <a:rPr lang="en-IN" b="1" dirty="0"/>
              <a:t>Correlation</a:t>
            </a:r>
          </a:p>
        </p:txBody>
      </p:sp>
      <p:pic>
        <p:nvPicPr>
          <p:cNvPr id="5" name="Picture 4">
            <a:extLst>
              <a:ext uri="{FF2B5EF4-FFF2-40B4-BE49-F238E27FC236}">
                <a16:creationId xmlns:a16="http://schemas.microsoft.com/office/drawing/2014/main" id="{E2C14D87-745A-45E4-8D2E-4D16D15210F1}"/>
              </a:ext>
            </a:extLst>
          </p:cNvPr>
          <p:cNvPicPr>
            <a:picLocks noChangeAspect="1"/>
          </p:cNvPicPr>
          <p:nvPr/>
        </p:nvPicPr>
        <p:blipFill>
          <a:blip r:embed="rId4"/>
          <a:stretch>
            <a:fillRect/>
          </a:stretch>
        </p:blipFill>
        <p:spPr>
          <a:xfrm>
            <a:off x="3242659" y="1846346"/>
            <a:ext cx="6349610" cy="4148054"/>
          </a:xfrm>
          <a:prstGeom prst="rect">
            <a:avLst/>
          </a:prstGeom>
        </p:spPr>
      </p:pic>
      <p:pic>
        <p:nvPicPr>
          <p:cNvPr id="3" name="Spectrum Dr 2 (1)">
            <a:hlinkClick r:id="" action="ppaction://media"/>
            <a:extLst>
              <a:ext uri="{FF2B5EF4-FFF2-40B4-BE49-F238E27FC236}">
                <a16:creationId xmlns:a16="http://schemas.microsoft.com/office/drawing/2014/main" id="{38DDC272-13AE-4B31-A7C0-7EF114A1987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791200" y="3124200"/>
            <a:ext cx="609600" cy="609600"/>
          </a:xfrm>
          <a:prstGeom prst="rect">
            <a:avLst/>
          </a:prstGeom>
        </p:spPr>
      </p:pic>
    </p:spTree>
    <p:extLst>
      <p:ext uri="{BB962C8B-B14F-4D97-AF65-F5344CB8AC3E}">
        <p14:creationId xmlns:p14="http://schemas.microsoft.com/office/powerpoint/2010/main" val="58509818"/>
      </p:ext>
    </p:extLst>
  </p:cSld>
  <p:clrMapOvr>
    <a:masterClrMapping/>
  </p:clrMapOvr>
  <mc:AlternateContent xmlns:mc="http://schemas.openxmlformats.org/markup-compatibility/2006">
    <mc:Choice xmlns:p14="http://schemas.microsoft.com/office/powerpoint/2010/main" Requires="p14">
      <p:transition spd="slow" p14:dur="2000" advTm="26831"/>
    </mc:Choice>
    <mc:Fallback>
      <p:transition spd="slow" advTm="268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683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8B28-C618-41E1-BB5C-B4A335E613F7}"/>
              </a:ext>
            </a:extLst>
          </p:cNvPr>
          <p:cNvSpPr>
            <a:spLocks noGrp="1"/>
          </p:cNvSpPr>
          <p:nvPr>
            <p:ph type="title"/>
          </p:nvPr>
        </p:nvSpPr>
        <p:spPr/>
        <p:txBody>
          <a:bodyPr/>
          <a:lstStyle/>
          <a:p>
            <a:r>
              <a:rPr lang="en-IN" b="1" dirty="0"/>
              <a:t>LSTM Model</a:t>
            </a:r>
          </a:p>
        </p:txBody>
      </p:sp>
      <p:sp>
        <p:nvSpPr>
          <p:cNvPr id="3" name="Content Placeholder 2">
            <a:extLst>
              <a:ext uri="{FF2B5EF4-FFF2-40B4-BE49-F238E27FC236}">
                <a16:creationId xmlns:a16="http://schemas.microsoft.com/office/drawing/2014/main" id="{742B4F1D-CB92-49C8-9E78-060C85C4EEAA}"/>
              </a:ext>
            </a:extLst>
          </p:cNvPr>
          <p:cNvSpPr>
            <a:spLocks noGrp="1"/>
          </p:cNvSpPr>
          <p:nvPr>
            <p:ph idx="1"/>
          </p:nvPr>
        </p:nvSpPr>
        <p:spPr/>
        <p:txBody>
          <a:bodyPr>
            <a:normAutofit/>
          </a:bodyPr>
          <a:lstStyle/>
          <a:p>
            <a:pPr algn="l" fontAlgn="base">
              <a:buFont typeface="Arial" panose="020B0604020202020204" pitchFamily="34" charset="0"/>
              <a:buChar char="•"/>
            </a:pPr>
            <a:r>
              <a:rPr lang="en-US" sz="2400" b="0" dirty="0">
                <a:solidFill>
                  <a:schemeClr val="tx1">
                    <a:lumMod val="65000"/>
                    <a:lumOff val="35000"/>
                  </a:schemeClr>
                </a:solidFill>
                <a:effectLst/>
              </a:rPr>
              <a:t>Long Short-Term Memory (LSTM) networks are a type of recurrent neural network capable of learning order dependence in sequence prediction problems.</a:t>
            </a:r>
          </a:p>
          <a:p>
            <a:pPr algn="l" fontAlgn="base">
              <a:buFont typeface="Arial" panose="020B0604020202020204" pitchFamily="34" charset="0"/>
              <a:buChar char="•"/>
            </a:pPr>
            <a:r>
              <a:rPr lang="en-US" sz="2400" b="0" dirty="0">
                <a:solidFill>
                  <a:schemeClr val="tx1">
                    <a:lumMod val="65000"/>
                    <a:lumOff val="35000"/>
                  </a:schemeClr>
                </a:solidFill>
                <a:effectLst/>
              </a:rPr>
              <a:t>This is a behavior required in complex problem domains like machine translation, speech recognition, and more.</a:t>
            </a:r>
          </a:p>
          <a:p>
            <a:pPr algn="l" fontAlgn="base">
              <a:buFont typeface="Arial" panose="020B0604020202020204" pitchFamily="34" charset="0"/>
              <a:buChar char="•"/>
            </a:pPr>
            <a:r>
              <a:rPr lang="en-US" sz="2400" b="0" dirty="0">
                <a:solidFill>
                  <a:schemeClr val="tx1">
                    <a:lumMod val="65000"/>
                    <a:lumOff val="35000"/>
                  </a:schemeClr>
                </a:solidFill>
                <a:effectLst/>
              </a:rPr>
              <a:t>LSTMs are a complex area of deep learning.</a:t>
            </a:r>
          </a:p>
          <a:p>
            <a:pPr>
              <a:buFont typeface="Arial" panose="020B0604020202020204" pitchFamily="34" charset="0"/>
              <a:buChar char="•"/>
            </a:pPr>
            <a:r>
              <a:rPr lang="en-IN" sz="2400" dirty="0">
                <a:solidFill>
                  <a:schemeClr val="tx1">
                    <a:lumMod val="65000"/>
                    <a:lumOff val="35000"/>
                  </a:schemeClr>
                </a:solidFill>
              </a:rPr>
              <a:t>We are using LSTM model to predict the stock price in this project.</a:t>
            </a:r>
          </a:p>
        </p:txBody>
      </p:sp>
      <p:pic>
        <p:nvPicPr>
          <p:cNvPr id="4" name="Spectrum Dr 3 (1)">
            <a:hlinkClick r:id="" action="ppaction://media"/>
            <a:extLst>
              <a:ext uri="{FF2B5EF4-FFF2-40B4-BE49-F238E27FC236}">
                <a16:creationId xmlns:a16="http://schemas.microsoft.com/office/drawing/2014/main" id="{1648ED0C-824C-4F49-BB55-B0C75B9F8BB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791200" y="3124200"/>
            <a:ext cx="609600" cy="609600"/>
          </a:xfrm>
          <a:prstGeom prst="rect">
            <a:avLst/>
          </a:prstGeom>
        </p:spPr>
      </p:pic>
    </p:spTree>
    <p:extLst>
      <p:ext uri="{BB962C8B-B14F-4D97-AF65-F5344CB8AC3E}">
        <p14:creationId xmlns:p14="http://schemas.microsoft.com/office/powerpoint/2010/main" val="3438646696"/>
      </p:ext>
    </p:extLst>
  </p:cSld>
  <p:clrMapOvr>
    <a:masterClrMapping/>
  </p:clrMapOvr>
  <mc:AlternateContent xmlns:mc="http://schemas.openxmlformats.org/markup-compatibility/2006">
    <mc:Choice xmlns:p14="http://schemas.microsoft.com/office/powerpoint/2010/main" Requires="p14">
      <p:transition spd="slow" p14:dur="2000" advTm="46137"/>
    </mc:Choice>
    <mc:Fallback>
      <p:transition spd="slow" advTm="461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613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59</TotalTime>
  <Words>307</Words>
  <Application>Microsoft Office PowerPoint</Application>
  <PresentationFormat>Widescreen</PresentationFormat>
  <Paragraphs>33</Paragraphs>
  <Slides>13</Slides>
  <Notes>0</Notes>
  <HiddenSlides>0</HiddenSlides>
  <MMClips>14</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Helvetica Neue</vt:lpstr>
      <vt:lpstr>NexusSerif</vt:lpstr>
      <vt:lpstr>Retrospect</vt:lpstr>
      <vt:lpstr>Stock market Prediction </vt:lpstr>
      <vt:lpstr>Background of the problem</vt:lpstr>
      <vt:lpstr>Process Overview</vt:lpstr>
      <vt:lpstr>Data Preparation</vt:lpstr>
      <vt:lpstr>Exploratory Data Analysis (Closing Price of  each stocks)</vt:lpstr>
      <vt:lpstr>Exploratory Data Analysis (Sale volume of  each stocks)</vt:lpstr>
      <vt:lpstr>Exploratory Data Analysis (Joint Plot)</vt:lpstr>
      <vt:lpstr>Correlation</vt:lpstr>
      <vt:lpstr>LSTM Model</vt:lpstr>
      <vt:lpstr>Model Result</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dc:title>
  <dc:creator>Vasanthakumar Kalaikkovan</dc:creator>
  <cp:lastModifiedBy>Vasanthakumar Kalaikkovan</cp:lastModifiedBy>
  <cp:revision>3</cp:revision>
  <dcterms:created xsi:type="dcterms:W3CDTF">2022-01-09T04:20:14Z</dcterms:created>
  <dcterms:modified xsi:type="dcterms:W3CDTF">2022-01-09T05:20:37Z</dcterms:modified>
</cp:coreProperties>
</file>