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58" r:id="rId6"/>
    <p:sldId id="261" r:id="rId7"/>
    <p:sldId id="262" r:id="rId8"/>
    <p:sldId id="264" r:id="rId9"/>
    <p:sldId id="266" r:id="rId10"/>
    <p:sldId id="267" r:id="rId11"/>
    <p:sldId id="265" r:id="rId12"/>
    <p:sldId id="269" r:id="rId13"/>
    <p:sldId id="260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DA54B-F6C1-490F-BD5B-F92E2FE53A79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A89BC4-4F52-4CDF-B1CC-A8F125BF50EF}">
      <dgm:prSet phldrT="[Text]"/>
      <dgm:spPr/>
      <dgm:t>
        <a:bodyPr/>
        <a:lstStyle/>
        <a:p>
          <a:r>
            <a:rPr lang="en-IN" dirty="0"/>
            <a:t>Groups </a:t>
          </a:r>
        </a:p>
      </dgm:t>
    </dgm:pt>
    <dgm:pt modelId="{D5A72F83-AAE0-4451-8CBA-7545C298619D}" type="parTrans" cxnId="{7CB85BB6-24B6-43CD-91B1-1182FFBC6D65}">
      <dgm:prSet/>
      <dgm:spPr/>
      <dgm:t>
        <a:bodyPr/>
        <a:lstStyle/>
        <a:p>
          <a:endParaRPr lang="en-IN"/>
        </a:p>
      </dgm:t>
    </dgm:pt>
    <dgm:pt modelId="{B6526E4D-4073-4A2B-A515-9DF8A86AF5AB}" type="sibTrans" cxnId="{7CB85BB6-24B6-43CD-91B1-1182FFBC6D65}">
      <dgm:prSet/>
      <dgm:spPr/>
      <dgm:t>
        <a:bodyPr/>
        <a:lstStyle/>
        <a:p>
          <a:endParaRPr lang="en-IN"/>
        </a:p>
      </dgm:t>
    </dgm:pt>
    <dgm:pt modelId="{3FAE6B73-4661-4BD2-93B2-A6F20E80432A}">
      <dgm:prSet phldrT="[Text]" custT="1"/>
      <dgm:spPr/>
      <dgm:t>
        <a:bodyPr/>
        <a:lstStyle/>
        <a:p>
          <a:r>
            <a:rPr lang="en-IN" sz="2000" dirty="0"/>
            <a:t>Create a group of 5 members each</a:t>
          </a:r>
        </a:p>
        <a:p>
          <a:endParaRPr lang="en-IN" sz="2000" dirty="0"/>
        </a:p>
        <a:p>
          <a:r>
            <a:rPr lang="en-IN" sz="2000" dirty="0"/>
            <a:t> </a:t>
          </a:r>
        </a:p>
      </dgm:t>
    </dgm:pt>
    <dgm:pt modelId="{11DB125B-E32E-45BC-A58C-4987ACFA3E5A}" type="parTrans" cxnId="{63EF00CB-D437-4C9F-B2C0-428EA301D67C}">
      <dgm:prSet/>
      <dgm:spPr/>
      <dgm:t>
        <a:bodyPr/>
        <a:lstStyle/>
        <a:p>
          <a:endParaRPr lang="en-IN"/>
        </a:p>
      </dgm:t>
    </dgm:pt>
    <dgm:pt modelId="{F2E78F5F-B71A-4859-A26F-800B6ED7475F}" type="sibTrans" cxnId="{63EF00CB-D437-4C9F-B2C0-428EA301D67C}">
      <dgm:prSet/>
      <dgm:spPr/>
      <dgm:t>
        <a:bodyPr/>
        <a:lstStyle/>
        <a:p>
          <a:endParaRPr lang="en-IN"/>
        </a:p>
      </dgm:t>
    </dgm:pt>
    <dgm:pt modelId="{3D2BD2BC-F11E-49DE-8237-809331916A4E}">
      <dgm:prSet phldrT="[Text]"/>
      <dgm:spPr/>
      <dgm:t>
        <a:bodyPr/>
        <a:lstStyle/>
        <a:p>
          <a:r>
            <a:rPr lang="en-IN" dirty="0"/>
            <a:t>Enterprise</a:t>
          </a:r>
        </a:p>
      </dgm:t>
    </dgm:pt>
    <dgm:pt modelId="{42814E44-4802-4FF7-88AE-8322D71D7857}" type="parTrans" cxnId="{C1B2622A-6C20-4CBE-8276-C83E50D0047F}">
      <dgm:prSet/>
      <dgm:spPr/>
      <dgm:t>
        <a:bodyPr/>
        <a:lstStyle/>
        <a:p>
          <a:endParaRPr lang="en-IN"/>
        </a:p>
      </dgm:t>
    </dgm:pt>
    <dgm:pt modelId="{764E79BD-9B00-4F65-BEA2-743E45F452B8}" type="sibTrans" cxnId="{C1B2622A-6C20-4CBE-8276-C83E50D0047F}">
      <dgm:prSet/>
      <dgm:spPr/>
      <dgm:t>
        <a:bodyPr/>
        <a:lstStyle/>
        <a:p>
          <a:endParaRPr lang="en-IN"/>
        </a:p>
      </dgm:t>
    </dgm:pt>
    <dgm:pt modelId="{383B611A-BD86-4E89-8E9D-F16D94CE37EB}">
      <dgm:prSet phldrT="[Text]" custT="1"/>
      <dgm:spPr/>
      <dgm:t>
        <a:bodyPr/>
        <a:lstStyle/>
        <a:p>
          <a:r>
            <a:rPr lang="en-IN" sz="2000" b="0" i="0" dirty="0"/>
            <a:t>Choose an enterprise </a:t>
          </a:r>
          <a:r>
            <a:rPr lang="en-IN" sz="2000" b="0" i="0" dirty="0" smtClean="0"/>
            <a:t>/ entrepreneur </a:t>
          </a:r>
          <a:r>
            <a:rPr lang="en-IN" sz="2000" b="0" i="0" dirty="0"/>
            <a:t>to study</a:t>
          </a:r>
        </a:p>
      </dgm:t>
    </dgm:pt>
    <dgm:pt modelId="{D71BB7FA-CEC0-4C35-9DC0-4B2034F6C012}" type="parTrans" cxnId="{0AB1600F-8007-4EA3-8F2A-C02E793C186E}">
      <dgm:prSet/>
      <dgm:spPr/>
      <dgm:t>
        <a:bodyPr/>
        <a:lstStyle/>
        <a:p>
          <a:endParaRPr lang="en-IN"/>
        </a:p>
      </dgm:t>
    </dgm:pt>
    <dgm:pt modelId="{9FF9FC29-A2A5-4424-AAFF-5586E981347D}" type="sibTrans" cxnId="{0AB1600F-8007-4EA3-8F2A-C02E793C186E}">
      <dgm:prSet/>
      <dgm:spPr/>
      <dgm:t>
        <a:bodyPr/>
        <a:lstStyle/>
        <a:p>
          <a:endParaRPr lang="en-IN"/>
        </a:p>
      </dgm:t>
    </dgm:pt>
    <dgm:pt modelId="{E7BD9316-7A7A-4E67-B217-77CA6DACCDD5}">
      <dgm:prSet phldrT="[Text]"/>
      <dgm:spPr/>
      <dgm:t>
        <a:bodyPr/>
        <a:lstStyle/>
        <a:p>
          <a:r>
            <a:rPr lang="en-IN" dirty="0"/>
            <a:t>Interview</a:t>
          </a:r>
        </a:p>
      </dgm:t>
    </dgm:pt>
    <dgm:pt modelId="{FF25CF5B-584C-43CA-B0E5-8754DBE6917C}" type="parTrans" cxnId="{483B5CBE-768A-4C3F-B99C-BE51E0C1FB36}">
      <dgm:prSet/>
      <dgm:spPr/>
      <dgm:t>
        <a:bodyPr/>
        <a:lstStyle/>
        <a:p>
          <a:endParaRPr lang="en-IN"/>
        </a:p>
      </dgm:t>
    </dgm:pt>
    <dgm:pt modelId="{C122A921-1104-4D26-99EA-5DED36F3FDEC}" type="sibTrans" cxnId="{483B5CBE-768A-4C3F-B99C-BE51E0C1FB36}">
      <dgm:prSet/>
      <dgm:spPr/>
      <dgm:t>
        <a:bodyPr/>
        <a:lstStyle/>
        <a:p>
          <a:endParaRPr lang="en-IN"/>
        </a:p>
      </dgm:t>
    </dgm:pt>
    <dgm:pt modelId="{4D47A015-8B56-4DA8-AC12-93CCF86128C9}">
      <dgm:prSet phldrT="[Text]" custT="1"/>
      <dgm:spPr/>
      <dgm:t>
        <a:bodyPr/>
        <a:lstStyle/>
        <a:p>
          <a:r>
            <a:rPr lang="en-IN" sz="1800" dirty="0"/>
            <a:t>Meet the person, strike a rapport</a:t>
          </a:r>
        </a:p>
        <a:p>
          <a:r>
            <a:rPr lang="en-IN" sz="1800" dirty="0"/>
            <a:t>Meet him repeatedly</a:t>
          </a:r>
        </a:p>
        <a:p>
          <a:r>
            <a:rPr lang="en-IN" sz="1800" dirty="0"/>
            <a:t>Audio-record the conversation</a:t>
          </a:r>
        </a:p>
        <a:p>
          <a:r>
            <a:rPr lang="en-IN" sz="1800" dirty="0"/>
            <a:t>Transcribe the conversations into a transcript</a:t>
          </a:r>
        </a:p>
      </dgm:t>
    </dgm:pt>
    <dgm:pt modelId="{39251F27-E658-492C-8BCF-67E5A1668B47}" type="parTrans" cxnId="{86ACD3AC-6B4D-439E-8A73-7BA982154574}">
      <dgm:prSet/>
      <dgm:spPr/>
      <dgm:t>
        <a:bodyPr/>
        <a:lstStyle/>
        <a:p>
          <a:endParaRPr lang="en-IN"/>
        </a:p>
      </dgm:t>
    </dgm:pt>
    <dgm:pt modelId="{D4EC5D37-C859-47F0-AF1D-2F725CBA8F15}" type="sibTrans" cxnId="{86ACD3AC-6B4D-439E-8A73-7BA982154574}">
      <dgm:prSet/>
      <dgm:spPr/>
      <dgm:t>
        <a:bodyPr/>
        <a:lstStyle/>
        <a:p>
          <a:endParaRPr lang="en-IN"/>
        </a:p>
      </dgm:t>
    </dgm:pt>
    <dgm:pt modelId="{DFAAD95D-A095-4ADD-85FE-6E982947D0EE}" type="pres">
      <dgm:prSet presAssocID="{5D1DA54B-F6C1-490F-BD5B-F92E2FE53A7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301B89-04BB-48BC-A6D7-1435F3114D89}" type="pres">
      <dgm:prSet presAssocID="{14A89BC4-4F52-4CDF-B1CC-A8F125BF50EF}" presName="ParentComposite" presStyleCnt="0"/>
      <dgm:spPr/>
    </dgm:pt>
    <dgm:pt modelId="{C7C5516A-26FA-47C1-80C8-9D7E9D373F20}" type="pres">
      <dgm:prSet presAssocID="{14A89BC4-4F52-4CDF-B1CC-A8F125BF50EF}" presName="Chord" presStyleLbl="bgShp" presStyleIdx="0" presStyleCnt="3"/>
      <dgm:spPr/>
    </dgm:pt>
    <dgm:pt modelId="{0D93DACB-87BF-428A-AFF0-7CA48F94E3CC}" type="pres">
      <dgm:prSet presAssocID="{14A89BC4-4F52-4CDF-B1CC-A8F125BF50EF}" presName="Pie" presStyleLbl="alignNode1" presStyleIdx="0" presStyleCnt="3"/>
      <dgm:spPr/>
    </dgm:pt>
    <dgm:pt modelId="{BC6FCA3A-9DB1-4974-BBBD-20C239F77D09}" type="pres">
      <dgm:prSet presAssocID="{14A89BC4-4F52-4CDF-B1CC-A8F125BF50EF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B78F0-34D8-4033-B49D-3F8488DA1D55}" type="pres">
      <dgm:prSet presAssocID="{F2E78F5F-B71A-4859-A26F-800B6ED7475F}" presName="negSibTrans" presStyleCnt="0"/>
      <dgm:spPr/>
    </dgm:pt>
    <dgm:pt modelId="{8AD04EC8-8B90-40BD-A3CA-DD42E75CD9BE}" type="pres">
      <dgm:prSet presAssocID="{14A89BC4-4F52-4CDF-B1CC-A8F125BF50EF}" presName="composite" presStyleCnt="0"/>
      <dgm:spPr/>
    </dgm:pt>
    <dgm:pt modelId="{1E8FA151-BE33-4266-B8D8-767932002EE9}" type="pres">
      <dgm:prSet presAssocID="{14A89BC4-4F52-4CDF-B1CC-A8F125BF50EF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94E62-57D6-4CDC-9C44-E5D5829564E3}" type="pres">
      <dgm:prSet presAssocID="{B6526E4D-4073-4A2B-A515-9DF8A86AF5AB}" presName="sibTrans" presStyleCnt="0"/>
      <dgm:spPr/>
    </dgm:pt>
    <dgm:pt modelId="{9FED42BC-BFE3-484D-9532-972C54DA8AA0}" type="pres">
      <dgm:prSet presAssocID="{3D2BD2BC-F11E-49DE-8237-809331916A4E}" presName="ParentComposite" presStyleCnt="0"/>
      <dgm:spPr/>
    </dgm:pt>
    <dgm:pt modelId="{9C038F23-EC09-4239-91CE-B68B55D97DA7}" type="pres">
      <dgm:prSet presAssocID="{3D2BD2BC-F11E-49DE-8237-809331916A4E}" presName="Chord" presStyleLbl="bgShp" presStyleIdx="1" presStyleCnt="3"/>
      <dgm:spPr/>
    </dgm:pt>
    <dgm:pt modelId="{DE7CF291-F018-483B-8C9E-4CA348F7D2E0}" type="pres">
      <dgm:prSet presAssocID="{3D2BD2BC-F11E-49DE-8237-809331916A4E}" presName="Pie" presStyleLbl="alignNode1" presStyleIdx="1" presStyleCnt="3"/>
      <dgm:spPr/>
    </dgm:pt>
    <dgm:pt modelId="{27F4DA9A-D7EB-4233-9CDE-E40F06EA0437}" type="pres">
      <dgm:prSet presAssocID="{3D2BD2BC-F11E-49DE-8237-809331916A4E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EF444-A399-438D-A928-51CEFE443438}" type="pres">
      <dgm:prSet presAssocID="{9FF9FC29-A2A5-4424-AAFF-5586E981347D}" presName="negSibTrans" presStyleCnt="0"/>
      <dgm:spPr/>
    </dgm:pt>
    <dgm:pt modelId="{9D4D4E4C-3170-4917-B7C4-32DAC7BA5F4F}" type="pres">
      <dgm:prSet presAssocID="{3D2BD2BC-F11E-49DE-8237-809331916A4E}" presName="composite" presStyleCnt="0"/>
      <dgm:spPr/>
    </dgm:pt>
    <dgm:pt modelId="{906D5856-1143-4523-B34C-2D54DAC8216E}" type="pres">
      <dgm:prSet presAssocID="{3D2BD2BC-F11E-49DE-8237-809331916A4E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D7AC3-EB95-4125-8BED-34FDD014675C}" type="pres">
      <dgm:prSet presAssocID="{764E79BD-9B00-4F65-BEA2-743E45F452B8}" presName="sibTrans" presStyleCnt="0"/>
      <dgm:spPr/>
    </dgm:pt>
    <dgm:pt modelId="{D7102111-04E9-450E-B88B-8CC2B6E56E02}" type="pres">
      <dgm:prSet presAssocID="{E7BD9316-7A7A-4E67-B217-77CA6DACCDD5}" presName="ParentComposite" presStyleCnt="0"/>
      <dgm:spPr/>
    </dgm:pt>
    <dgm:pt modelId="{28E51F52-5057-4D18-B094-E8228F71A3DA}" type="pres">
      <dgm:prSet presAssocID="{E7BD9316-7A7A-4E67-B217-77CA6DACCDD5}" presName="Chord" presStyleLbl="bgShp" presStyleIdx="2" presStyleCnt="3"/>
      <dgm:spPr/>
    </dgm:pt>
    <dgm:pt modelId="{FF10C82A-E477-4FDB-99FC-DC849FE8D405}" type="pres">
      <dgm:prSet presAssocID="{E7BD9316-7A7A-4E67-B217-77CA6DACCDD5}" presName="Pie" presStyleLbl="alignNode1" presStyleIdx="2" presStyleCnt="3"/>
      <dgm:spPr/>
    </dgm:pt>
    <dgm:pt modelId="{BEA358CB-4601-416A-A754-7A7D31DAC287}" type="pres">
      <dgm:prSet presAssocID="{E7BD9316-7A7A-4E67-B217-77CA6DACCDD5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DA5BF-72BC-4CE9-96FC-CF881808DCF0}" type="pres">
      <dgm:prSet presAssocID="{D4EC5D37-C859-47F0-AF1D-2F725CBA8F15}" presName="negSibTrans" presStyleCnt="0"/>
      <dgm:spPr/>
    </dgm:pt>
    <dgm:pt modelId="{86979843-41EA-4B32-8BE1-2CB7BEBC9679}" type="pres">
      <dgm:prSet presAssocID="{E7BD9316-7A7A-4E67-B217-77CA6DACCDD5}" presName="composite" presStyleCnt="0"/>
      <dgm:spPr/>
    </dgm:pt>
    <dgm:pt modelId="{4FD50C6B-5F3B-49A3-AEB7-527AC397AB05}" type="pres">
      <dgm:prSet presAssocID="{E7BD9316-7A7A-4E67-B217-77CA6DACCDD5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FC0BBD-F545-42DF-AD21-9989FB5494DD}" type="presOf" srcId="{3FAE6B73-4661-4BD2-93B2-A6F20E80432A}" destId="{1E8FA151-BE33-4266-B8D8-767932002EE9}" srcOrd="0" destOrd="0" presId="urn:microsoft.com/office/officeart/2009/3/layout/PieProcess"/>
    <dgm:cxn modelId="{7CB85BB6-24B6-43CD-91B1-1182FFBC6D65}" srcId="{5D1DA54B-F6C1-490F-BD5B-F92E2FE53A79}" destId="{14A89BC4-4F52-4CDF-B1CC-A8F125BF50EF}" srcOrd="0" destOrd="0" parTransId="{D5A72F83-AAE0-4451-8CBA-7545C298619D}" sibTransId="{B6526E4D-4073-4A2B-A515-9DF8A86AF5AB}"/>
    <dgm:cxn modelId="{C1B2622A-6C20-4CBE-8276-C83E50D0047F}" srcId="{5D1DA54B-F6C1-490F-BD5B-F92E2FE53A79}" destId="{3D2BD2BC-F11E-49DE-8237-809331916A4E}" srcOrd="1" destOrd="0" parTransId="{42814E44-4802-4FF7-88AE-8322D71D7857}" sibTransId="{764E79BD-9B00-4F65-BEA2-743E45F452B8}"/>
    <dgm:cxn modelId="{8B11D815-F322-49AC-A8F4-63FF89D7A677}" type="presOf" srcId="{383B611A-BD86-4E89-8E9D-F16D94CE37EB}" destId="{906D5856-1143-4523-B34C-2D54DAC8216E}" srcOrd="0" destOrd="0" presId="urn:microsoft.com/office/officeart/2009/3/layout/PieProcess"/>
    <dgm:cxn modelId="{483B5CBE-768A-4C3F-B99C-BE51E0C1FB36}" srcId="{5D1DA54B-F6C1-490F-BD5B-F92E2FE53A79}" destId="{E7BD9316-7A7A-4E67-B217-77CA6DACCDD5}" srcOrd="2" destOrd="0" parTransId="{FF25CF5B-584C-43CA-B0E5-8754DBE6917C}" sibTransId="{C122A921-1104-4D26-99EA-5DED36F3FDEC}"/>
    <dgm:cxn modelId="{86ACD3AC-6B4D-439E-8A73-7BA982154574}" srcId="{E7BD9316-7A7A-4E67-B217-77CA6DACCDD5}" destId="{4D47A015-8B56-4DA8-AC12-93CCF86128C9}" srcOrd="0" destOrd="0" parTransId="{39251F27-E658-492C-8BCF-67E5A1668B47}" sibTransId="{D4EC5D37-C859-47F0-AF1D-2F725CBA8F15}"/>
    <dgm:cxn modelId="{380F39B1-788C-4FAC-B532-F8BC95846F5F}" type="presOf" srcId="{14A89BC4-4F52-4CDF-B1CC-A8F125BF50EF}" destId="{BC6FCA3A-9DB1-4974-BBBD-20C239F77D09}" srcOrd="0" destOrd="0" presId="urn:microsoft.com/office/officeart/2009/3/layout/PieProcess"/>
    <dgm:cxn modelId="{0AB1600F-8007-4EA3-8F2A-C02E793C186E}" srcId="{3D2BD2BC-F11E-49DE-8237-809331916A4E}" destId="{383B611A-BD86-4E89-8E9D-F16D94CE37EB}" srcOrd="0" destOrd="0" parTransId="{D71BB7FA-CEC0-4C35-9DC0-4B2034F6C012}" sibTransId="{9FF9FC29-A2A5-4424-AAFF-5586E981347D}"/>
    <dgm:cxn modelId="{5E6545F9-0546-4D42-B66B-75E66F35F90E}" type="presOf" srcId="{E7BD9316-7A7A-4E67-B217-77CA6DACCDD5}" destId="{BEA358CB-4601-416A-A754-7A7D31DAC287}" srcOrd="0" destOrd="0" presId="urn:microsoft.com/office/officeart/2009/3/layout/PieProcess"/>
    <dgm:cxn modelId="{63EF00CB-D437-4C9F-B2C0-428EA301D67C}" srcId="{14A89BC4-4F52-4CDF-B1CC-A8F125BF50EF}" destId="{3FAE6B73-4661-4BD2-93B2-A6F20E80432A}" srcOrd="0" destOrd="0" parTransId="{11DB125B-E32E-45BC-A58C-4987ACFA3E5A}" sibTransId="{F2E78F5F-B71A-4859-A26F-800B6ED7475F}"/>
    <dgm:cxn modelId="{6A669244-B47D-46E0-B624-EF6B031C50D3}" type="presOf" srcId="{4D47A015-8B56-4DA8-AC12-93CCF86128C9}" destId="{4FD50C6B-5F3B-49A3-AEB7-527AC397AB05}" srcOrd="0" destOrd="0" presId="urn:microsoft.com/office/officeart/2009/3/layout/PieProcess"/>
    <dgm:cxn modelId="{B3D20D28-B7C6-4ADB-9DB3-27190D178046}" type="presOf" srcId="{3D2BD2BC-F11E-49DE-8237-809331916A4E}" destId="{27F4DA9A-D7EB-4233-9CDE-E40F06EA0437}" srcOrd="0" destOrd="0" presId="urn:microsoft.com/office/officeart/2009/3/layout/PieProcess"/>
    <dgm:cxn modelId="{C36D6AAA-7B1A-4511-B069-CEE92DEEE9B5}" type="presOf" srcId="{5D1DA54B-F6C1-490F-BD5B-F92E2FE53A79}" destId="{DFAAD95D-A095-4ADD-85FE-6E982947D0EE}" srcOrd="0" destOrd="0" presId="urn:microsoft.com/office/officeart/2009/3/layout/PieProcess"/>
    <dgm:cxn modelId="{FA67A2B1-3566-4FB7-A9D7-444E1D50BC42}" type="presParOf" srcId="{DFAAD95D-A095-4ADD-85FE-6E982947D0EE}" destId="{12301B89-04BB-48BC-A6D7-1435F3114D89}" srcOrd="0" destOrd="0" presId="urn:microsoft.com/office/officeart/2009/3/layout/PieProcess"/>
    <dgm:cxn modelId="{664E8A02-FCF9-4271-9C7C-98E8BB109D96}" type="presParOf" srcId="{12301B89-04BB-48BC-A6D7-1435F3114D89}" destId="{C7C5516A-26FA-47C1-80C8-9D7E9D373F20}" srcOrd="0" destOrd="0" presId="urn:microsoft.com/office/officeart/2009/3/layout/PieProcess"/>
    <dgm:cxn modelId="{A7BBB6D0-5FEF-4DEA-A722-1BCE06846309}" type="presParOf" srcId="{12301B89-04BB-48BC-A6D7-1435F3114D89}" destId="{0D93DACB-87BF-428A-AFF0-7CA48F94E3CC}" srcOrd="1" destOrd="0" presId="urn:microsoft.com/office/officeart/2009/3/layout/PieProcess"/>
    <dgm:cxn modelId="{51B976F4-E7C2-49E6-BC6D-8151FAC3F849}" type="presParOf" srcId="{12301B89-04BB-48BC-A6D7-1435F3114D89}" destId="{BC6FCA3A-9DB1-4974-BBBD-20C239F77D09}" srcOrd="2" destOrd="0" presId="urn:microsoft.com/office/officeart/2009/3/layout/PieProcess"/>
    <dgm:cxn modelId="{F6FF8AF0-BB81-4378-A708-40A38A680502}" type="presParOf" srcId="{DFAAD95D-A095-4ADD-85FE-6E982947D0EE}" destId="{4BDB78F0-34D8-4033-B49D-3F8488DA1D55}" srcOrd="1" destOrd="0" presId="urn:microsoft.com/office/officeart/2009/3/layout/PieProcess"/>
    <dgm:cxn modelId="{21591E03-5E9B-4F08-98DF-C05838EFBDE2}" type="presParOf" srcId="{DFAAD95D-A095-4ADD-85FE-6E982947D0EE}" destId="{8AD04EC8-8B90-40BD-A3CA-DD42E75CD9BE}" srcOrd="2" destOrd="0" presId="urn:microsoft.com/office/officeart/2009/3/layout/PieProcess"/>
    <dgm:cxn modelId="{5AAF56B0-4008-48D3-897F-9A24271619D6}" type="presParOf" srcId="{8AD04EC8-8B90-40BD-A3CA-DD42E75CD9BE}" destId="{1E8FA151-BE33-4266-B8D8-767932002EE9}" srcOrd="0" destOrd="0" presId="urn:microsoft.com/office/officeart/2009/3/layout/PieProcess"/>
    <dgm:cxn modelId="{DA11CCA5-F496-4993-A482-3F5154F18450}" type="presParOf" srcId="{DFAAD95D-A095-4ADD-85FE-6E982947D0EE}" destId="{22694E62-57D6-4CDC-9C44-E5D5829564E3}" srcOrd="3" destOrd="0" presId="urn:microsoft.com/office/officeart/2009/3/layout/PieProcess"/>
    <dgm:cxn modelId="{6DDA7D0E-3319-45F2-948F-2DB7FC818F2C}" type="presParOf" srcId="{DFAAD95D-A095-4ADD-85FE-6E982947D0EE}" destId="{9FED42BC-BFE3-484D-9532-972C54DA8AA0}" srcOrd="4" destOrd="0" presId="urn:microsoft.com/office/officeart/2009/3/layout/PieProcess"/>
    <dgm:cxn modelId="{6E48A413-5B10-4298-BF87-BBD427493623}" type="presParOf" srcId="{9FED42BC-BFE3-484D-9532-972C54DA8AA0}" destId="{9C038F23-EC09-4239-91CE-B68B55D97DA7}" srcOrd="0" destOrd="0" presId="urn:microsoft.com/office/officeart/2009/3/layout/PieProcess"/>
    <dgm:cxn modelId="{DAF9ED71-C0A6-45F1-9D0C-E17501606F65}" type="presParOf" srcId="{9FED42BC-BFE3-484D-9532-972C54DA8AA0}" destId="{DE7CF291-F018-483B-8C9E-4CA348F7D2E0}" srcOrd="1" destOrd="0" presId="urn:microsoft.com/office/officeart/2009/3/layout/PieProcess"/>
    <dgm:cxn modelId="{DB84AF1A-C318-4ACD-8E3E-60C8725FE867}" type="presParOf" srcId="{9FED42BC-BFE3-484D-9532-972C54DA8AA0}" destId="{27F4DA9A-D7EB-4233-9CDE-E40F06EA0437}" srcOrd="2" destOrd="0" presId="urn:microsoft.com/office/officeart/2009/3/layout/PieProcess"/>
    <dgm:cxn modelId="{38F418E8-06F9-4C06-A2D3-865896215994}" type="presParOf" srcId="{DFAAD95D-A095-4ADD-85FE-6E982947D0EE}" destId="{EB4EF444-A399-438D-A928-51CEFE443438}" srcOrd="5" destOrd="0" presId="urn:microsoft.com/office/officeart/2009/3/layout/PieProcess"/>
    <dgm:cxn modelId="{06EF6D5F-AC19-4405-8157-BE76A77A3972}" type="presParOf" srcId="{DFAAD95D-A095-4ADD-85FE-6E982947D0EE}" destId="{9D4D4E4C-3170-4917-B7C4-32DAC7BA5F4F}" srcOrd="6" destOrd="0" presId="urn:microsoft.com/office/officeart/2009/3/layout/PieProcess"/>
    <dgm:cxn modelId="{9716543D-76BA-4443-9A96-1CB4EAACF6F0}" type="presParOf" srcId="{9D4D4E4C-3170-4917-B7C4-32DAC7BA5F4F}" destId="{906D5856-1143-4523-B34C-2D54DAC8216E}" srcOrd="0" destOrd="0" presId="urn:microsoft.com/office/officeart/2009/3/layout/PieProcess"/>
    <dgm:cxn modelId="{A6E34090-1D36-4C4B-9F00-3DFEAC7DDAF5}" type="presParOf" srcId="{DFAAD95D-A095-4ADD-85FE-6E982947D0EE}" destId="{01DD7AC3-EB95-4125-8BED-34FDD014675C}" srcOrd="7" destOrd="0" presId="urn:microsoft.com/office/officeart/2009/3/layout/PieProcess"/>
    <dgm:cxn modelId="{90FCA60C-C57B-45FA-87B9-1322F5575F7E}" type="presParOf" srcId="{DFAAD95D-A095-4ADD-85FE-6E982947D0EE}" destId="{D7102111-04E9-450E-B88B-8CC2B6E56E02}" srcOrd="8" destOrd="0" presId="urn:microsoft.com/office/officeart/2009/3/layout/PieProcess"/>
    <dgm:cxn modelId="{424D1D74-DB77-4A76-9717-FF3C9BFBD39B}" type="presParOf" srcId="{D7102111-04E9-450E-B88B-8CC2B6E56E02}" destId="{28E51F52-5057-4D18-B094-E8228F71A3DA}" srcOrd="0" destOrd="0" presId="urn:microsoft.com/office/officeart/2009/3/layout/PieProcess"/>
    <dgm:cxn modelId="{70329CCD-389E-47AD-8FEB-00EE8C48219E}" type="presParOf" srcId="{D7102111-04E9-450E-B88B-8CC2B6E56E02}" destId="{FF10C82A-E477-4FDB-99FC-DC849FE8D405}" srcOrd="1" destOrd="0" presId="urn:microsoft.com/office/officeart/2009/3/layout/PieProcess"/>
    <dgm:cxn modelId="{128BED7C-467D-4AFF-9881-A58F04AD5E72}" type="presParOf" srcId="{D7102111-04E9-450E-B88B-8CC2B6E56E02}" destId="{BEA358CB-4601-416A-A754-7A7D31DAC287}" srcOrd="2" destOrd="0" presId="urn:microsoft.com/office/officeart/2009/3/layout/PieProcess"/>
    <dgm:cxn modelId="{24ABEC9D-F563-4EEE-B7DF-C28A10113ECA}" type="presParOf" srcId="{DFAAD95D-A095-4ADD-85FE-6E982947D0EE}" destId="{7B1DA5BF-72BC-4CE9-96FC-CF881808DCF0}" srcOrd="9" destOrd="0" presId="urn:microsoft.com/office/officeart/2009/3/layout/PieProcess"/>
    <dgm:cxn modelId="{41771B9F-FE89-408F-B097-8D1808ABB622}" type="presParOf" srcId="{DFAAD95D-A095-4ADD-85FE-6E982947D0EE}" destId="{86979843-41EA-4B32-8BE1-2CB7BEBC9679}" srcOrd="10" destOrd="0" presId="urn:microsoft.com/office/officeart/2009/3/layout/PieProcess"/>
    <dgm:cxn modelId="{4FA90A51-6D21-4695-8214-9B8A050BBBE8}" type="presParOf" srcId="{86979843-41EA-4B32-8BE1-2CB7BEBC9679}" destId="{4FD50C6B-5F3B-49A3-AEB7-527AC397AB05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5516A-26FA-47C1-80C8-9D7E9D373F20}">
      <dsp:nvSpPr>
        <dsp:cNvPr id="0" name=""/>
        <dsp:cNvSpPr/>
      </dsp:nvSpPr>
      <dsp:spPr>
        <a:xfrm>
          <a:off x="3353" y="822854"/>
          <a:ext cx="943239" cy="94323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DACB-87BF-428A-AFF0-7CA48F94E3CC}">
      <dsp:nvSpPr>
        <dsp:cNvPr id="0" name=""/>
        <dsp:cNvSpPr/>
      </dsp:nvSpPr>
      <dsp:spPr>
        <a:xfrm>
          <a:off x="97677" y="917178"/>
          <a:ext cx="754591" cy="754591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FCA3A-9DB1-4974-BBBD-20C239F77D09}">
      <dsp:nvSpPr>
        <dsp:cNvPr id="0" name=""/>
        <dsp:cNvSpPr/>
      </dsp:nvSpPr>
      <dsp:spPr>
        <a:xfrm rot="16200000">
          <a:off x="-1081372" y="2945143"/>
          <a:ext cx="2735394" cy="56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/>
            <a:t>Groups </a:t>
          </a:r>
        </a:p>
      </dsp:txBody>
      <dsp:txXfrm>
        <a:off x="-1081372" y="2945143"/>
        <a:ext cx="2735394" cy="565943"/>
      </dsp:txXfrm>
    </dsp:sp>
    <dsp:sp modelId="{1E8FA151-BE33-4266-B8D8-767932002EE9}">
      <dsp:nvSpPr>
        <dsp:cNvPr id="0" name=""/>
        <dsp:cNvSpPr/>
      </dsp:nvSpPr>
      <dsp:spPr>
        <a:xfrm>
          <a:off x="663621" y="822854"/>
          <a:ext cx="1886479" cy="377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Create a group of 5 members each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 </a:t>
          </a:r>
        </a:p>
      </dsp:txBody>
      <dsp:txXfrm>
        <a:off x="663621" y="822854"/>
        <a:ext cx="1886479" cy="3772958"/>
      </dsp:txXfrm>
    </dsp:sp>
    <dsp:sp modelId="{9C038F23-EC09-4239-91CE-B68B55D97DA7}">
      <dsp:nvSpPr>
        <dsp:cNvPr id="0" name=""/>
        <dsp:cNvSpPr/>
      </dsp:nvSpPr>
      <dsp:spPr>
        <a:xfrm>
          <a:off x="2790626" y="822854"/>
          <a:ext cx="943239" cy="94323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F291-F018-483B-8C9E-4CA348F7D2E0}">
      <dsp:nvSpPr>
        <dsp:cNvPr id="0" name=""/>
        <dsp:cNvSpPr/>
      </dsp:nvSpPr>
      <dsp:spPr>
        <a:xfrm>
          <a:off x="2884950" y="917178"/>
          <a:ext cx="754591" cy="75459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DA9A-D7EB-4233-9CDE-E40F06EA0437}">
      <dsp:nvSpPr>
        <dsp:cNvPr id="0" name=""/>
        <dsp:cNvSpPr/>
      </dsp:nvSpPr>
      <dsp:spPr>
        <a:xfrm rot="16200000">
          <a:off x="1705900" y="2945143"/>
          <a:ext cx="2735394" cy="56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/>
            <a:t>Enterprise</a:t>
          </a:r>
        </a:p>
      </dsp:txBody>
      <dsp:txXfrm>
        <a:off x="1705900" y="2945143"/>
        <a:ext cx="2735394" cy="565943"/>
      </dsp:txXfrm>
    </dsp:sp>
    <dsp:sp modelId="{906D5856-1143-4523-B34C-2D54DAC8216E}">
      <dsp:nvSpPr>
        <dsp:cNvPr id="0" name=""/>
        <dsp:cNvSpPr/>
      </dsp:nvSpPr>
      <dsp:spPr>
        <a:xfrm>
          <a:off x="3450894" y="822854"/>
          <a:ext cx="1886479" cy="377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/>
            <a:t>Choose an enterprise </a:t>
          </a:r>
          <a:r>
            <a:rPr lang="en-IN" sz="2000" b="0" i="0" kern="1200" dirty="0" smtClean="0"/>
            <a:t>/ entrepreneur </a:t>
          </a:r>
          <a:r>
            <a:rPr lang="en-IN" sz="2000" b="0" i="0" kern="1200" dirty="0"/>
            <a:t>to study</a:t>
          </a:r>
        </a:p>
      </dsp:txBody>
      <dsp:txXfrm>
        <a:off x="3450894" y="822854"/>
        <a:ext cx="1886479" cy="3772958"/>
      </dsp:txXfrm>
    </dsp:sp>
    <dsp:sp modelId="{28E51F52-5057-4D18-B094-E8228F71A3DA}">
      <dsp:nvSpPr>
        <dsp:cNvPr id="0" name=""/>
        <dsp:cNvSpPr/>
      </dsp:nvSpPr>
      <dsp:spPr>
        <a:xfrm>
          <a:off x="5577899" y="822854"/>
          <a:ext cx="943239" cy="943239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C82A-E477-4FDB-99FC-DC849FE8D405}">
      <dsp:nvSpPr>
        <dsp:cNvPr id="0" name=""/>
        <dsp:cNvSpPr/>
      </dsp:nvSpPr>
      <dsp:spPr>
        <a:xfrm>
          <a:off x="5672223" y="917178"/>
          <a:ext cx="754591" cy="7545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358CB-4601-416A-A754-7A7D31DAC287}">
      <dsp:nvSpPr>
        <dsp:cNvPr id="0" name=""/>
        <dsp:cNvSpPr/>
      </dsp:nvSpPr>
      <dsp:spPr>
        <a:xfrm rot="16200000">
          <a:off x="4493174" y="2945143"/>
          <a:ext cx="2735394" cy="56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/>
            <a:t>Interview</a:t>
          </a:r>
        </a:p>
      </dsp:txBody>
      <dsp:txXfrm>
        <a:off x="4493174" y="2945143"/>
        <a:ext cx="2735394" cy="565943"/>
      </dsp:txXfrm>
    </dsp:sp>
    <dsp:sp modelId="{4FD50C6B-5F3B-49A3-AEB7-527AC397AB05}">
      <dsp:nvSpPr>
        <dsp:cNvPr id="0" name=""/>
        <dsp:cNvSpPr/>
      </dsp:nvSpPr>
      <dsp:spPr>
        <a:xfrm>
          <a:off x="6238167" y="822854"/>
          <a:ext cx="1886479" cy="377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Meet the person, strike a rapport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Meet him repeatedly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Audio-record the conversation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Transcribe the conversations into a transcript</a:t>
          </a:r>
        </a:p>
      </dsp:txBody>
      <dsp:txXfrm>
        <a:off x="6238167" y="822854"/>
        <a:ext cx="1886479" cy="377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79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0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6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7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B6B1AA-0E68-4445-AD65-18F1D3EDF8F6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7B619CE-5543-4485-B207-5F15FAA5D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E4AF-1C6A-4E1F-BDA0-47DF8685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422" y="199707"/>
            <a:ext cx="9702209" cy="2323134"/>
          </a:xfrm>
        </p:spPr>
        <p:txBody>
          <a:bodyPr>
            <a:normAutofit/>
          </a:bodyPr>
          <a:lstStyle/>
          <a:p>
            <a:r>
              <a:rPr lang="en-IN" dirty="0"/>
              <a:t>STUDENT Project- </a:t>
            </a:r>
            <a:br>
              <a:rPr lang="en-IN" dirty="0"/>
            </a:br>
            <a:r>
              <a:rPr lang="en-IN" dirty="0" smtClean="0"/>
              <a:t>‘</a:t>
            </a:r>
            <a:r>
              <a:rPr lang="en-IN" i="1" dirty="0" smtClean="0"/>
              <a:t>firm’</a:t>
            </a:r>
            <a:br>
              <a:rPr lang="en-IN" i="1" dirty="0" smtClean="0"/>
            </a:br>
            <a:r>
              <a:rPr lang="en-IN" i="1" dirty="0" smtClean="0"/>
              <a:t>  </a:t>
            </a:r>
            <a:r>
              <a:rPr lang="en-IN" dirty="0"/>
              <a:t>Qualitative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1195-00B4-4E05-ACFF-E0EC2479F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320" y="4365607"/>
            <a:ext cx="6801612" cy="1239894"/>
          </a:xfrm>
        </p:spPr>
        <p:txBody>
          <a:bodyPr>
            <a:normAutofit/>
          </a:bodyPr>
          <a:lstStyle/>
          <a:p>
            <a:r>
              <a:rPr lang="en-IN" dirty="0" smtClean="0"/>
              <a:t>MS3001D </a:t>
            </a:r>
            <a:r>
              <a:rPr lang="en-IN" smtClean="0"/>
              <a:t>Economics CSED</a:t>
            </a:r>
            <a:endParaRPr lang="en-IN" dirty="0"/>
          </a:p>
          <a:p>
            <a:r>
              <a:rPr lang="en-IN" dirty="0" smtClean="0"/>
              <a:t>Monsoon 2020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09162" y="2627646"/>
            <a:ext cx="3271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/>
              <a:t>Choice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Entrepreneurship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Profit or Non-Profit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DCF4-A4D7-49F2-AE44-35D2C38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Competition and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A7BA-E819-4173-A9D0-1A6303FF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How do your perceive your competition to be?</a:t>
            </a:r>
          </a:p>
          <a:p>
            <a:r>
              <a:rPr lang="en-IN" i="1" dirty="0"/>
              <a:t>Is their intense rivalry among the competitors in the market?</a:t>
            </a:r>
          </a:p>
          <a:p>
            <a:r>
              <a:rPr lang="en-IN" i="1" dirty="0"/>
              <a:t>Do you expect new entrants in the market?</a:t>
            </a:r>
          </a:p>
          <a:p>
            <a:r>
              <a:rPr lang="en-IN" i="1" dirty="0"/>
              <a:t>How do you perceive the threat of the potential entrants?</a:t>
            </a:r>
          </a:p>
        </p:txBody>
      </p:sp>
    </p:spTree>
    <p:extLst>
      <p:ext uri="{BB962C8B-B14F-4D97-AF65-F5344CB8AC3E}">
        <p14:creationId xmlns:p14="http://schemas.microsoft.com/office/powerpoint/2010/main" val="41449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EE02-B699-4C59-AC66-EFED3A0E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Government and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817E-C375-4A42-811C-3CF4733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Do your observe a cyclical / seasonal pattern in your output?</a:t>
            </a:r>
          </a:p>
          <a:p>
            <a:r>
              <a:rPr lang="en-IN" i="1" dirty="0"/>
              <a:t>How is recession affecting you?</a:t>
            </a:r>
          </a:p>
          <a:p>
            <a:r>
              <a:rPr lang="en-IN" i="1" dirty="0"/>
              <a:t>How is inflation affecting</a:t>
            </a:r>
            <a:r>
              <a:rPr lang="en-IN" i="1" dirty="0" smtClean="0"/>
              <a:t>?</a:t>
            </a:r>
          </a:p>
          <a:p>
            <a:r>
              <a:rPr lang="en-IN" i="1" dirty="0" smtClean="0"/>
              <a:t>How is COVID affecting you?</a:t>
            </a:r>
            <a:endParaRPr lang="en-IN" i="1" dirty="0"/>
          </a:p>
          <a:p>
            <a:r>
              <a:rPr lang="en-IN" i="1" dirty="0"/>
              <a:t>How is Government’s  tax regimes affecting you ?  Avoid this question if you are interviewing an informal producer ?</a:t>
            </a:r>
          </a:p>
          <a:p>
            <a:r>
              <a:rPr lang="en-IN" i="1" dirty="0"/>
              <a:t>Which are the government polices affecting you? </a:t>
            </a:r>
          </a:p>
          <a:p>
            <a:r>
              <a:rPr lang="en-IN" i="1" dirty="0"/>
              <a:t>How did Demonetization and GST rollout affect you?</a:t>
            </a:r>
          </a:p>
          <a:p>
            <a:r>
              <a:rPr lang="en-IN" i="1" dirty="0"/>
              <a:t>Are their specific events which brought out marked effects on you?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7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1D77-8CF7-4970-AF02-1E7E654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D579-64E5-437A-9DB1-D20F6ADC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you are done with the transcripts</a:t>
            </a:r>
          </a:p>
          <a:p>
            <a:endParaRPr lang="en-IN" dirty="0"/>
          </a:p>
          <a:p>
            <a:pPr lvl="1"/>
            <a:r>
              <a:rPr lang="en-IN" dirty="0"/>
              <a:t>You are supposed to submit 1 page reflection on the study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More on this later?</a:t>
            </a:r>
          </a:p>
        </p:txBody>
      </p:sp>
    </p:spTree>
    <p:extLst>
      <p:ext uri="{BB962C8B-B14F-4D97-AF65-F5344CB8AC3E}">
        <p14:creationId xmlns:p14="http://schemas.microsoft.com/office/powerpoint/2010/main" val="399322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920C-45DA-4B89-A170-BDA58FA5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Concrete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5C95-19CA-4EB0-A921-3649CB2F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Your Transcripts written </a:t>
            </a:r>
          </a:p>
          <a:p>
            <a:r>
              <a:rPr lang="en-IN" dirty="0"/>
              <a:t>Your ‘Reflection’-single pager</a:t>
            </a:r>
          </a:p>
          <a:p>
            <a:r>
              <a:rPr lang="en-IN" dirty="0"/>
              <a:t>Your Presentation </a:t>
            </a:r>
          </a:p>
          <a:p>
            <a:r>
              <a:rPr lang="en-IN" dirty="0"/>
              <a:t>Your Joint Undertaking that your transcripts transcribes a genuine interview/conversation undertaken with an Individual. </a:t>
            </a:r>
          </a:p>
        </p:txBody>
      </p:sp>
    </p:spTree>
    <p:extLst>
      <p:ext uri="{BB962C8B-B14F-4D97-AF65-F5344CB8AC3E}">
        <p14:creationId xmlns:p14="http://schemas.microsoft.com/office/powerpoint/2010/main" val="118567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unique is your chosen firm/entrepreneurship?</a:t>
            </a:r>
          </a:p>
          <a:p>
            <a:r>
              <a:rPr lang="en-US" dirty="0" smtClean="0"/>
              <a:t>How good is her or hi(s)-’story’?</a:t>
            </a:r>
          </a:p>
          <a:p>
            <a:endParaRPr lang="en-US" dirty="0"/>
          </a:p>
          <a:p>
            <a:r>
              <a:rPr lang="en-US" dirty="0" smtClean="0"/>
              <a:t>The STORY of the guy setting up and running the businesses and how he manage his struggles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Framework for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Dilemma/Problem /Threat/ Disaster to the Business</a:t>
            </a:r>
          </a:p>
          <a:p>
            <a:r>
              <a:rPr lang="en-US" dirty="0" smtClean="0"/>
              <a:t>Short-term SURVIVAL strategy?</a:t>
            </a:r>
          </a:p>
          <a:p>
            <a:r>
              <a:rPr lang="en-US" dirty="0" smtClean="0"/>
              <a:t>Long-term ADAPTATION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C971-BEA1-4F76-BBA5-042B0E5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4929-0771-4C49-8858-A153AB23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Choice of </a:t>
            </a:r>
            <a:r>
              <a:rPr lang="en-IN" dirty="0" smtClean="0"/>
              <a:t>Enterprise </a:t>
            </a:r>
            <a:r>
              <a:rPr lang="en-IN" dirty="0"/>
              <a:t>&amp; Quality of </a:t>
            </a:r>
            <a:r>
              <a:rPr lang="en-IN" dirty="0" smtClean="0"/>
              <a:t>Questions-</a:t>
            </a:r>
            <a:endParaRPr lang="en-IN" dirty="0"/>
          </a:p>
          <a:p>
            <a:r>
              <a:rPr lang="en-IN" dirty="0"/>
              <a:t>Transcript and Reflection on the </a:t>
            </a:r>
            <a:r>
              <a:rPr lang="en-IN" dirty="0" smtClean="0"/>
              <a:t>conversation-</a:t>
            </a:r>
            <a:endParaRPr lang="en-IN" dirty="0"/>
          </a:p>
          <a:p>
            <a:r>
              <a:rPr lang="en-IN" dirty="0" smtClean="0"/>
              <a:t>PPT/Report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F53-2D8B-4F72-A96F-E4EA078B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 Objective of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876F-A91C-4EB1-9663-52D6DCD7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internal component of your evaluation, you are expected to</a:t>
            </a:r>
          </a:p>
          <a:p>
            <a:r>
              <a:rPr lang="en-IN" dirty="0"/>
              <a:t>‘</a:t>
            </a:r>
            <a:r>
              <a:rPr lang="en-IN" b="1" i="1" dirty="0"/>
              <a:t>Study/ Interview </a:t>
            </a:r>
            <a:r>
              <a:rPr lang="en-IN" b="1" i="1" dirty="0" smtClean="0"/>
              <a:t>a firm (Entrepreneurship or a profit/non-profit based firm and </a:t>
            </a:r>
            <a:r>
              <a:rPr lang="en-IN" b="1" i="1" dirty="0"/>
              <a:t>understand the economics </a:t>
            </a:r>
            <a:r>
              <a:rPr lang="en-IN" b="1" i="1" dirty="0" smtClean="0"/>
              <a:t>and management in her/his firm </a:t>
            </a:r>
            <a:endParaRPr lang="en-IN" b="1" i="1" dirty="0"/>
          </a:p>
          <a:p>
            <a:r>
              <a:rPr lang="en-IN" dirty="0"/>
              <a:t>To reflect on your </a:t>
            </a:r>
            <a:r>
              <a:rPr lang="en-IN" dirty="0" smtClean="0"/>
              <a:t>economics and management </a:t>
            </a:r>
            <a:r>
              <a:rPr lang="en-IN" dirty="0"/>
              <a:t>learnings and understand how </a:t>
            </a:r>
            <a:r>
              <a:rPr lang="en-IN" dirty="0" smtClean="0"/>
              <a:t>they play </a:t>
            </a:r>
            <a:r>
              <a:rPr lang="en-IN" dirty="0"/>
              <a:t>out in lives of a </a:t>
            </a:r>
            <a:r>
              <a:rPr lang="en-IN" dirty="0" smtClean="0"/>
              <a:t>firm in </a:t>
            </a:r>
            <a:r>
              <a:rPr lang="en-IN" dirty="0"/>
              <a:t>our economy?</a:t>
            </a:r>
          </a:p>
        </p:txBody>
      </p:sp>
    </p:spTree>
    <p:extLst>
      <p:ext uri="{BB962C8B-B14F-4D97-AF65-F5344CB8AC3E}">
        <p14:creationId xmlns:p14="http://schemas.microsoft.com/office/powerpoint/2010/main" val="164217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C8CBB7-9678-49AC-B707-3CBF70753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795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60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A163-B8B5-4B89-83EE-F8DAE43E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1440"/>
            <a:ext cx="7729728" cy="1188720"/>
          </a:xfrm>
        </p:spPr>
        <p:txBody>
          <a:bodyPr/>
          <a:lstStyle/>
          <a:p>
            <a:r>
              <a:rPr lang="en-IN" dirty="0"/>
              <a:t>WHO: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6FC7-FC95-41FF-BF9D-D47D70B4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Choose your group</a:t>
            </a:r>
          </a:p>
          <a:p>
            <a:r>
              <a:rPr lang="en-IN" dirty="0"/>
              <a:t>5 members ..</a:t>
            </a:r>
          </a:p>
          <a:p>
            <a:r>
              <a:rPr lang="en-IN" dirty="0"/>
              <a:t>Only in one case 4 members</a:t>
            </a:r>
          </a:p>
        </p:txBody>
      </p:sp>
    </p:spTree>
    <p:extLst>
      <p:ext uri="{BB962C8B-B14F-4D97-AF65-F5344CB8AC3E}">
        <p14:creationId xmlns:p14="http://schemas.microsoft.com/office/powerpoint/2010/main" val="11124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7E4B-1A52-43DA-A34F-1CD00335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WHOM : Choosing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6768-7C82-4B14-924C-3A037429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an </a:t>
            </a:r>
            <a:r>
              <a:rPr lang="en-IN" dirty="0" smtClean="0"/>
              <a:t>Entrepreneur// </a:t>
            </a:r>
            <a:r>
              <a:rPr lang="en-IN" dirty="0"/>
              <a:t>Any individual handling an Enterprise. </a:t>
            </a:r>
          </a:p>
          <a:p>
            <a:r>
              <a:rPr lang="en-IN" i="1" dirty="0"/>
              <a:t>Choice between</a:t>
            </a:r>
          </a:p>
          <a:p>
            <a:pPr marL="285750" indent="-285750"/>
            <a:r>
              <a:rPr lang="en-IN" i="1" dirty="0"/>
              <a:t>Entrepreneurship </a:t>
            </a:r>
            <a:r>
              <a:rPr lang="en-IN" i="1" dirty="0" smtClean="0"/>
              <a:t>– running a start-up</a:t>
            </a:r>
            <a:endParaRPr lang="en-IN" i="1" dirty="0"/>
          </a:p>
          <a:p>
            <a:pPr marL="285750" indent="-285750"/>
            <a:r>
              <a:rPr lang="en-IN" i="1" dirty="0"/>
              <a:t>Construction </a:t>
            </a:r>
            <a:r>
              <a:rPr lang="en-IN" i="1" dirty="0" smtClean="0"/>
              <a:t>business-  Owners of Firms in construction/ real estate sector </a:t>
            </a:r>
            <a:endParaRPr lang="en-US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6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CA2-AC22-49A6-ADF4-950BEA9B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HOW: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5562-66C9-4528-8FCD-31074D07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mode of interview could </a:t>
            </a:r>
          </a:p>
          <a:p>
            <a:pPr lvl="1"/>
            <a:r>
              <a:rPr lang="en-IN" dirty="0"/>
              <a:t>Direct person-person interview</a:t>
            </a:r>
          </a:p>
          <a:p>
            <a:pPr lvl="1"/>
            <a:r>
              <a:rPr lang="en-IN" dirty="0"/>
              <a:t>Skype /Zoom interview</a:t>
            </a:r>
          </a:p>
          <a:p>
            <a:pPr lvl="1"/>
            <a:r>
              <a:rPr lang="en-IN" dirty="0"/>
              <a:t>Or a  </a:t>
            </a:r>
            <a:r>
              <a:rPr lang="en-IN" dirty="0" err="1" smtClean="0"/>
              <a:t>Whatsapp</a:t>
            </a:r>
            <a:r>
              <a:rPr lang="en-IN" dirty="0" smtClean="0"/>
              <a:t> </a:t>
            </a:r>
            <a:r>
              <a:rPr lang="en-IN" dirty="0"/>
              <a:t>type cross-platform messaging/ VOIP</a:t>
            </a:r>
          </a:p>
          <a:p>
            <a:endParaRPr lang="en-IN" dirty="0"/>
          </a:p>
          <a:p>
            <a:r>
              <a:rPr lang="en-IN" dirty="0"/>
              <a:t>Make sure that you keep some proof- Audio file/Video file/Screenshot/..</a:t>
            </a:r>
          </a:p>
          <a:p>
            <a:endParaRPr lang="en-IN" dirty="0"/>
          </a:p>
          <a:p>
            <a:r>
              <a:rPr lang="en-IN" dirty="0"/>
              <a:t>FAQ: How would a transcript look like. Refer attachment. </a:t>
            </a:r>
          </a:p>
        </p:txBody>
      </p:sp>
    </p:spTree>
    <p:extLst>
      <p:ext uri="{BB962C8B-B14F-4D97-AF65-F5344CB8AC3E}">
        <p14:creationId xmlns:p14="http://schemas.microsoft.com/office/powerpoint/2010/main" val="137633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FB6-3771-4889-A8A2-80097AA4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WHAT?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CE4B-4D0B-4A30-A536-1A54A302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75756"/>
            <a:ext cx="7729728" cy="3164271"/>
          </a:xfrm>
        </p:spPr>
        <p:txBody>
          <a:bodyPr>
            <a:normAutofit/>
          </a:bodyPr>
          <a:lstStyle/>
          <a:p>
            <a:r>
              <a:rPr lang="en-IN" dirty="0"/>
              <a:t>The Economics around the Entrepreneur</a:t>
            </a:r>
          </a:p>
          <a:p>
            <a:r>
              <a:rPr lang="en-IN" dirty="0"/>
              <a:t>The questions should be structured around the following core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Graphic 4" descr="Repeat">
            <a:extLst>
              <a:ext uri="{FF2B5EF4-FFF2-40B4-BE49-F238E27FC236}">
                <a16:creationId xmlns:a16="http://schemas.microsoft.com/office/drawing/2014/main" id="{9B313089-D67B-4810-ACFB-9AA1FA1249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7357" y="409173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815837-4374-44E1-AC5E-77859C633949}"/>
              </a:ext>
            </a:extLst>
          </p:cNvPr>
          <p:cNvSpPr/>
          <p:nvPr/>
        </p:nvSpPr>
        <p:spPr>
          <a:xfrm>
            <a:off x="2705090" y="3583904"/>
            <a:ext cx="31377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Business/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ECBD9-F2F0-4402-BA44-877AA93CF5EA}"/>
              </a:ext>
            </a:extLst>
          </p:cNvPr>
          <p:cNvSpPr/>
          <p:nvPr/>
        </p:nvSpPr>
        <p:spPr>
          <a:xfrm>
            <a:off x="1863099" y="4757534"/>
            <a:ext cx="31377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 Side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DB4A3-083F-4711-96B8-313A7E7C32B0}"/>
              </a:ext>
            </a:extLst>
          </p:cNvPr>
          <p:cNvSpPr/>
          <p:nvPr/>
        </p:nvSpPr>
        <p:spPr>
          <a:xfrm>
            <a:off x="3665300" y="5496198"/>
            <a:ext cx="31377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066451-F618-4A15-8320-C2B002E890C1}"/>
              </a:ext>
            </a:extLst>
          </p:cNvPr>
          <p:cNvSpPr/>
          <p:nvPr/>
        </p:nvSpPr>
        <p:spPr>
          <a:xfrm>
            <a:off x="5842870" y="4942200"/>
            <a:ext cx="31377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Supply Side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1F462-1A41-4342-A931-9056455BD7AD}"/>
              </a:ext>
            </a:extLst>
          </p:cNvPr>
          <p:cNvSpPr/>
          <p:nvPr/>
        </p:nvSpPr>
        <p:spPr>
          <a:xfrm>
            <a:off x="6052748" y="4179735"/>
            <a:ext cx="31377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Competition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22DBE-9111-4523-A584-4BE98DAC17F3}"/>
              </a:ext>
            </a:extLst>
          </p:cNvPr>
          <p:cNvSpPr/>
          <p:nvPr/>
        </p:nvSpPr>
        <p:spPr>
          <a:xfrm>
            <a:off x="5288857" y="3537737"/>
            <a:ext cx="31377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 Events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61C58-E1EC-4F75-998F-123441BDFD6A}"/>
              </a:ext>
            </a:extLst>
          </p:cNvPr>
          <p:cNvSpPr/>
          <p:nvPr/>
        </p:nvSpPr>
        <p:spPr>
          <a:xfrm>
            <a:off x="6803080" y="6193525"/>
            <a:ext cx="380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questions would broadly look like:</a:t>
            </a:r>
          </a:p>
        </p:txBody>
      </p:sp>
    </p:spTree>
    <p:extLst>
      <p:ext uri="{BB962C8B-B14F-4D97-AF65-F5344CB8AC3E}">
        <p14:creationId xmlns:p14="http://schemas.microsoft.com/office/powerpoint/2010/main" val="34207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3EB-0E30-459F-8FCB-0C733780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/ 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157B-4C43-42CC-B827-AC637201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Business model and Revenue Model  </a:t>
            </a:r>
          </a:p>
          <a:p>
            <a:pPr lvl="1"/>
            <a:r>
              <a:rPr lang="en-IN" i="1" dirty="0"/>
              <a:t>When would she/he or the firm break even? </a:t>
            </a:r>
          </a:p>
          <a:p>
            <a:r>
              <a:rPr lang="en-IN" i="1" dirty="0"/>
              <a:t>Pricing model-  Factors influencing the Price setting process</a:t>
            </a:r>
          </a:p>
          <a:p>
            <a:pPr lvl="1"/>
            <a:r>
              <a:rPr lang="en-IN" i="1" dirty="0"/>
              <a:t>Who are your consumers? </a:t>
            </a:r>
          </a:p>
          <a:p>
            <a:pPr lvl="1"/>
            <a:r>
              <a:rPr lang="en-IN" i="1" dirty="0"/>
              <a:t>Major segments? </a:t>
            </a:r>
          </a:p>
          <a:p>
            <a:pPr lvl="1"/>
            <a:r>
              <a:rPr lang="en-IN" i="1" dirty="0"/>
              <a:t>Do you target any particular segment?</a:t>
            </a:r>
          </a:p>
          <a:p>
            <a:pPr lvl="1"/>
            <a:r>
              <a:rPr lang="en-IN" i="1" dirty="0"/>
              <a:t>Do (customers)  wield substantial bargaining power?</a:t>
            </a:r>
          </a:p>
          <a:p>
            <a:r>
              <a:rPr lang="en-IN" i="1" dirty="0"/>
              <a:t>Do your product or service have substitutes in the market?</a:t>
            </a:r>
          </a:p>
          <a:p>
            <a:r>
              <a:rPr lang="en-IN" i="1" dirty="0"/>
              <a:t> How severe is the competition from substitutes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43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E92-FC49-494D-AB2C-76ABFF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Supply-side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12EA-214C-4DDB-B35C-8AD7ED97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Cost structure- </a:t>
            </a:r>
          </a:p>
          <a:p>
            <a:pPr lvl="1"/>
            <a:r>
              <a:rPr lang="en-IN" i="1" dirty="0"/>
              <a:t>Nature of fixed costs, variable costs, opportunity and sunk costs</a:t>
            </a:r>
          </a:p>
          <a:p>
            <a:pPr lvl="1"/>
            <a:r>
              <a:rPr lang="en-IN" i="1" dirty="0"/>
              <a:t>Major influences on costs</a:t>
            </a:r>
          </a:p>
          <a:p>
            <a:pPr lvl="1"/>
            <a:r>
              <a:rPr lang="en-IN" i="1" dirty="0"/>
              <a:t>Which components varied in the last few years?</a:t>
            </a:r>
          </a:p>
          <a:p>
            <a:pPr marL="228600" lvl="1" indent="0">
              <a:buNone/>
            </a:pPr>
            <a:endParaRPr lang="en-IN" i="1" dirty="0"/>
          </a:p>
          <a:p>
            <a:pPr marL="228600" lvl="1" indent="0">
              <a:buNone/>
            </a:pPr>
            <a:r>
              <a:rPr lang="en-IN" i="1" dirty="0"/>
              <a:t>How is your supply chain? </a:t>
            </a:r>
          </a:p>
          <a:p>
            <a:pPr lvl="2"/>
            <a:r>
              <a:rPr lang="en-IN" i="1" dirty="0"/>
              <a:t>Do your suppliers have significant bargaining power? </a:t>
            </a:r>
          </a:p>
          <a:p>
            <a:pPr lvl="2"/>
            <a:r>
              <a:rPr lang="en-IN" i="1" dirty="0"/>
              <a:t>If yes, what are the sources of their bargaining power?</a:t>
            </a:r>
          </a:p>
          <a:p>
            <a:pPr lvl="2"/>
            <a:r>
              <a:rPr lang="en-IN" i="1" dirty="0"/>
              <a:t>Is their middle man problem?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9168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314</TotalTime>
  <Words>620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STUDENT Project-  ‘firm’   Qualitative interviews</vt:lpstr>
      <vt:lpstr>Why? Objective of this exercise</vt:lpstr>
      <vt:lpstr>PowerPoint Presentation</vt:lpstr>
      <vt:lpstr>WHO: Groups</vt:lpstr>
      <vt:lpstr>WHOM : Choosing enterprise</vt:lpstr>
      <vt:lpstr>HOW: interview</vt:lpstr>
      <vt:lpstr>WHAT? Questions</vt:lpstr>
      <vt:lpstr>Business / revenue model</vt:lpstr>
      <vt:lpstr>Supply-side </vt:lpstr>
      <vt:lpstr>Competition and markets</vt:lpstr>
      <vt:lpstr>Government and Macro-economics</vt:lpstr>
      <vt:lpstr>Reflection</vt:lpstr>
      <vt:lpstr>Concrete outcomes</vt:lpstr>
      <vt:lpstr>Differentiators</vt:lpstr>
      <vt:lpstr>Ideal Framework for a story</vt:lpstr>
      <vt:lpstr>Evaluation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Projects Economics and Entrepreneur</dc:title>
  <dc:creator>Lenovo</dc:creator>
  <cp:lastModifiedBy>user</cp:lastModifiedBy>
  <cp:revision>26</cp:revision>
  <dcterms:created xsi:type="dcterms:W3CDTF">2019-09-25T11:25:58Z</dcterms:created>
  <dcterms:modified xsi:type="dcterms:W3CDTF">2020-10-06T13:44:52Z</dcterms:modified>
</cp:coreProperties>
</file>