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f1cf51a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f1cf51a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2f1cf51a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2f1cf51a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f1cf51a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f1cf51a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f1cf51a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2f1cf51a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2f1cf51ae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2f1cf51ae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1a8eb1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1a8eb1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a1a8eb1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a1a8eb1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a1a8eb18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a1a8eb18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a1a8eb1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a1a8eb1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a1a8eb1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a1a8eb1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f1cf51a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f1cf51a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a1a8eb1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a1a8eb1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2f1cf51a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2f1cf51a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2f1cf51a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2f1cf51a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f1cf51a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f1cf51a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f1cf51a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f1cf51a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f1cf51a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f1cf51a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f1cf51a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2f1cf51a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2f1cf51a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2f1cf51a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a1a8eb18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a1a8eb18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f1cf51a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f1cf51a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62150" y="333850"/>
            <a:ext cx="6684300" cy="125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700">
                <a:solidFill>
                  <a:srgbClr val="FF9900"/>
                </a:solidFill>
              </a:rPr>
              <a:t>HOSPITAL MANAGEMENT</a:t>
            </a:r>
            <a:endParaRPr b="1" sz="3700">
              <a:solidFill>
                <a:srgbClr val="FF9900"/>
              </a:solidFill>
            </a:endParaRPr>
          </a:p>
          <a:p>
            <a:pPr indent="0" lvl="0" marL="0" rtl="0" algn="ctr">
              <a:spcBef>
                <a:spcPts val="0"/>
              </a:spcBef>
              <a:spcAft>
                <a:spcPts val="0"/>
              </a:spcAft>
              <a:buNone/>
            </a:pPr>
            <a:r>
              <a:rPr b="1" lang="en" sz="3700">
                <a:solidFill>
                  <a:srgbClr val="FF9900"/>
                </a:solidFill>
              </a:rPr>
              <a:t> SYSTEM</a:t>
            </a:r>
            <a:endParaRPr b="1" sz="3100">
              <a:solidFill>
                <a:srgbClr val="FF9900"/>
              </a:solidFill>
            </a:endParaRPr>
          </a:p>
        </p:txBody>
      </p:sp>
      <p:sp>
        <p:nvSpPr>
          <p:cNvPr id="86" name="Google Shape;86;p13"/>
          <p:cNvSpPr txBox="1"/>
          <p:nvPr/>
        </p:nvSpPr>
        <p:spPr>
          <a:xfrm>
            <a:off x="325875" y="1878575"/>
            <a:ext cx="6312000" cy="25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Done By:</a:t>
            </a:r>
            <a:endParaRPr i="1">
              <a:solidFill>
                <a:srgbClr val="FFFFFF"/>
              </a:solidFill>
              <a:latin typeface="Roboto"/>
              <a:ea typeface="Roboto"/>
              <a:cs typeface="Roboto"/>
              <a:sym typeface="Roboto"/>
            </a:endParaRPr>
          </a:p>
          <a:p>
            <a:pPr indent="0" lvl="0" marL="0" rtl="0" algn="l">
              <a:spcBef>
                <a:spcPts val="0"/>
              </a:spcBef>
              <a:spcAft>
                <a:spcPts val="0"/>
              </a:spcAft>
              <a:buNone/>
            </a:pPr>
            <a:r>
              <a:t/>
            </a:r>
            <a:endParaRPr i="1">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GROUP No: 28</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SEVAKULA JYOTHI			B180359CS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BILLA AMULYA				B180404CS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BHUKYA VASANTH KUMAR		B180441CS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PACHIGALLA BHARATH TEJA	B180953CS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CHEERALA NAVEEN KUMAR 	B180383CS</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22"/>
          <p:cNvSpPr txBox="1"/>
          <p:nvPr>
            <p:ph type="ctrTitle"/>
          </p:nvPr>
        </p:nvSpPr>
        <p:spPr>
          <a:xfrm>
            <a:off x="799550" y="25129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2"/>
          <p:cNvPicPr preferRelativeResize="0"/>
          <p:nvPr/>
        </p:nvPicPr>
        <p:blipFill>
          <a:blip r:embed="rId3">
            <a:alphaModFix/>
          </a:blip>
          <a:stretch>
            <a:fillRect/>
          </a:stretch>
        </p:blipFill>
        <p:spPr>
          <a:xfrm>
            <a:off x="651825" y="1195225"/>
            <a:ext cx="7495024" cy="3437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2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4" name="Google Shape;154;p2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55" name="Google Shape;155;p23"/>
          <p:cNvPicPr preferRelativeResize="0"/>
          <p:nvPr/>
        </p:nvPicPr>
        <p:blipFill>
          <a:blip r:embed="rId3">
            <a:alphaModFix/>
          </a:blip>
          <a:stretch>
            <a:fillRect/>
          </a:stretch>
        </p:blipFill>
        <p:spPr>
          <a:xfrm>
            <a:off x="711775" y="1235525"/>
            <a:ext cx="7426499" cy="334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 name="Google Shape;161;p2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162" name="Google Shape;162;p24"/>
          <p:cNvPicPr preferRelativeResize="0"/>
          <p:nvPr/>
        </p:nvPicPr>
        <p:blipFill>
          <a:blip r:embed="rId3">
            <a:alphaModFix/>
          </a:blip>
          <a:stretch>
            <a:fillRect/>
          </a:stretch>
        </p:blipFill>
        <p:spPr>
          <a:xfrm>
            <a:off x="752050" y="1208650"/>
            <a:ext cx="7439949" cy="3478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2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5"/>
          <p:cNvPicPr preferRelativeResize="0"/>
          <p:nvPr/>
        </p:nvPicPr>
        <p:blipFill>
          <a:blip r:embed="rId3">
            <a:alphaModFix/>
          </a:blip>
          <a:stretch>
            <a:fillRect/>
          </a:stretch>
        </p:blipFill>
        <p:spPr>
          <a:xfrm>
            <a:off x="738625" y="1101225"/>
            <a:ext cx="7485325" cy="3572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26"/>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4" name="Google Shape;174;p26"/>
          <p:cNvSpPr txBox="1"/>
          <p:nvPr>
            <p:ph idx="1" type="subTitle"/>
          </p:nvPr>
        </p:nvSpPr>
        <p:spPr>
          <a:xfrm>
            <a:off x="812963" y="24876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75" name="Google Shape;175;p26"/>
          <p:cNvPicPr preferRelativeResize="0"/>
          <p:nvPr/>
        </p:nvPicPr>
        <p:blipFill>
          <a:blip r:embed="rId3">
            <a:alphaModFix/>
          </a:blip>
          <a:stretch>
            <a:fillRect/>
          </a:stretch>
        </p:blipFill>
        <p:spPr>
          <a:xfrm>
            <a:off x="684900" y="1122625"/>
            <a:ext cx="7265350" cy="338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1" name="Google Shape;181;p27"/>
          <p:cNvPicPr preferRelativeResize="0"/>
          <p:nvPr/>
        </p:nvPicPr>
        <p:blipFill>
          <a:blip r:embed="rId3">
            <a:alphaModFix/>
          </a:blip>
          <a:stretch>
            <a:fillRect/>
          </a:stretch>
        </p:blipFill>
        <p:spPr>
          <a:xfrm>
            <a:off x="420975" y="1181750"/>
            <a:ext cx="7985875" cy="3344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28"/>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8"/>
          <p:cNvPicPr preferRelativeResize="0"/>
          <p:nvPr/>
        </p:nvPicPr>
        <p:blipFill>
          <a:blip r:embed="rId3">
            <a:alphaModFix/>
          </a:blip>
          <a:stretch>
            <a:fillRect/>
          </a:stretch>
        </p:blipFill>
        <p:spPr>
          <a:xfrm>
            <a:off x="452175" y="1131038"/>
            <a:ext cx="7909949" cy="360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29"/>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9"/>
          <p:cNvPicPr preferRelativeResize="0"/>
          <p:nvPr/>
        </p:nvPicPr>
        <p:blipFill>
          <a:blip r:embed="rId3">
            <a:alphaModFix/>
          </a:blip>
          <a:stretch>
            <a:fillRect/>
          </a:stretch>
        </p:blipFill>
        <p:spPr>
          <a:xfrm>
            <a:off x="598100" y="1293775"/>
            <a:ext cx="7369600" cy="319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30"/>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30"/>
          <p:cNvPicPr preferRelativeResize="0"/>
          <p:nvPr/>
        </p:nvPicPr>
        <p:blipFill>
          <a:blip r:embed="rId3">
            <a:alphaModFix/>
          </a:blip>
          <a:stretch>
            <a:fillRect/>
          </a:stretch>
        </p:blipFill>
        <p:spPr>
          <a:xfrm>
            <a:off x="598100" y="1262200"/>
            <a:ext cx="7558925" cy="3376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3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1"/>
          <p:cNvPicPr preferRelativeResize="0"/>
          <p:nvPr/>
        </p:nvPicPr>
        <p:blipFill>
          <a:blip r:embed="rId3">
            <a:alphaModFix/>
          </a:blip>
          <a:stretch>
            <a:fillRect/>
          </a:stretch>
        </p:blipFill>
        <p:spPr>
          <a:xfrm>
            <a:off x="598100" y="1104425"/>
            <a:ext cx="7464250" cy="3392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17525" y="620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solidFill>
                  <a:srgbClr val="FF9900"/>
                </a:solidFill>
              </a:rPr>
              <a:t>THE PROJECT</a:t>
            </a:r>
            <a:endParaRPr b="1" sz="3700">
              <a:solidFill>
                <a:srgbClr val="FF9900"/>
              </a:solidFill>
            </a:endParaRPr>
          </a:p>
        </p:txBody>
      </p:sp>
      <p:sp>
        <p:nvSpPr>
          <p:cNvPr id="92" name="Google Shape;92;p14"/>
          <p:cNvSpPr txBox="1"/>
          <p:nvPr>
            <p:ph idx="1" type="subTitle"/>
          </p:nvPr>
        </p:nvSpPr>
        <p:spPr>
          <a:xfrm>
            <a:off x="598100" y="1784024"/>
            <a:ext cx="8222100" cy="26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is a web application intended to convey the patients and hospital management about various sectors like availability of doctors, medical bills and also other important aspects which could enable the management of hospitals for a proper growth and functionality. This application is mainly intended for the social community all well as the public and private hospital in a city.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3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2"/>
          <p:cNvPicPr preferRelativeResize="0"/>
          <p:nvPr/>
        </p:nvPicPr>
        <p:blipFill>
          <a:blip r:embed="rId3">
            <a:alphaModFix/>
          </a:blip>
          <a:stretch>
            <a:fillRect/>
          </a:stretch>
        </p:blipFill>
        <p:spPr>
          <a:xfrm>
            <a:off x="441775" y="978200"/>
            <a:ext cx="7825699" cy="3611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ctrTitle"/>
          </p:nvPr>
        </p:nvSpPr>
        <p:spPr>
          <a:xfrm>
            <a:off x="272950" y="929800"/>
            <a:ext cx="8222100" cy="38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100"/>
              <a:t>Since the System is essential for maintaining details about the Doctors and Patients. We understand that by using this Management System project the work becomes very easy and we save a lot of time. Hospital administrators would be able to significantly improve the operational control and thus streamline operations. This would enable to improve the response time to the demands of patient care because it automates the process of collecting, collating and retrieving patient information. Accounting sometimes becomes awfully pathetic and complex. This product will eliminate any such complexity</a:t>
            </a:r>
            <a:endParaRPr sz="2100"/>
          </a:p>
        </p:txBody>
      </p:sp>
      <p:sp>
        <p:nvSpPr>
          <p:cNvPr id="222" name="Google Shape;222;p33"/>
          <p:cNvSpPr txBox="1"/>
          <p:nvPr>
            <p:ph idx="1" type="subTitle"/>
          </p:nvPr>
        </p:nvSpPr>
        <p:spPr>
          <a:xfrm>
            <a:off x="225525" y="362156"/>
            <a:ext cx="82221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9900"/>
                </a:solidFill>
              </a:rPr>
              <a:t>CONCLUSION </a:t>
            </a:r>
            <a:endParaRPr b="1" sz="3700">
              <a:solidFill>
                <a:srgbClr val="FF99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8" name="Google Shape;98;p15"/>
          <p:cNvSpPr txBox="1"/>
          <p:nvPr>
            <p:ph idx="1" type="subTitle"/>
          </p:nvPr>
        </p:nvSpPr>
        <p:spPr>
          <a:xfrm>
            <a:off x="598100" y="637150"/>
            <a:ext cx="8222100" cy="3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This project enables a hospital to store the patients details in its database.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2. Patients can easily view the hospital services and book appointments in advance based on their time-slot.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 system helps doctors and patients to store prescription and other services.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Enables admin to easily update the doctors list and their time of </a:t>
            </a:r>
            <a:r>
              <a:rPr lang="en"/>
              <a:t>availability</a:t>
            </a:r>
            <a:r>
              <a:rPr lang="en"/>
              <a:t>.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16"/>
          <p:cNvSpPr txBox="1"/>
          <p:nvPr>
            <p:ph type="ctrTitle"/>
          </p:nvPr>
        </p:nvSpPr>
        <p:spPr>
          <a:xfrm>
            <a:off x="192900" y="-318900"/>
            <a:ext cx="4379100" cy="131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solidFill>
                  <a:srgbClr val="FF9900"/>
                </a:solidFill>
              </a:rPr>
              <a:t>E-R DIAGRAM</a:t>
            </a:r>
            <a:endParaRPr b="1" sz="3300">
              <a:solidFill>
                <a:srgbClr val="FF9900"/>
              </a:solidFill>
            </a:endParaRPr>
          </a:p>
        </p:txBody>
      </p:sp>
      <p:sp>
        <p:nvSpPr>
          <p:cNvPr id="104" name="Google Shape;104;p1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05" name="Google Shape;105;p16"/>
          <p:cNvPicPr preferRelativeResize="0"/>
          <p:nvPr/>
        </p:nvPicPr>
        <p:blipFill>
          <a:blip r:embed="rId3">
            <a:alphaModFix/>
          </a:blip>
          <a:stretch>
            <a:fillRect/>
          </a:stretch>
        </p:blipFill>
        <p:spPr>
          <a:xfrm>
            <a:off x="3204675" y="0"/>
            <a:ext cx="5939325"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134725" y="390775"/>
            <a:ext cx="7182300" cy="7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solidFill>
                  <a:srgbClr val="FF9900"/>
                </a:solidFill>
              </a:rPr>
              <a:t>RELATIONAL DATABASE DESIGN</a:t>
            </a:r>
            <a:endParaRPr b="1" sz="3700">
              <a:solidFill>
                <a:srgbClr val="FF9900"/>
              </a:solidFill>
            </a:endParaRPr>
          </a:p>
        </p:txBody>
      </p:sp>
      <p:sp>
        <p:nvSpPr>
          <p:cNvPr id="111" name="Google Shape;111;p17"/>
          <p:cNvSpPr txBox="1"/>
          <p:nvPr>
            <p:ph idx="1" type="subTitle"/>
          </p:nvPr>
        </p:nvSpPr>
        <p:spPr>
          <a:xfrm>
            <a:off x="296900" y="1390125"/>
            <a:ext cx="8222100" cy="28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tables are used in our project :</a:t>
            </a:r>
            <a:endParaRPr/>
          </a:p>
          <a:p>
            <a:pPr indent="0" lvl="0" marL="0" rtl="0" algn="l">
              <a:spcBef>
                <a:spcPts val="0"/>
              </a:spcBef>
              <a:spcAft>
                <a:spcPts val="0"/>
              </a:spcAft>
              <a:buNone/>
            </a:pPr>
            <a:r>
              <a:t/>
            </a:r>
            <a:endParaRPr/>
          </a:p>
          <a:p>
            <a:pPr indent="-361950" lvl="0" marL="457200" rtl="0" algn="l">
              <a:spcBef>
                <a:spcPts val="0"/>
              </a:spcBef>
              <a:spcAft>
                <a:spcPts val="0"/>
              </a:spcAft>
              <a:buSzPts val="2100"/>
              <a:buAutoNum type="arabicPeriod"/>
            </a:pPr>
            <a:r>
              <a:rPr lang="en"/>
              <a:t>ADMIN TB</a:t>
            </a:r>
            <a:endParaRPr/>
          </a:p>
          <a:p>
            <a:pPr indent="-361950" lvl="0" marL="457200" rtl="0" algn="l">
              <a:spcBef>
                <a:spcPts val="0"/>
              </a:spcBef>
              <a:spcAft>
                <a:spcPts val="0"/>
              </a:spcAft>
              <a:buSzPts val="2100"/>
              <a:buAutoNum type="arabicPeriod"/>
            </a:pPr>
            <a:r>
              <a:rPr lang="en"/>
              <a:t>APPOINTMENT TB</a:t>
            </a:r>
            <a:endParaRPr/>
          </a:p>
          <a:p>
            <a:pPr indent="-361950" lvl="0" marL="457200" rtl="0" algn="l">
              <a:spcBef>
                <a:spcPts val="0"/>
              </a:spcBef>
              <a:spcAft>
                <a:spcPts val="0"/>
              </a:spcAft>
              <a:buSzPts val="2100"/>
              <a:buAutoNum type="arabicPeriod"/>
            </a:pPr>
            <a:r>
              <a:rPr lang="en"/>
              <a:t>CONTACT TB</a:t>
            </a:r>
            <a:endParaRPr/>
          </a:p>
          <a:p>
            <a:pPr indent="-361950" lvl="0" marL="457200" rtl="0" algn="l">
              <a:spcBef>
                <a:spcPts val="0"/>
              </a:spcBef>
              <a:spcAft>
                <a:spcPts val="0"/>
              </a:spcAft>
              <a:buSzPts val="2100"/>
              <a:buAutoNum type="arabicPeriod"/>
            </a:pPr>
            <a:r>
              <a:rPr lang="en"/>
              <a:t>DOCTOR TB</a:t>
            </a:r>
            <a:endParaRPr/>
          </a:p>
          <a:p>
            <a:pPr indent="-361950" lvl="0" marL="457200" rtl="0" algn="l">
              <a:spcBef>
                <a:spcPts val="0"/>
              </a:spcBef>
              <a:spcAft>
                <a:spcPts val="0"/>
              </a:spcAft>
              <a:buSzPts val="2100"/>
              <a:buAutoNum type="arabicPeriod"/>
            </a:pPr>
            <a:r>
              <a:rPr lang="en"/>
              <a:t>FEEDBACK TB</a:t>
            </a:r>
            <a:endParaRPr/>
          </a:p>
          <a:p>
            <a:pPr indent="-361950" lvl="0" marL="457200" rtl="0" algn="l">
              <a:spcBef>
                <a:spcPts val="0"/>
              </a:spcBef>
              <a:spcAft>
                <a:spcPts val="0"/>
              </a:spcAft>
              <a:buSzPts val="2100"/>
              <a:buAutoNum type="arabicPeriod"/>
            </a:pPr>
            <a:r>
              <a:rPr lang="en"/>
              <a:t>PATIENT REG TB</a:t>
            </a:r>
            <a:endParaRPr/>
          </a:p>
          <a:p>
            <a:pPr indent="-361950" lvl="0" marL="457200" rtl="0" algn="l">
              <a:spcBef>
                <a:spcPts val="0"/>
              </a:spcBef>
              <a:spcAft>
                <a:spcPts val="0"/>
              </a:spcAft>
              <a:buSzPts val="2100"/>
              <a:buAutoNum type="arabicPeriod"/>
            </a:pPr>
            <a:r>
              <a:rPr lang="en"/>
              <a:t>PRESCRIPTION TB</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18"/>
          <p:cNvSpPr txBox="1"/>
          <p:nvPr>
            <p:ph type="ctrTitle"/>
          </p:nvPr>
        </p:nvSpPr>
        <p:spPr>
          <a:xfrm>
            <a:off x="598100" y="-724150"/>
            <a:ext cx="8222100" cy="14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solidFill>
                  <a:srgbClr val="FF9900"/>
                </a:solidFill>
              </a:rPr>
              <a:t>USER INTERFACE DESIGN</a:t>
            </a:r>
            <a:endParaRPr b="1" sz="3400">
              <a:solidFill>
                <a:srgbClr val="FF9900"/>
              </a:solidFill>
            </a:endParaRPr>
          </a:p>
        </p:txBody>
      </p:sp>
      <p:sp>
        <p:nvSpPr>
          <p:cNvPr id="117" name="Google Shape;117;p18"/>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315375" y="852050"/>
            <a:ext cx="8504824" cy="396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19"/>
          <p:cNvSpPr txBox="1"/>
          <p:nvPr>
            <p:ph type="ctrTitle"/>
          </p:nvPr>
        </p:nvSpPr>
        <p:spPr>
          <a:xfrm>
            <a:off x="598100" y="282025"/>
            <a:ext cx="8222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solidFill>
                  <a:srgbClr val="FF9900"/>
                </a:solidFill>
              </a:rPr>
              <a:t>IMPLEMENTATION</a:t>
            </a:r>
            <a:endParaRPr b="1" sz="3700">
              <a:solidFill>
                <a:srgbClr val="FF9900"/>
              </a:solidFill>
            </a:endParaRPr>
          </a:p>
        </p:txBody>
      </p:sp>
      <p:sp>
        <p:nvSpPr>
          <p:cNvPr id="124" name="Google Shape;124;p19"/>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19"/>
          <p:cNvPicPr preferRelativeResize="0"/>
          <p:nvPr/>
        </p:nvPicPr>
        <p:blipFill rotWithShape="1">
          <a:blip r:embed="rId3">
            <a:alphaModFix/>
          </a:blip>
          <a:srcRect b="0" l="2445" r="-4330" t="4095"/>
          <a:stretch/>
        </p:blipFill>
        <p:spPr>
          <a:xfrm>
            <a:off x="598100" y="1208650"/>
            <a:ext cx="8222099" cy="346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0"/>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341725" y="1052151"/>
            <a:ext cx="8020400" cy="376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1"/>
          <p:cNvPicPr preferRelativeResize="0"/>
          <p:nvPr/>
        </p:nvPicPr>
        <p:blipFill>
          <a:blip r:embed="rId3">
            <a:alphaModFix/>
          </a:blip>
          <a:stretch>
            <a:fillRect/>
          </a:stretch>
        </p:blipFill>
        <p:spPr>
          <a:xfrm>
            <a:off x="752050" y="1034075"/>
            <a:ext cx="7359376" cy="3531951"/>
          </a:xfrm>
          <a:prstGeom prst="rect">
            <a:avLst/>
          </a:prstGeom>
          <a:noFill/>
          <a:ln>
            <a:noFill/>
          </a:ln>
        </p:spPr>
      </p:pic>
      <p:sp>
        <p:nvSpPr>
          <p:cNvPr id="140" name="Google Shape;140;p21"/>
          <p:cNvSpPr txBox="1"/>
          <p:nvPr/>
        </p:nvSpPr>
        <p:spPr>
          <a:xfrm>
            <a:off x="608375" y="236300"/>
            <a:ext cx="29187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1" name="Google Shape;141;p21"/>
          <p:cNvSpPr txBox="1"/>
          <p:nvPr/>
        </p:nvSpPr>
        <p:spPr>
          <a:xfrm>
            <a:off x="752050" y="496900"/>
            <a:ext cx="52242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