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68"/>
  </p:notesMasterIdLst>
  <p:sldIdLst>
    <p:sldId id="256" r:id="rId2"/>
    <p:sldId id="398" r:id="rId3"/>
    <p:sldId id="399" r:id="rId4"/>
    <p:sldId id="407" r:id="rId5"/>
    <p:sldId id="396" r:id="rId6"/>
    <p:sldId id="397" r:id="rId7"/>
    <p:sldId id="400" r:id="rId8"/>
    <p:sldId id="401" r:id="rId9"/>
    <p:sldId id="405" r:id="rId10"/>
    <p:sldId id="409" r:id="rId11"/>
    <p:sldId id="408" r:id="rId12"/>
    <p:sldId id="406" r:id="rId13"/>
    <p:sldId id="410" r:id="rId14"/>
    <p:sldId id="411" r:id="rId15"/>
    <p:sldId id="412" r:id="rId16"/>
    <p:sldId id="386" r:id="rId17"/>
    <p:sldId id="387" r:id="rId18"/>
    <p:sldId id="298" r:id="rId19"/>
    <p:sldId id="297" r:id="rId20"/>
    <p:sldId id="293" r:id="rId21"/>
    <p:sldId id="393" r:id="rId22"/>
    <p:sldId id="258" r:id="rId23"/>
    <p:sldId id="260" r:id="rId24"/>
    <p:sldId id="259" r:id="rId25"/>
    <p:sldId id="257" r:id="rId26"/>
    <p:sldId id="355" r:id="rId27"/>
    <p:sldId id="362" r:id="rId28"/>
    <p:sldId id="370" r:id="rId29"/>
    <p:sldId id="261" r:id="rId30"/>
    <p:sldId id="270" r:id="rId31"/>
    <p:sldId id="394" r:id="rId32"/>
    <p:sldId id="363" r:id="rId33"/>
    <p:sldId id="274" r:id="rId34"/>
    <p:sldId id="275" r:id="rId35"/>
    <p:sldId id="281" r:id="rId36"/>
    <p:sldId id="357" r:id="rId37"/>
    <p:sldId id="388" r:id="rId38"/>
    <p:sldId id="389" r:id="rId39"/>
    <p:sldId id="350" r:id="rId40"/>
    <p:sldId id="372" r:id="rId41"/>
    <p:sldId id="373" r:id="rId42"/>
    <p:sldId id="369" r:id="rId43"/>
    <p:sldId id="375" r:id="rId44"/>
    <p:sldId id="376" r:id="rId45"/>
    <p:sldId id="366" r:id="rId46"/>
    <p:sldId id="367" r:id="rId47"/>
    <p:sldId id="377" r:id="rId48"/>
    <p:sldId id="378" r:id="rId49"/>
    <p:sldId id="402" r:id="rId50"/>
    <p:sldId id="379" r:id="rId51"/>
    <p:sldId id="283" r:id="rId52"/>
    <p:sldId id="289" r:id="rId53"/>
    <p:sldId id="290" r:id="rId54"/>
    <p:sldId id="285" r:id="rId55"/>
    <p:sldId id="392" r:id="rId56"/>
    <p:sldId id="380" r:id="rId57"/>
    <p:sldId id="381" r:id="rId58"/>
    <p:sldId id="382" r:id="rId59"/>
    <p:sldId id="383" r:id="rId60"/>
    <p:sldId id="384" r:id="rId61"/>
    <p:sldId id="385" r:id="rId62"/>
    <p:sldId id="390" r:id="rId63"/>
    <p:sldId id="404" r:id="rId64"/>
    <p:sldId id="333" r:id="rId65"/>
    <p:sldId id="335" r:id="rId66"/>
    <p:sldId id="347" r:id="rId6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33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6" autoAdjust="0"/>
    <p:restoredTop sz="94660"/>
  </p:normalViewPr>
  <p:slideViewPr>
    <p:cSldViewPr>
      <p:cViewPr varScale="1">
        <p:scale>
          <a:sx n="68" d="100"/>
          <a:sy n="68" d="100"/>
        </p:scale>
        <p:origin x="12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8C90133-C677-44EC-A9E0-9B06999695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204113-0415-42F2-B2A0-DD0DEB46C905}" type="slidenum">
              <a:rPr lang="en-US" smtClean="0">
                <a:latin typeface="Arial" charset="0"/>
              </a:rPr>
              <a:pPr/>
              <a:t>16</a:t>
            </a:fld>
            <a:endParaRPr lang="en-US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AE55E1-09D5-4DF2-A40F-F3612817357D}" type="slidenum">
              <a:rPr lang="en-US" smtClean="0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8DFF7-E69C-4091-ACD3-98531224E998}" type="slidenum">
              <a:rPr lang="en-US" smtClean="0">
                <a:latin typeface="Arial" charset="0"/>
              </a:rPr>
              <a:pPr/>
              <a:t>18</a:t>
            </a:fld>
            <a:endParaRPr lang="en-US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159F52-3B0F-4FC6-8A91-B305D3A2F19C}" type="slidenum">
              <a:rPr lang="en-US" smtClean="0">
                <a:latin typeface="Arial" charset="0"/>
              </a:rPr>
              <a:pPr/>
              <a:t>19</a:t>
            </a:fld>
            <a:endParaRPr lang="en-US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56C425-EBC4-4EA8-AE8C-7C720E16C2B0}" type="slidenum">
              <a:rPr lang="en-US" smtClean="0">
                <a:latin typeface="Arial" charset="0"/>
              </a:rPr>
              <a:pPr/>
              <a:t>20</a:t>
            </a:fld>
            <a:endParaRPr lang="en-US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0B354F-C01F-467A-8351-80A482E9DBC6}" type="slidenum">
              <a:rPr lang="en-US" smtClean="0">
                <a:latin typeface="Arial" charset="0"/>
              </a:rPr>
              <a:pPr/>
              <a:t>30</a:t>
            </a:fld>
            <a:endParaRPr lang="en-US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A283FE-5CCE-47A7-AA32-C9C8CC221848}" type="slidenum">
              <a:rPr lang="en-US" smtClean="0">
                <a:latin typeface="Arial" charset="0"/>
              </a:rPr>
              <a:pPr/>
              <a:t>38</a:t>
            </a:fld>
            <a:endParaRPr lang="en-US"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CB0BE-13AD-4B87-83B0-554E4432D8EA}" type="slidenum">
              <a:rPr lang="en-US" smtClean="0">
                <a:latin typeface="Arial" charset="0"/>
              </a:rPr>
              <a:pPr/>
              <a:t>52</a:t>
            </a:fld>
            <a:endParaRPr lang="en-US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44855C-E68E-4B62-85E9-38F3634DF8C3}" type="slidenum">
              <a:rPr lang="en-US" smtClean="0">
                <a:latin typeface="Arial" charset="0"/>
              </a:rPr>
              <a:pPr/>
              <a:t>53</a:t>
            </a:fld>
            <a:endParaRPr lang="en-US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A7D63-82A5-47EA-9A01-3166E08F74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2E67BD-CBE6-4EB7-A94C-3D4E083EF1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A0F39-224E-45A9-9D39-2A639A816C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59F03-3245-435E-9E7C-8DC99D8739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BA776-6BBB-4702-ACE7-A574965778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D4F10-7BD6-4FFB-AD10-3E25EB70A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5CCF7B-AF9B-414B-A38C-A5C500DB12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456CA9-169D-4D16-9A1D-0746DCFB24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CB1515-73C5-4920-AB18-3322EBEF86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6FB00-40EB-4ADF-8E98-34AE2D7E76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66B799-6318-4CCF-9DE1-7CA5BF5EAA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C50C7-823B-4875-AEBE-6EDD61931D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C14F3F-92F2-4713-B4B7-4E9FBAA933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EC79CA82-544C-4433-B9CB-C4D51B73F6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29BFACA4-4A1A-4BCE-B43D-880B86D9A0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4.png"/><Relationship Id="rId4" Type="http://schemas.openxmlformats.org/officeDocument/2006/relationships/image" Target="../media/image33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cse.iitkgp.ac.in/~debdeep/pres/TI/ecc.pdf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371600"/>
            <a:ext cx="7924800" cy="838200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Elliptic Curve Cryptography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2438400"/>
            <a:ext cx="4724400" cy="2514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b="1" dirty="0">
                <a:solidFill>
                  <a:srgbClr val="C00000"/>
                </a:solidFill>
              </a:rPr>
              <a:t>Lecture by : </a:t>
            </a:r>
          </a:p>
          <a:p>
            <a:pPr eaLnBrk="1" hangingPunct="1"/>
            <a:r>
              <a:rPr lang="en-US" sz="2800" b="1" dirty="0"/>
              <a:t>Dr. Anil Pinapati</a:t>
            </a:r>
          </a:p>
          <a:p>
            <a:r>
              <a:rPr lang="en-US" sz="2800" b="1" dirty="0"/>
              <a:t>Assistant Professor </a:t>
            </a:r>
          </a:p>
          <a:p>
            <a:pPr eaLnBrk="1" hangingPunct="1"/>
            <a:r>
              <a:rPr lang="en-IN" sz="2800" b="1" dirty="0"/>
              <a:t>Department of C.S.E</a:t>
            </a:r>
            <a:endParaRPr lang="en-US" sz="2800" b="1" dirty="0"/>
          </a:p>
          <a:p>
            <a:pPr eaLnBrk="1" hangingPunct="1"/>
            <a:r>
              <a:rPr lang="en-US" sz="2800" b="1" dirty="0"/>
              <a:t>NIT Calicut</a:t>
            </a:r>
          </a:p>
        </p:txBody>
      </p:sp>
      <p:pic>
        <p:nvPicPr>
          <p:cNvPr id="808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438400"/>
            <a:ext cx="2819400" cy="257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22EEB41-DDD5-475C-A2ED-F0B7DC4AE1A1}"/>
              </a:ext>
            </a:extLst>
          </p:cNvPr>
          <p:cNvSpPr txBox="1">
            <a:spLocks noChangeArrowheads="1"/>
          </p:cNvSpPr>
          <p:nvPr/>
        </p:nvSpPr>
        <p:spPr>
          <a:xfrm>
            <a:off x="553329" y="152400"/>
            <a:ext cx="7924800" cy="8382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 fontScale="90000" lnSpcReduction="2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endParaRPr lang="en-US" sz="6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E562-B9F7-42C9-A5E0-A05B9ED7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Key Generation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F1A787-CD78-4EAB-953C-2464005FC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868190"/>
            <a:ext cx="8763000" cy="37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0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808E-C920-4AAD-8033-3D2CCE7C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Encryption and Decryption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6A0357-8769-4FB1-9B2D-69FE55DBC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792" y="1850605"/>
            <a:ext cx="8463961" cy="401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18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213B-11CF-4F1C-A447-F355A4A7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FBA977-85B6-474E-A713-7DB4AFE5D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854122"/>
            <a:ext cx="8229600" cy="264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99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05A9-0D78-4AF7-AAE8-DA0723C7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Logarithm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A49CF-FFFF-48B4-9E2B-37506D6A8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public domain parameters (p, q, g). Here, p is a prime, q is a prime divisor of p−1, and g ∈ [1, p−1] has order q (i.e., t = q is the smallest positive integer satisfying </a:t>
            </a:r>
            <a:r>
              <a:rPr lang="en-IN" dirty="0" err="1"/>
              <a:t>g^t</a:t>
            </a:r>
            <a:r>
              <a:rPr lang="en-IN" dirty="0"/>
              <a:t> ≡ 1(mod p)).</a:t>
            </a:r>
          </a:p>
          <a:p>
            <a:r>
              <a:rPr lang="en-US" dirty="0"/>
              <a:t>A private key is an integer x that is selected uniformly at random from the interval [1,q −1] (this operation is denoted x ∈</a:t>
            </a:r>
            <a:r>
              <a:rPr lang="en-US" sz="1200" dirty="0"/>
              <a:t>R</a:t>
            </a:r>
            <a:r>
              <a:rPr lang="en-US" dirty="0"/>
              <a:t> [1,q −1]), and the corresponding public key is y = </a:t>
            </a:r>
            <a:r>
              <a:rPr lang="en-US" dirty="0" err="1"/>
              <a:t>g^x</a:t>
            </a:r>
            <a:r>
              <a:rPr lang="en-US" dirty="0"/>
              <a:t> mod p. </a:t>
            </a:r>
          </a:p>
          <a:p>
            <a:r>
              <a:rPr lang="en-US" dirty="0"/>
              <a:t>The problem of determining x given domain parameters (p, q, g) and y is the </a:t>
            </a:r>
            <a:r>
              <a:rPr lang="en-US" i="1" dirty="0"/>
              <a:t>Discrete Logarithm Problem</a:t>
            </a:r>
            <a:r>
              <a:rPr lang="en-US" dirty="0"/>
              <a:t> (DLP).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5601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1F56-8912-4171-B761-4BF3AFAA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DL domain parameters and key pair generation 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3B4FBB-3003-4420-8C7A-647BBCD56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884602"/>
            <a:ext cx="7543800" cy="500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4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9745-53D5-4023-98C5-878F1A599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El-Gamal Encryption and Decryption</a:t>
            </a:r>
            <a:endParaRPr lang="en-IN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68AC94-F7B0-428F-932E-E234817E7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47088"/>
            <a:ext cx="8279305" cy="478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75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229600" cy="715962"/>
          </a:xfrm>
        </p:spPr>
        <p:txBody>
          <a:bodyPr/>
          <a:lstStyle/>
          <a:p>
            <a:pPr algn="l" eaLnBrk="1" hangingPunct="1"/>
            <a:r>
              <a:rPr lang="en-US" sz="40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Elliptic curves in Cryptography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Elliptic Curve (EC) systems as applied to cryptography were first proposed in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1985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independently by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Neal Koblitz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Victor Miller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D</a:t>
            </a:r>
            <a:r>
              <a:rPr lang="en-US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iscrete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ogarithm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roblem(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DLP</a:t>
            </a:r>
            <a:r>
              <a:rPr lang="en-US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on elliptic curve groups is believed to be more difficult than the corresponding problem in (the multiplicative group of nonzero elements of) the underlying finite field.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 eaLnBrk="1" hangingPunct="1"/>
            <a:r>
              <a:rPr lang="en-US" sz="4000" u="sng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Definition of Elliptic curves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800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elliptic curve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over a field 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is a  nonsingular cubic curve in two variables,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f(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) =0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with a  rational point (which may be a point at infinity). 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field 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usually taken to be the complex numbers,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reals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rationals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algebraic extensions of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rationals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p-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adic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numbers, or a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finite field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Elliptic curve groups for cryptography are examined with the underlying fields of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b="1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where p&gt;3 is a prime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and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b="1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i="1" baseline="3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i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a binary representation with 2</a:t>
            </a:r>
            <a:r>
              <a:rPr lang="en-US" sz="2800" i="1" baseline="30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elements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40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Advantages of ECC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229600" cy="2209799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000" dirty="0"/>
              <a:t>It provides all the benefits of the other cryptosystems like: confidentiality, integrity, authentication and non-repudiation.</a:t>
            </a:r>
          </a:p>
          <a:p>
            <a:pPr eaLnBrk="1" hangingPunct="1"/>
            <a:r>
              <a:rPr lang="en-US" sz="2000" dirty="0"/>
              <a:t>Shorter key lengths</a:t>
            </a:r>
          </a:p>
          <a:p>
            <a:pPr lvl="1" eaLnBrk="1" hangingPunct="1"/>
            <a:r>
              <a:rPr lang="en-US" sz="2000" dirty="0"/>
              <a:t>Encryption, Decryption and Signature verification speed up</a:t>
            </a:r>
          </a:p>
          <a:p>
            <a:pPr lvl="1" eaLnBrk="1" hangingPunct="1"/>
            <a:r>
              <a:rPr lang="en-US" sz="2000" dirty="0"/>
              <a:t>Storage and bandwidth savings</a:t>
            </a:r>
          </a:p>
          <a:p>
            <a:pPr lvl="1" eaLnBrk="1" hangingPunct="1">
              <a:buNone/>
            </a:pPr>
            <a:r>
              <a:rPr lang="en-US" sz="2000" dirty="0"/>
              <a:t>Table 1:- key comparison between private and public key cryptography.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577407"/>
              </p:ext>
            </p:extLst>
          </p:nvPr>
        </p:nvGraphicFramePr>
        <p:xfrm>
          <a:off x="1219200" y="3200400"/>
          <a:ext cx="6781800" cy="3124200"/>
        </p:xfrm>
        <a:graphic>
          <a:graphicData uri="http://schemas.openxmlformats.org/drawingml/2006/table">
            <a:tbl>
              <a:tblPr/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Security bits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RSA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ElGamal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Elliptic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1024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1024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160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2048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2048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224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3074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3074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256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192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7680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7680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384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256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15360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15360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512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944562"/>
          </a:xfrm>
        </p:spPr>
        <p:txBody>
          <a:bodyPr/>
          <a:lstStyle/>
          <a:p>
            <a:pPr algn="l" eaLnBrk="1" hangingPunct="1"/>
            <a:r>
              <a:rPr lang="en-US" sz="40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Applications of ECC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38912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</a:rPr>
              <a:t>Many devices are small and have limited storage and computational power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Where can we apply ECC?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/>
              <a:t>Wireless communication devices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Smart cards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Web servers that need to handle many encryption sessions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/>
              <a:t>Any application where security is needed but lacks the power, storage and computational power that is necessary for our current cryptosystems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Introduction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05739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Cryptography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an analysis and design of mathematical model which establishes communication between two parties in the presence of malicious adversary.</a:t>
            </a:r>
          </a:p>
          <a:p>
            <a:endParaRPr lang="en-US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257550"/>
            <a:ext cx="48768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0717" y="533400"/>
            <a:ext cx="8229600" cy="762000"/>
          </a:xfrm>
        </p:spPr>
        <p:txBody>
          <a:bodyPr/>
          <a:lstStyle/>
          <a:p>
            <a:pPr algn="l" eaLnBrk="1" hangingPunct="1"/>
            <a:r>
              <a:rPr lang="en-US" sz="40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of ECC?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906963"/>
          </a:xfrm>
        </p:spPr>
        <p:txBody>
          <a:bodyPr/>
          <a:lstStyle/>
          <a:p>
            <a:pPr eaLnBrk="1" hangingPunct="1"/>
            <a:r>
              <a:rPr lang="en-US" dirty="0"/>
              <a:t>Security of Public Key Cryptosystem</a:t>
            </a:r>
            <a:r>
              <a:rPr lang="en-US" sz="2000" dirty="0"/>
              <a:t>: It relies on the evaluation of the computational difficulty of some families of mathematical problems and its complexity</a:t>
            </a:r>
            <a:r>
              <a:rPr lang="en-US" dirty="0"/>
              <a:t>.</a:t>
            </a:r>
          </a:p>
          <a:p>
            <a:pPr eaLnBrk="1" hangingPunct="1"/>
            <a:r>
              <a:rPr lang="en-US" dirty="0"/>
              <a:t>How do we analyze Cryptosystems?</a:t>
            </a:r>
          </a:p>
          <a:p>
            <a:pPr lvl="1" eaLnBrk="1" hangingPunct="1"/>
            <a:r>
              <a:rPr lang="en-US" sz="2000" dirty="0"/>
              <a:t>How difficult is the </a:t>
            </a:r>
            <a:r>
              <a:rPr lang="en-US" sz="2000" u="sng" dirty="0"/>
              <a:t>underlying problem </a:t>
            </a:r>
            <a:r>
              <a:rPr lang="en-US" sz="2000" dirty="0"/>
              <a:t>that it is based upon</a:t>
            </a:r>
          </a:p>
          <a:p>
            <a:pPr lvl="2" eaLnBrk="1" hangingPunct="1"/>
            <a:r>
              <a:rPr lang="en-US" sz="2000" dirty="0"/>
              <a:t>RSA – Integer Factorization(n=</a:t>
            </a:r>
            <a:r>
              <a:rPr lang="en-US" sz="2000" dirty="0" err="1"/>
              <a:t>pq</a:t>
            </a:r>
            <a:r>
              <a:rPr lang="en-US" sz="2000" dirty="0"/>
              <a:t>)</a:t>
            </a:r>
          </a:p>
          <a:p>
            <a:pPr lvl="2" eaLnBrk="1" hangingPunct="1"/>
            <a:r>
              <a:rPr lang="en-US" sz="2000" dirty="0"/>
              <a:t>DH – Discrete Logarithms(y=</a:t>
            </a:r>
            <a:r>
              <a:rPr lang="en-US" sz="2000" dirty="0" err="1"/>
              <a:t>a^x</a:t>
            </a:r>
            <a:r>
              <a:rPr lang="en-US" sz="2000" dirty="0"/>
              <a:t>)</a:t>
            </a:r>
          </a:p>
          <a:p>
            <a:pPr lvl="2" eaLnBrk="1" hangingPunct="1"/>
            <a:r>
              <a:rPr lang="en-US" sz="2000" dirty="0"/>
              <a:t>ECC - Elliptic Curve Discrete Logarithm problem(Q=</a:t>
            </a:r>
            <a:r>
              <a:rPr lang="en-US" sz="2000" dirty="0" err="1"/>
              <a:t>sP</a:t>
            </a:r>
            <a:r>
              <a:rPr lang="en-US" sz="2000"/>
              <a:t>)</a:t>
            </a:r>
            <a:endParaRPr lang="en-US" sz="2000" dirty="0"/>
          </a:p>
          <a:p>
            <a:pPr lvl="1" eaLnBrk="1" hangingPunct="1"/>
            <a:r>
              <a:rPr lang="en-US" sz="2000" dirty="0"/>
              <a:t>How do we measure difficulty?</a:t>
            </a:r>
          </a:p>
          <a:p>
            <a:pPr lvl="2" eaLnBrk="1" hangingPunct="1"/>
            <a:r>
              <a:rPr lang="en-US" sz="2000" dirty="0"/>
              <a:t>We examine the algorithms used to solve these problems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60" name="Rectangle 12"/>
          <p:cNvSpPr>
            <a:spLocks noChangeArrowheads="1"/>
          </p:cNvSpPr>
          <p:nvPr/>
        </p:nvSpPr>
        <p:spPr bwMode="auto">
          <a:xfrm>
            <a:off x="7086600" y="1905000"/>
            <a:ext cx="1600200" cy="3733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ECC operations: Hierarchy</a:t>
            </a:r>
          </a:p>
        </p:txBody>
      </p:sp>
      <p:grpSp>
        <p:nvGrpSpPr>
          <p:cNvPr id="2" name="Diagram 2">
            <a:extLst>
              <a:ext uri="{FF2B5EF4-FFF2-40B4-BE49-F238E27FC236}">
                <a16:creationId xmlns:a16="http://schemas.microsoft.com/office/drawing/2014/main" id="{0A7E7E4D-B3D6-4212-AA8E-81039E77866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0200" y="1231900"/>
            <a:ext cx="8356600" cy="4965700"/>
            <a:chOff x="208" y="498"/>
            <a:chExt cx="5264" cy="3128"/>
          </a:xfrm>
        </p:grpSpPr>
        <p:sp>
          <p:nvSpPr>
            <p:cNvPr id="3" name="_s66564">
              <a:extLst>
                <a:ext uri="{FF2B5EF4-FFF2-40B4-BE49-F238E27FC236}">
                  <a16:creationId xmlns:a16="http://schemas.microsoft.com/office/drawing/2014/main" id="{5F0E197A-2555-4DD0-B027-4590F370B3C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98" y="877"/>
              <a:ext cx="684" cy="592"/>
            </a:xfrm>
            <a:custGeom>
              <a:avLst/>
              <a:gdLst>
                <a:gd name="G0" fmla="+- 10800 0 0"/>
                <a:gd name="G1" fmla="+- 21600 0 10800"/>
                <a:gd name="G2" fmla="*/ 10800 1 2"/>
                <a:gd name="G3" fmla="+- 21600 0 G2"/>
                <a:gd name="G4" fmla="+/ 10800 21600 2"/>
                <a:gd name="G5" fmla="+/ G1 0 2"/>
                <a:gd name="G6" fmla="*/ 21600 21600 10800"/>
                <a:gd name="G7" fmla="*/ G6 1 2"/>
                <a:gd name="G8" fmla="+- 21600 0 G7"/>
                <a:gd name="G9" fmla="*/ 21600 1 2"/>
                <a:gd name="G10" fmla="+- 10800 0 G9"/>
                <a:gd name="G11" fmla="?: G10 G8 0"/>
                <a:gd name="G12" fmla="?: G10 G7 21600"/>
                <a:gd name="T0" fmla="*/ 16200 w 21600"/>
                <a:gd name="T1" fmla="*/ 10800 h 21600"/>
                <a:gd name="T2" fmla="*/ 10800 w 21600"/>
                <a:gd name="T3" fmla="*/ 21600 h 21600"/>
                <a:gd name="T4" fmla="*/ 5400 w 21600"/>
                <a:gd name="T5" fmla="*/ 10800 h 21600"/>
                <a:gd name="T6" fmla="*/ 10800 w 21600"/>
                <a:gd name="T7" fmla="*/ 0 h 21600"/>
                <a:gd name="T8" fmla="*/ 7200 w 21600"/>
                <a:gd name="T9" fmla="*/ 7200 h 21600"/>
                <a:gd name="T10" fmla="*/ 14400 w 21600"/>
                <a:gd name="T11" fmla="*/ 144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0800" y="21600"/>
                  </a:lnTo>
                  <a:lnTo>
                    <a:pt x="108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4699" algn="in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ECC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_s66565">
              <a:extLst>
                <a:ext uri="{FF2B5EF4-FFF2-40B4-BE49-F238E27FC236}">
                  <a16:creationId xmlns:a16="http://schemas.microsoft.com/office/drawing/2014/main" id="{8A140142-642D-4CB9-9605-B46A8E83AA2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156" y="1469"/>
              <a:ext cx="1368" cy="593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4699" algn="in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Point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multiplication: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kP </a:t>
              </a:r>
            </a:p>
          </p:txBody>
        </p:sp>
        <p:sp>
          <p:nvSpPr>
            <p:cNvPr id="5" name="_s66566">
              <a:extLst>
                <a:ext uri="{FF2B5EF4-FFF2-40B4-BE49-F238E27FC236}">
                  <a16:creationId xmlns:a16="http://schemas.microsoft.com/office/drawing/2014/main" id="{B9BC31EC-5F03-4BE1-8788-0A3DC9F6D3F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14" y="2062"/>
              <a:ext cx="2052" cy="592"/>
            </a:xfrm>
            <a:custGeom>
              <a:avLst/>
              <a:gdLst>
                <a:gd name="G0" fmla="+- 3600 0 0"/>
                <a:gd name="G1" fmla="+- 21600 0 3600"/>
                <a:gd name="G2" fmla="*/ 3600 1 2"/>
                <a:gd name="G3" fmla="+- 21600 0 G2"/>
                <a:gd name="G4" fmla="+/ 3600 21600 2"/>
                <a:gd name="G5" fmla="+/ G1 0 2"/>
                <a:gd name="G6" fmla="*/ 21600 21600 3600"/>
                <a:gd name="G7" fmla="*/ G6 1 2"/>
                <a:gd name="G8" fmla="+- 21600 0 G7"/>
                <a:gd name="G9" fmla="*/ 21600 1 2"/>
                <a:gd name="G10" fmla="+- 3600 0 G9"/>
                <a:gd name="G11" fmla="?: G10 G8 0"/>
                <a:gd name="G12" fmla="?: G10 G7 21600"/>
                <a:gd name="T0" fmla="*/ 19800 w 21600"/>
                <a:gd name="T1" fmla="*/ 10800 h 21600"/>
                <a:gd name="T2" fmla="*/ 10800 w 21600"/>
                <a:gd name="T3" fmla="*/ 21600 h 21600"/>
                <a:gd name="T4" fmla="*/ 1800 w 21600"/>
                <a:gd name="T5" fmla="*/ 10800 h 21600"/>
                <a:gd name="T6" fmla="*/ 10800 w 21600"/>
                <a:gd name="T7" fmla="*/ 0 h 21600"/>
                <a:gd name="T8" fmla="*/ 3600 w 21600"/>
                <a:gd name="T9" fmla="*/ 3600 h 21600"/>
                <a:gd name="T10" fmla="*/ 18000 w 21600"/>
                <a:gd name="T11" fmla="*/ 18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600" y="21600"/>
                  </a:lnTo>
                  <a:lnTo>
                    <a:pt x="180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4699" algn="in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Group operation: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point add/double</a:t>
              </a:r>
            </a:p>
          </p:txBody>
        </p:sp>
        <p:sp>
          <p:nvSpPr>
            <p:cNvPr id="6" name="_s66567">
              <a:extLst>
                <a:ext uri="{FF2B5EF4-FFF2-40B4-BE49-F238E27FC236}">
                  <a16:creationId xmlns:a16="http://schemas.microsoft.com/office/drawing/2014/main" id="{84866D44-B838-4A06-B3CA-3DBD1EFD03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472" y="2654"/>
              <a:ext cx="2736" cy="592"/>
            </a:xfrm>
            <a:custGeom>
              <a:avLst/>
              <a:gdLst>
                <a:gd name="G0" fmla="+- 2700 0 0"/>
                <a:gd name="G1" fmla="+- 21600 0 2700"/>
                <a:gd name="G2" fmla="*/ 2700 1 2"/>
                <a:gd name="G3" fmla="+- 21600 0 G2"/>
                <a:gd name="G4" fmla="+/ 2700 21600 2"/>
                <a:gd name="G5" fmla="+/ G1 0 2"/>
                <a:gd name="G6" fmla="*/ 21600 21600 2700"/>
                <a:gd name="G7" fmla="*/ G6 1 2"/>
                <a:gd name="G8" fmla="+- 21600 0 G7"/>
                <a:gd name="G9" fmla="*/ 21600 1 2"/>
                <a:gd name="G10" fmla="+- 2700 0 G9"/>
                <a:gd name="G11" fmla="?: G10 G8 0"/>
                <a:gd name="G12" fmla="?: G10 G7 21600"/>
                <a:gd name="T0" fmla="*/ 20250 w 21600"/>
                <a:gd name="T1" fmla="*/ 10800 h 21600"/>
                <a:gd name="T2" fmla="*/ 10800 w 21600"/>
                <a:gd name="T3" fmla="*/ 21600 h 21600"/>
                <a:gd name="T4" fmla="*/ 1350 w 21600"/>
                <a:gd name="T5" fmla="*/ 10800 h 21600"/>
                <a:gd name="T6" fmla="*/ 10800 w 21600"/>
                <a:gd name="T7" fmla="*/ 0 h 21600"/>
                <a:gd name="T8" fmla="*/ 3150 w 21600"/>
                <a:gd name="T9" fmla="*/ 3150 h 21600"/>
                <a:gd name="T10" fmla="*/ 18450 w 21600"/>
                <a:gd name="T11" fmla="*/ 1845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700" y="21600"/>
                  </a:lnTo>
                  <a:lnTo>
                    <a:pt x="189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4699" algn="in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Finite field arithmetic: multiplication,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addition, subtraction, inversion, …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E1AFB0A5-19A8-4C54-BFC6-5FCBC1670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698"/>
              <a:ext cx="100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Parallelize the architectures</a:t>
              </a: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BE391C75-E03B-4D4D-A633-BFCF3D760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057"/>
              <a:ext cx="100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63F3A92D-AA87-40C4-BFB7-403F5DFEE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649"/>
              <a:ext cx="100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04457" name="Oval 9"/>
          <p:cNvSpPr>
            <a:spLocks noChangeArrowheads="1"/>
          </p:cNvSpPr>
          <p:nvPr/>
        </p:nvSpPr>
        <p:spPr bwMode="auto">
          <a:xfrm>
            <a:off x="2057400" y="2667000"/>
            <a:ext cx="4953000" cy="3352800"/>
          </a:xfrm>
          <a:prstGeom prst="ellipse">
            <a:avLst/>
          </a:prstGeom>
          <a:solidFill>
            <a:schemeClr val="accent1">
              <a:alpha val="28999"/>
            </a:scheme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 flipH="1">
            <a:off x="1066800" y="4114800"/>
            <a:ext cx="1447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61" name="Line 13"/>
          <p:cNvSpPr>
            <a:spLocks noChangeShapeType="1"/>
          </p:cNvSpPr>
          <p:nvPr/>
        </p:nvSpPr>
        <p:spPr bwMode="auto">
          <a:xfrm>
            <a:off x="7086600" y="2743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64" name="Text Box 16"/>
          <p:cNvSpPr txBox="1">
            <a:spLocks noChangeArrowheads="1"/>
          </p:cNvSpPr>
          <p:nvPr/>
        </p:nvSpPr>
        <p:spPr bwMode="auto">
          <a:xfrm>
            <a:off x="7086600" y="22098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    Level 0</a:t>
            </a:r>
          </a:p>
        </p:txBody>
      </p:sp>
      <p:sp>
        <p:nvSpPr>
          <p:cNvPr id="104465" name="Text Box 17"/>
          <p:cNvSpPr txBox="1">
            <a:spLocks noChangeArrowheads="1"/>
          </p:cNvSpPr>
          <p:nvPr/>
        </p:nvSpPr>
        <p:spPr bwMode="auto">
          <a:xfrm>
            <a:off x="7391400" y="30480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Level 1</a:t>
            </a:r>
          </a:p>
        </p:txBody>
      </p:sp>
      <p:sp>
        <p:nvSpPr>
          <p:cNvPr id="104466" name="Text Box 18"/>
          <p:cNvSpPr txBox="1">
            <a:spLocks noChangeArrowheads="1"/>
          </p:cNvSpPr>
          <p:nvPr/>
        </p:nvSpPr>
        <p:spPr bwMode="auto">
          <a:xfrm>
            <a:off x="7315200" y="38862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Level 2</a:t>
            </a:r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7315200" y="48768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Level 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br>
              <a:rPr lang="en-US" b="1" u="sng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 to Elliptic Curves </a:t>
            </a:r>
            <a:br>
              <a:rPr lang="en-US" b="1" u="sng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u="sng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Lets start with a small puzzle</a:t>
            </a:r>
            <a:endParaRPr lang="en-US" b="1" u="sng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620000" cy="4525963"/>
          </a:xfrm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What is the number of balls that may be piled as a square pyramid and also rearranged into a square array?</a:t>
            </a:r>
          </a:p>
          <a:p>
            <a:pPr eaLnBrk="1" hangingPunct="1"/>
            <a:r>
              <a:rPr lang="en-US" sz="2800" b="1" dirty="0" err="1">
                <a:solidFill>
                  <a:srgbClr val="FF3300"/>
                </a:solidFill>
              </a:rPr>
              <a:t>Soln</a:t>
            </a:r>
            <a:r>
              <a:rPr lang="en-US" sz="2800" b="1" dirty="0">
                <a:solidFill>
                  <a:srgbClr val="FF3300"/>
                </a:solidFill>
              </a:rPr>
              <a:t>:</a:t>
            </a:r>
            <a:r>
              <a:rPr lang="en-US" sz="2800" dirty="0"/>
              <a:t> Let x be the height of the pyramid…</a:t>
            </a:r>
          </a:p>
          <a:p>
            <a:pPr eaLnBrk="1" hangingPunct="1">
              <a:buFontTx/>
              <a:buNone/>
            </a:pPr>
            <a:r>
              <a:rPr lang="en-US" sz="2800" dirty="0"/>
              <a:t>   Thus, </a:t>
            </a:r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>
              <a:buFontTx/>
              <a:buNone/>
            </a:pPr>
            <a:r>
              <a:rPr lang="en-US" sz="2800" dirty="0"/>
              <a:t>We also want this to be a square:</a:t>
            </a:r>
          </a:p>
          <a:p>
            <a:pPr eaLnBrk="1" hangingPunct="1">
              <a:buFontTx/>
              <a:buNone/>
            </a:pPr>
            <a:r>
              <a:rPr lang="en-US" sz="2800" dirty="0"/>
              <a:t> Hence, 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82788" y="3581400"/>
          <a:ext cx="380682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3" imgW="2286000" imgH="393480" progId="">
                  <p:embed/>
                </p:oleObj>
              </mc:Choice>
              <mc:Fallback>
                <p:oleObj name="Equation" r:id="rId3" imgW="2286000" imgH="3934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3581400"/>
                        <a:ext cx="3806825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09800" y="5257800"/>
          <a:ext cx="28194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5" imgW="1269720" imgH="393480" progId="">
                  <p:embed/>
                </p:oleObj>
              </mc:Choice>
              <mc:Fallback>
                <p:oleObj name="Equation" r:id="rId5" imgW="1269720" imgH="39348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257800"/>
                        <a:ext cx="28194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2057400" y="5181600"/>
            <a:ext cx="320040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31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57900" y="4191000"/>
            <a:ext cx="30099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4000" u="sng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Graphical Representation</a:t>
            </a:r>
          </a:p>
        </p:txBody>
      </p:sp>
      <p:sp>
        <p:nvSpPr>
          <p:cNvPr id="15363" name="Line 4"/>
          <p:cNvSpPr>
            <a:spLocks noChangeShapeType="1"/>
          </p:cNvSpPr>
          <p:nvPr/>
        </p:nvSpPr>
        <p:spPr bwMode="auto">
          <a:xfrm>
            <a:off x="4191000" y="19050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4" name="Line 5"/>
          <p:cNvSpPr>
            <a:spLocks noChangeShapeType="1"/>
          </p:cNvSpPr>
          <p:nvPr/>
        </p:nvSpPr>
        <p:spPr bwMode="auto">
          <a:xfrm>
            <a:off x="1371600" y="37338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5" name="Oval 6"/>
          <p:cNvSpPr>
            <a:spLocks noChangeArrowheads="1"/>
          </p:cNvSpPr>
          <p:nvPr/>
        </p:nvSpPr>
        <p:spPr bwMode="auto">
          <a:xfrm>
            <a:off x="1752600" y="3556000"/>
            <a:ext cx="1295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Freeform 9"/>
          <p:cNvSpPr>
            <a:spLocks/>
          </p:cNvSpPr>
          <p:nvPr/>
        </p:nvSpPr>
        <p:spPr bwMode="auto">
          <a:xfrm>
            <a:off x="4165600" y="2286000"/>
            <a:ext cx="1701800" cy="3048000"/>
          </a:xfrm>
          <a:custGeom>
            <a:avLst/>
            <a:gdLst>
              <a:gd name="T0" fmla="*/ 2147483647 w 1072"/>
              <a:gd name="T1" fmla="*/ 0 h 1920"/>
              <a:gd name="T2" fmla="*/ 2147483647 w 1072"/>
              <a:gd name="T3" fmla="*/ 2147483647 h 1920"/>
              <a:gd name="T4" fmla="*/ 2147483647 w 1072"/>
              <a:gd name="T5" fmla="*/ 2147483647 h 1920"/>
              <a:gd name="T6" fmla="*/ 0 60000 65536"/>
              <a:gd name="T7" fmla="*/ 0 60000 65536"/>
              <a:gd name="T8" fmla="*/ 0 60000 65536"/>
              <a:gd name="T9" fmla="*/ 0 w 1072"/>
              <a:gd name="T10" fmla="*/ 0 h 1920"/>
              <a:gd name="T11" fmla="*/ 1072 w 1072"/>
              <a:gd name="T12" fmla="*/ 1920 h 19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72" h="1920">
                <a:moveTo>
                  <a:pt x="976" y="0"/>
                </a:moveTo>
                <a:cubicBezTo>
                  <a:pt x="488" y="296"/>
                  <a:pt x="0" y="592"/>
                  <a:pt x="16" y="912"/>
                </a:cubicBezTo>
                <a:cubicBezTo>
                  <a:pt x="32" y="1232"/>
                  <a:pt x="896" y="1752"/>
                  <a:pt x="1072" y="19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Text Box 10"/>
          <p:cNvSpPr txBox="1">
            <a:spLocks noChangeArrowheads="1"/>
          </p:cNvSpPr>
          <p:nvPr/>
        </p:nvSpPr>
        <p:spPr bwMode="auto">
          <a:xfrm>
            <a:off x="6096000" y="41148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 axis</a:t>
            </a:r>
          </a:p>
        </p:txBody>
      </p:sp>
      <p:sp>
        <p:nvSpPr>
          <p:cNvPr id="15368" name="Text Box 11"/>
          <p:cNvSpPr txBox="1">
            <a:spLocks noChangeArrowheads="1"/>
          </p:cNvSpPr>
          <p:nvPr/>
        </p:nvSpPr>
        <p:spPr bwMode="auto">
          <a:xfrm>
            <a:off x="2819400" y="24384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 axis</a:t>
            </a:r>
          </a:p>
        </p:txBody>
      </p:sp>
      <p:sp>
        <p:nvSpPr>
          <p:cNvPr id="15369" name="Line 12"/>
          <p:cNvSpPr>
            <a:spLocks noChangeShapeType="1"/>
          </p:cNvSpPr>
          <p:nvPr/>
        </p:nvSpPr>
        <p:spPr bwMode="auto">
          <a:xfrm>
            <a:off x="6934200" y="4267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0" name="Line 13"/>
          <p:cNvSpPr>
            <a:spLocks noChangeShapeType="1"/>
          </p:cNvSpPr>
          <p:nvPr/>
        </p:nvSpPr>
        <p:spPr bwMode="auto">
          <a:xfrm flipV="1">
            <a:off x="38100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1" name="Rectangle 14"/>
          <p:cNvSpPr>
            <a:spLocks noChangeArrowheads="1"/>
          </p:cNvSpPr>
          <p:nvPr/>
        </p:nvSpPr>
        <p:spPr bwMode="auto">
          <a:xfrm>
            <a:off x="609600" y="4724400"/>
            <a:ext cx="3048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Curves of this nature </a:t>
            </a:r>
          </a:p>
          <a:p>
            <a:pPr algn="ctr"/>
            <a:r>
              <a:rPr lang="en-US"/>
              <a:t>are called ELLIPTIC </a:t>
            </a:r>
          </a:p>
          <a:p>
            <a:pPr algn="ctr"/>
            <a:r>
              <a:rPr lang="en-US"/>
              <a:t>CURVES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4000" u="sng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 of Diophantus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153400" cy="5562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/>
              <a:t>Uses a set of known points to produce new points</a:t>
            </a:r>
          </a:p>
          <a:p>
            <a:pPr eaLnBrk="1" hangingPunct="1"/>
            <a:r>
              <a:rPr lang="en-US" sz="2400" dirty="0"/>
              <a:t>(x1,y1)=(0, 0) and (x2,y2)=(1, 1) are two trivial solutions</a:t>
            </a:r>
          </a:p>
          <a:p>
            <a:pPr eaLnBrk="1" hangingPunct="1"/>
            <a:r>
              <a:rPr lang="en-US" sz="2400" dirty="0"/>
              <a:t>Equation of line through these points is y=x.</a:t>
            </a:r>
          </a:p>
          <a:p>
            <a:pPr>
              <a:buNone/>
            </a:pPr>
            <a:r>
              <a:rPr lang="en-IN" sz="2400" dirty="0"/>
              <a:t>     </a:t>
            </a:r>
            <a:r>
              <a:rPr lang="en-US" sz="2400" dirty="0"/>
              <a:t>y=m(x-x1)+y1</a:t>
            </a:r>
          </a:p>
          <a:p>
            <a:pPr eaLnBrk="1" hangingPunct="1"/>
            <a:r>
              <a:rPr lang="en-US" sz="2400" dirty="0"/>
              <a:t>Intersecting with the curve and rearranging terms:</a:t>
            </a:r>
          </a:p>
          <a:p>
            <a:pPr eaLnBrk="1" hangingPunct="1"/>
            <a:endParaRPr lang="en-US" sz="1200" dirty="0"/>
          </a:p>
          <a:p>
            <a:pPr eaLnBrk="1" hangingPunct="1">
              <a:buFontTx/>
              <a:buNone/>
            </a:pPr>
            <a:r>
              <a:rPr lang="en-US" sz="2400" dirty="0"/>
              <a:t>                                              =&gt;    </a:t>
            </a:r>
          </a:p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/>
            <a:r>
              <a:rPr lang="en-US" sz="2400" dirty="0"/>
              <a:t>We know that from quad. </a:t>
            </a:r>
            <a:r>
              <a:rPr lang="en-US" sz="2400" dirty="0" err="1"/>
              <a:t>eq</a:t>
            </a:r>
            <a:r>
              <a:rPr lang="en-US" sz="2400" dirty="0"/>
              <a:t> i.e. </a:t>
            </a:r>
            <a:r>
              <a:rPr lang="en-US" sz="2400" dirty="0" err="1"/>
              <a:t>a+b+c</a:t>
            </a:r>
            <a:r>
              <a:rPr lang="en-US" sz="2400" dirty="0"/>
              <a:t>=-co.iff(x</a:t>
            </a:r>
            <a:r>
              <a:rPr lang="en-US" sz="4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/>
              <a:t>)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</a:t>
            </a:r>
            <a:r>
              <a:rPr lang="en-US" sz="2400" dirty="0">
                <a:latin typeface="Adobe Fangsong Std R" pitchFamily="18" charset="-128"/>
                <a:ea typeface="Adobe Fangsong Std R" pitchFamily="18" charset="-128"/>
              </a:rPr>
              <a:t>∴</a:t>
            </a:r>
            <a:r>
              <a:rPr lang="en-US" sz="2400" dirty="0"/>
              <a:t>   1 + 0 + x = 3/2 =&gt;  x = ½ and y = ½</a:t>
            </a:r>
          </a:p>
          <a:p>
            <a:pPr eaLnBrk="1" hangingPunct="1"/>
            <a:r>
              <a:rPr lang="en-US" sz="2400" dirty="0"/>
              <a:t>Using symmetry of the curve we also have (1/2,-1/2) as another solution.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1209113"/>
              </p:ext>
            </p:extLst>
          </p:nvPr>
        </p:nvGraphicFramePr>
        <p:xfrm>
          <a:off x="4800600" y="3048000"/>
          <a:ext cx="23622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Equation" r:id="rId3" imgW="1143000" imgH="393480" progId="">
                  <p:embed/>
                </p:oleObj>
              </mc:Choice>
              <mc:Fallback>
                <p:oleObj name="Equation" r:id="rId3" imgW="1143000" imgH="3934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048000"/>
                        <a:ext cx="23622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126646"/>
              </p:ext>
            </p:extLst>
          </p:nvPr>
        </p:nvGraphicFramePr>
        <p:xfrm>
          <a:off x="1066800" y="3087687"/>
          <a:ext cx="28194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Equation" r:id="rId5" imgW="1269720" imgH="393480" progId="">
                  <p:embed/>
                </p:oleObj>
              </mc:Choice>
              <mc:Fallback>
                <p:oleObj name="Equation" r:id="rId5" imgW="1269720" imgH="39348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87687"/>
                        <a:ext cx="28194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4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0" y="3886200"/>
            <a:ext cx="7791450" cy="66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sz="4000" u="sng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Diophantus’ Method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eaLnBrk="1" hangingPunct="1"/>
            <a:r>
              <a:rPr lang="en-US" sz="2800" dirty="0"/>
              <a:t>Consider the line through (1/2,-1/2) and (1,1), i.e., y=m(x-x1)+y1=&gt;y=3(x-1/2)-1/2=&gt;y=3x-2</a:t>
            </a:r>
          </a:p>
          <a:p>
            <a:pPr eaLnBrk="1" hangingPunct="1"/>
            <a:r>
              <a:rPr lang="en-US" sz="2800" dirty="0"/>
              <a:t>Intersecting with the curve we have:</a:t>
            </a:r>
          </a:p>
          <a:p>
            <a:pPr eaLnBrk="1" hangingPunct="1"/>
            <a:endParaRPr lang="en-US" sz="2800" dirty="0"/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/>
            <a:r>
              <a:rPr lang="en-US" sz="2800" dirty="0"/>
              <a:t>Thus ½ + 1 + x = 51/2 or x = 24 and y=70</a:t>
            </a:r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/>
            <a:r>
              <a:rPr lang="en-US" sz="2800" dirty="0"/>
              <a:t>Thus if we have </a:t>
            </a:r>
            <a:r>
              <a:rPr lang="en-US" sz="2800" b="1" dirty="0"/>
              <a:t>4900</a:t>
            </a:r>
            <a:r>
              <a:rPr lang="en-US" sz="2800" dirty="0"/>
              <a:t> balls we may arrange them in either way. (means Pyramid or Square) 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439988" y="3048000"/>
          <a:ext cx="26638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3" imgW="1104840" imgH="393480" progId="">
                  <p:embed/>
                </p:oleObj>
              </mc:Choice>
              <mc:Fallback>
                <p:oleObj name="Equation" r:id="rId3" imgW="1104840" imgH="3934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3048000"/>
                        <a:ext cx="266382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635391"/>
            <a:ext cx="8229600" cy="762000"/>
          </a:xfrm>
        </p:spPr>
        <p:txBody>
          <a:bodyPr/>
          <a:lstStyle/>
          <a:p>
            <a:pPr eaLnBrk="1" hangingPunct="1"/>
            <a:r>
              <a:rPr lang="en-US" sz="3200" u="sng" dirty="0">
                <a:latin typeface="Times New Roman" pitchFamily="18" charset="0"/>
                <a:cs typeface="Times New Roman" pitchFamily="18" charset="0"/>
              </a:rPr>
              <a:t>Introduction about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group is a non-empty set G equipped with a binary operation * that satisfies the following properties for all a, b, c in G: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1. 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Closure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a, b in G, a. b is also in G.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2. 	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Associativity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 (a*b)*c = a*(b*c)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3. 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Identity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 There exists an element e in G such that   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a*e =e*a = a.  We call e the identity element of G.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4.  Inverse:  For each a in G, there exists an element d in G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such that  a*d = e = d*a. We call d is the inverse of a.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sz="2400" dirty="0"/>
              <a:t> If a group G also satisfies the following property for all a, b in G</a:t>
            </a:r>
          </a:p>
          <a:p>
            <a:pPr marL="609600" indent="-609600" eaLnBrk="1" hangingPunct="1">
              <a:buClr>
                <a:schemeClr val="tx1"/>
              </a:buClr>
              <a:buFontTx/>
              <a:buNone/>
              <a:defRPr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  5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Commutativity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:  a*b = b*a, we say G is an abelian group.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The order of a group G is denoted  by |G| is the number of elements in G.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>
                <a:latin typeface="Times New Roman" pitchFamily="18" charset="0"/>
                <a:cs typeface="Times New Roman" pitchFamily="18" charset="0"/>
              </a:rPr>
              <a:t>Galois Field GF(P)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37271" y="1847088"/>
            <a:ext cx="8229600" cy="1371599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 finite field and it consists of a set of integers {0,1,2,3….P-1} where P is a prime number. Additionally it satisfies the following arithmetic operations with P=29</a:t>
            </a:r>
          </a:p>
          <a:p>
            <a:pPr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276600"/>
            <a:ext cx="6477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90550"/>
          </a:xfrm>
        </p:spPr>
        <p:txBody>
          <a:bodyPr/>
          <a:lstStyle/>
          <a:p>
            <a:r>
              <a:rPr lang="en-US" sz="3200" u="sng">
                <a:latin typeface="Times New Roman" pitchFamily="18" charset="0"/>
                <a:cs typeface="Times New Roman" pitchFamily="18" charset="0"/>
              </a:rPr>
              <a:t>Galois Field GF(2</a:t>
            </a:r>
            <a:r>
              <a:rPr lang="en-US" sz="3200" u="sng" baseline="3000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u="sng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 finite field and is called binary finite field. It is a vector space of dimension m over GF(2) i.e. there exists a set of m elements {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m-1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…,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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 each 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b="1" dirty="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{0,1}  in GF(2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such that each a </a:t>
            </a:r>
            <a:r>
              <a:rPr lang="en-US" sz="2400" b="1" dirty="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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GF(2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</a:p>
          <a:p>
            <a:pPr>
              <a:buFontTx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a = 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m-1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m-1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… + 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 + 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Additionally it satisfies the following arithmetic operations :</a:t>
            </a:r>
            <a:endParaRPr lang="en-US" sz="2400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822960" lvl="1" indent="-457200">
              <a:buFontTx/>
              <a:buNone/>
              <a:defRPr/>
            </a:pPr>
            <a:r>
              <a:rPr lang="en-US" sz="2200" dirty="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For instance a = {a</a:t>
            </a:r>
            <a:r>
              <a:rPr lang="en-US" sz="2200" baseline="-25000" dirty="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m-1</a:t>
            </a:r>
            <a:r>
              <a:rPr lang="en-US" sz="2200" dirty="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,…,a</a:t>
            </a:r>
            <a:r>
              <a:rPr lang="en-US" sz="2200" baseline="-25000" dirty="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200" dirty="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,a</a:t>
            </a:r>
            <a:r>
              <a:rPr lang="en-US" sz="2200" baseline="-25000" dirty="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en-US" sz="2200" dirty="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} and b = {b</a:t>
            </a:r>
            <a:r>
              <a:rPr lang="en-US" sz="2200" baseline="-25000" dirty="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m-1</a:t>
            </a:r>
            <a:r>
              <a:rPr lang="en-US" sz="2200" dirty="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,…,b</a:t>
            </a:r>
            <a:r>
              <a:rPr lang="en-US" sz="2200" baseline="-25000" dirty="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200" dirty="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,b</a:t>
            </a:r>
            <a:r>
              <a:rPr lang="en-US" sz="2200" baseline="-25000" dirty="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en-US" sz="2200" dirty="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} </a:t>
            </a:r>
            <a:r>
              <a:rPr lang="en-US" sz="2200" b="1" dirty="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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GF(2</a:t>
            </a:r>
            <a:r>
              <a:rPr lang="en-US" sz="22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endParaRPr lang="en-US" sz="2200" dirty="0">
              <a:latin typeface="Times New Roman" pitchFamily="18" charset="0"/>
              <a:ea typeface="Lucida Sans Unicode" pitchFamily="34" charset="0"/>
              <a:cs typeface="Times New Roman" pitchFamily="18" charset="0"/>
              <a:sym typeface="Symbol" pitchFamily="18" charset="2"/>
            </a:endParaRPr>
          </a:p>
          <a:p>
            <a:pPr marL="822960" lvl="1" indent="-457200">
              <a:buFontTx/>
              <a:buChar char="•"/>
              <a:defRPr/>
            </a:pPr>
            <a:r>
              <a:rPr lang="en-US" sz="2200" b="1" u="sng" dirty="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Addition :</a:t>
            </a:r>
            <a:r>
              <a:rPr lang="en-US" sz="2200" dirty="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 a + b = c = {c</a:t>
            </a:r>
            <a:r>
              <a:rPr lang="en-US" sz="2200" baseline="-25000" dirty="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m-1</a:t>
            </a:r>
            <a:r>
              <a:rPr lang="en-US" sz="2200" dirty="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,…,c</a:t>
            </a:r>
            <a:r>
              <a:rPr lang="en-US" sz="2200" baseline="-25000" dirty="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200" dirty="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,c</a:t>
            </a:r>
            <a:r>
              <a:rPr lang="en-US" sz="2200" baseline="-25000" dirty="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en-US" sz="2200" dirty="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} where </a:t>
            </a:r>
            <a:r>
              <a:rPr lang="en-US" sz="2200" dirty="0" err="1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sz="2200" baseline="-25000" dirty="0" err="1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200" dirty="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 = (</a:t>
            </a:r>
            <a:r>
              <a:rPr lang="en-US" sz="2200" dirty="0" err="1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200" baseline="-25000" dirty="0" err="1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200" dirty="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 + b</a:t>
            </a:r>
            <a:r>
              <a:rPr lang="en-US" sz="2200" baseline="-25000" dirty="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200" dirty="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) mod 2 finally c </a:t>
            </a:r>
            <a:r>
              <a:rPr lang="en-US" sz="2200" b="1" dirty="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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GF(2</a:t>
            </a:r>
            <a:r>
              <a:rPr lang="en-US" sz="22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.</a:t>
            </a:r>
            <a:endParaRPr lang="en-US" sz="2200" dirty="0">
              <a:latin typeface="Times New Roman" pitchFamily="18" charset="0"/>
              <a:ea typeface="Lucida Sans Unicode" pitchFamily="34" charset="0"/>
              <a:cs typeface="Times New Roman" pitchFamily="18" charset="0"/>
              <a:sym typeface="Symbol" pitchFamily="18" charset="2"/>
            </a:endParaRPr>
          </a:p>
          <a:p>
            <a:pPr marL="822960" lvl="1" indent="-457200">
              <a:buFontTx/>
              <a:buChar char="•"/>
              <a:defRPr/>
            </a:pPr>
            <a:r>
              <a:rPr lang="en-US" sz="2200" b="1" u="sng" dirty="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Multiplication</a:t>
            </a:r>
            <a:r>
              <a:rPr lang="en-US" sz="2200" dirty="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 : a . b = c = {</a:t>
            </a:r>
            <a:r>
              <a:rPr lang="en-US" sz="220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sz="2200" baseline="-2500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m-1</a:t>
            </a:r>
            <a:r>
              <a:rPr lang="en-US" sz="220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,…,c</a:t>
            </a:r>
            <a:r>
              <a:rPr lang="en-US" sz="2200" baseline="-2500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20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,c</a:t>
            </a:r>
            <a:r>
              <a:rPr lang="en-US" sz="2200" baseline="-2500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en-US" sz="2200" dirty="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} where c is the </a:t>
            </a:r>
            <a:r>
              <a:rPr lang="en-US" sz="2200" dirty="0" err="1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remiander</a:t>
            </a:r>
            <a:r>
              <a:rPr lang="en-US" sz="2200" dirty="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 of the division of the polynomial a(x) . b(x) by an irreducible polynomial of degree m. c </a:t>
            </a:r>
            <a:r>
              <a:rPr lang="en-US" sz="2200" b="1" dirty="0">
                <a:latin typeface="Times New Roman" pitchFamily="18" charset="0"/>
                <a:ea typeface="Lucida Sans Unicode" pitchFamily="34" charset="0"/>
                <a:cs typeface="Times New Roman" pitchFamily="18" charset="0"/>
                <a:sym typeface="Symbol" pitchFamily="18" charset="2"/>
              </a:rPr>
              <a:t>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GF(2</a:t>
            </a:r>
            <a:r>
              <a:rPr lang="en-US" sz="22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</a:p>
          <a:p>
            <a:pPr lvl="1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Weierstrass Equation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eaLnBrk="1" hangingPunct="1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Generalized </a:t>
            </a:r>
            <a:r>
              <a:rPr lang="en-US" sz="2800" dirty="0"/>
              <a:t>Weierstrass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Equation of elliptic curves:</a:t>
            </a: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1219200" y="3962400"/>
            <a:ext cx="60960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Here, a, b, x and y all belong to a field of say rational</a:t>
            </a:r>
          </a:p>
          <a:p>
            <a:pPr algn="ctr"/>
            <a:r>
              <a:rPr lang="en-US" dirty="0"/>
              <a:t>numbers, complex numbers, finite fields (</a:t>
            </a:r>
            <a:r>
              <a:rPr lang="en-US" dirty="0" err="1"/>
              <a:t>F</a:t>
            </a:r>
            <a:r>
              <a:rPr lang="en-US" baseline="-25000" dirty="0" err="1"/>
              <a:t>p</a:t>
            </a:r>
            <a:r>
              <a:rPr lang="en-US" dirty="0"/>
              <a:t>) or </a:t>
            </a:r>
          </a:p>
          <a:p>
            <a:pPr algn="ctr"/>
            <a:r>
              <a:rPr lang="en-US" dirty="0"/>
              <a:t>Galois Fields (GF(2</a:t>
            </a:r>
            <a:r>
              <a:rPr lang="en-US" baseline="30000" dirty="0"/>
              <a:t>n</a:t>
            </a:r>
            <a:r>
              <a:rPr lang="en-US" dirty="0"/>
              <a:t>)).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1675" y="2952750"/>
            <a:ext cx="4962525" cy="400050"/>
          </a:xfrm>
          <a:prstGeom prst="rect">
            <a:avLst/>
          </a:prstGeom>
          <a:noFill/>
        </p:spPr>
      </p:pic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Basic Terminology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IN" dirty="0"/>
              <a:t>Plain text(P): Text that user can understand/readable</a:t>
            </a:r>
          </a:p>
          <a:p>
            <a:r>
              <a:rPr lang="en-IN" dirty="0"/>
              <a:t>Cipher Text(C): Text that is not readable</a:t>
            </a:r>
          </a:p>
          <a:p>
            <a:r>
              <a:rPr lang="en-IN" dirty="0"/>
              <a:t>Encryption(E): The process of converting plain text to cipher text.</a:t>
            </a:r>
          </a:p>
          <a:p>
            <a:pPr>
              <a:buNone/>
            </a:pPr>
            <a:r>
              <a:rPr lang="en-IN" dirty="0"/>
              <a:t>       C=E(P, k)=</a:t>
            </a:r>
            <a:r>
              <a:rPr lang="en-IN" dirty="0" err="1"/>
              <a:t>E</a:t>
            </a:r>
            <a:r>
              <a:rPr lang="en-IN" sz="1800" dirty="0" err="1"/>
              <a:t>k</a:t>
            </a:r>
            <a:r>
              <a:rPr lang="en-IN" dirty="0"/>
              <a:t>(P)</a:t>
            </a:r>
          </a:p>
          <a:p>
            <a:r>
              <a:rPr lang="en-IN" dirty="0"/>
              <a:t>Decryption(D): The process of converting cipher text to plain text.</a:t>
            </a:r>
          </a:p>
          <a:p>
            <a:pPr>
              <a:buNone/>
            </a:pPr>
            <a:r>
              <a:rPr lang="en-IN" dirty="0"/>
              <a:t>       P=D(C, k)=D</a:t>
            </a:r>
            <a:r>
              <a:rPr lang="en-IN" sz="1800" dirty="0"/>
              <a:t>k</a:t>
            </a:r>
            <a:r>
              <a:rPr lang="en-IN" dirty="0"/>
              <a:t>(P) where k is secret key</a:t>
            </a:r>
          </a:p>
          <a:p>
            <a:pPr>
              <a:buNone/>
            </a:pPr>
            <a:r>
              <a:rPr lang="en-IN" dirty="0"/>
              <a:t>       P=D</a:t>
            </a:r>
            <a:r>
              <a:rPr lang="en-IN" sz="1800" dirty="0"/>
              <a:t>k</a:t>
            </a:r>
            <a:r>
              <a:rPr lang="en-IN" dirty="0"/>
              <a:t>(</a:t>
            </a:r>
            <a:r>
              <a:rPr lang="en-IN" dirty="0" err="1"/>
              <a:t>E</a:t>
            </a:r>
            <a:r>
              <a:rPr lang="en-IN" sz="2000" dirty="0" err="1"/>
              <a:t>k</a:t>
            </a:r>
            <a:r>
              <a:rPr lang="en-IN" dirty="0"/>
              <a:t>(P)).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4000" u="sng" dirty="0">
                <a:solidFill>
                  <a:schemeClr val="tx1"/>
                </a:solidFill>
              </a:rPr>
              <a:t>Types of Elliptic Curves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229600" cy="27432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800" dirty="0"/>
              <a:t>An </a:t>
            </a:r>
            <a:r>
              <a:rPr lang="en-US" sz="2800" i="1" dirty="0"/>
              <a:t>elliptic curve</a:t>
            </a:r>
            <a:r>
              <a:rPr lang="en-US" sz="2800" dirty="0"/>
              <a:t> is a plane curve char(k)≠2,3 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An </a:t>
            </a:r>
            <a:r>
              <a:rPr lang="en-US" sz="2800" i="1" dirty="0"/>
              <a:t>elliptic curve</a:t>
            </a:r>
            <a:r>
              <a:rPr lang="en-US" sz="2800" dirty="0"/>
              <a:t> with char(k)=2 </a:t>
            </a:r>
          </a:p>
          <a:p>
            <a:pPr lvl="4" eaLnBrk="1" hangingPunct="1">
              <a:buNone/>
            </a:pPr>
            <a:r>
              <a:rPr lang="en-US" sz="1600" dirty="0"/>
              <a:t>           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Koblitz curves: </a:t>
            </a:r>
          </a:p>
          <a:p>
            <a:pPr lvl="1" eaLnBrk="1" hangingPunct="1">
              <a:buNone/>
            </a:pPr>
            <a:r>
              <a:rPr lang="en-US" sz="2400" dirty="0"/>
              <a:t>              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</p:txBody>
      </p:sp>
      <p:pic>
        <p:nvPicPr>
          <p:cNvPr id="5126" name="Picture 6" descr="EllipticCurves"/>
          <p:cNvPicPr>
            <a:picLocks noChangeAspect="1" noChangeArrowheads="1"/>
          </p:cNvPicPr>
          <p:nvPr/>
        </p:nvPicPr>
        <p:blipFill>
          <a:blip r:embed="rId3">
            <a:lum bright="-12000" contrast="-12000"/>
          </a:blip>
          <a:srcRect/>
          <a:stretch>
            <a:fillRect/>
          </a:stretch>
        </p:blipFill>
        <p:spPr bwMode="auto">
          <a:xfrm>
            <a:off x="838200" y="4724401"/>
            <a:ext cx="7620000" cy="1752600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2590800"/>
            <a:ext cx="5715000" cy="533400"/>
          </a:xfrm>
          <a:prstGeom prst="rect">
            <a:avLst/>
          </a:prstGeom>
          <a:noFill/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3571875"/>
            <a:ext cx="5486400" cy="542925"/>
          </a:xfrm>
          <a:prstGeom prst="rect">
            <a:avLst/>
          </a:prstGeom>
          <a:noFill/>
        </p:spPr>
      </p:pic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1600200"/>
            <a:ext cx="45720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>
                <a:latin typeface="Times New Roman" pitchFamily="18" charset="0"/>
                <a:cs typeface="Times New Roman" pitchFamily="18" charset="0"/>
              </a:rPr>
              <a:t>Point addition and Point doubling in graphical representation 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3" y="2419350"/>
            <a:ext cx="74580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609600" y="18288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P,Q,R are points on the curve.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666750"/>
          </a:xfrm>
        </p:spPr>
        <p:txBody>
          <a:bodyPr/>
          <a:lstStyle/>
          <a:p>
            <a:r>
              <a:rPr lang="en-US" sz="3200" u="sng">
                <a:latin typeface="Times New Roman" pitchFamily="18" charset="0"/>
                <a:cs typeface="Times New Roman" pitchFamily="18" charset="0"/>
              </a:rPr>
              <a:t>Group laws of ECC where  Char(p)&gt;3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 and Q be two points on E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aseline="-30000" dirty="0" err="1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and O is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point at infinity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22325" lvl="1" indent="-457200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1. Additive Identity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P+O = O+P = P</a:t>
            </a:r>
          </a:p>
          <a:p>
            <a:pPr marL="822325" lvl="1" indent="-457200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2. Negation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If P = (x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then (-P) = (x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,-y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822325" lvl="1" indent="-457200">
              <a:lnSpc>
                <a:spcPct val="80000"/>
              </a:lnSpc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P + (-P) = O. </a:t>
            </a:r>
          </a:p>
          <a:p>
            <a:pPr marL="822325" lvl="1" indent="-457200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3. Point addition 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P = (x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and Q = (x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and P and Q are not O. then P +Q = (x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where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 	         x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- x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- x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y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- x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-  y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where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= (y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-y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)/(x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-x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	           if  P ≠ Q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4.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Point Doubling: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P+P=2P,P not equal to –P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x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- 2x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, 	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         y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- x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-  y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 baseline="-30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Where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= (3x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+a)/ 2y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</a:rPr>
              <a:t>1	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 P = Q</a:t>
            </a:r>
            <a:endParaRPr lang="en-US" sz="2400" baseline="-30000" dirty="0">
              <a:latin typeface="Times New Roman" pitchFamily="18" charset="0"/>
              <a:cs typeface="Times New Roman" pitchFamily="18" charset="0"/>
            </a:endParaRPr>
          </a:p>
          <a:p>
            <a:pPr marL="2136775" lvl="4" indent="-457200">
              <a:lnSpc>
                <a:spcPct val="80000"/>
              </a:lnSpc>
              <a:buFontTx/>
              <a:buNone/>
            </a:pP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40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Addition in Affine Co-ordinates</a:t>
            </a:r>
          </a:p>
        </p:txBody>
      </p:sp>
      <p:graphicFrame>
        <p:nvGraphicFramePr>
          <p:cNvPr id="8194" name="Object 13"/>
          <p:cNvGraphicFramePr>
            <a:graphicFrameLocks noGrp="1" noChangeAspect="1"/>
          </p:cNvGraphicFramePr>
          <p:nvPr>
            <p:ph idx="1"/>
          </p:nvPr>
        </p:nvGraphicFramePr>
        <p:xfrm>
          <a:off x="4876800" y="1600200"/>
          <a:ext cx="32004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3" imgW="1460160" imgH="457200" progId="">
                  <p:embed/>
                </p:oleObj>
              </mc:Choice>
              <mc:Fallback>
                <p:oleObj name="Equation" r:id="rId3" imgW="1460160" imgH="45720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600200"/>
                        <a:ext cx="32004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6" name="Group 5"/>
          <p:cNvGrpSpPr>
            <a:grpSpLocks/>
          </p:cNvGrpSpPr>
          <p:nvPr/>
        </p:nvGrpSpPr>
        <p:grpSpPr bwMode="auto">
          <a:xfrm>
            <a:off x="0" y="2419350"/>
            <a:ext cx="4778375" cy="3355975"/>
            <a:chOff x="1149" y="1389"/>
            <a:chExt cx="3153" cy="2342"/>
          </a:xfrm>
        </p:grpSpPr>
        <p:pic>
          <p:nvPicPr>
            <p:cNvPr id="8202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49" y="1617"/>
              <a:ext cx="3001" cy="2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03" name="Text Box 7"/>
            <p:cNvSpPr txBox="1">
              <a:spLocks noChangeArrowheads="1"/>
            </p:cNvSpPr>
            <p:nvPr/>
          </p:nvSpPr>
          <p:spPr bwMode="auto">
            <a:xfrm>
              <a:off x="4105" y="3249"/>
              <a:ext cx="197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b="1" i="1">
                  <a:latin typeface="Times New Roman" pitchFamily="18" charset="0"/>
                  <a:ea typeface="新細明體" pitchFamily="18" charset="-120"/>
                </a:rPr>
                <a:t>x</a:t>
              </a:r>
            </a:p>
          </p:txBody>
        </p:sp>
        <p:sp>
          <p:nvSpPr>
            <p:cNvPr id="8204" name="Text Box 8"/>
            <p:cNvSpPr txBox="1">
              <a:spLocks noChangeArrowheads="1"/>
            </p:cNvSpPr>
            <p:nvPr/>
          </p:nvSpPr>
          <p:spPr bwMode="auto">
            <a:xfrm>
              <a:off x="1291" y="1389"/>
              <a:ext cx="189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b="1" i="1">
                  <a:latin typeface="Times New Roman" pitchFamily="18" charset="0"/>
                  <a:ea typeface="新細明體" pitchFamily="18" charset="-120"/>
                </a:rPr>
                <a:t>y</a:t>
              </a:r>
            </a:p>
          </p:txBody>
        </p:sp>
      </p:grpSp>
      <p:sp>
        <p:nvSpPr>
          <p:cNvPr id="8197" name="Rectangle 15"/>
          <p:cNvSpPr>
            <a:spLocks noChangeArrowheads="1"/>
          </p:cNvSpPr>
          <p:nvPr/>
        </p:nvSpPr>
        <p:spPr bwMode="auto">
          <a:xfrm>
            <a:off x="533400" y="1600200"/>
            <a:ext cx="2286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y=mx+c</a:t>
            </a:r>
          </a:p>
        </p:txBody>
      </p:sp>
      <p:sp>
        <p:nvSpPr>
          <p:cNvPr id="8198" name="Line 16"/>
          <p:cNvSpPr>
            <a:spLocks noChangeShapeType="1"/>
          </p:cNvSpPr>
          <p:nvPr/>
        </p:nvSpPr>
        <p:spPr bwMode="auto">
          <a:xfrm>
            <a:off x="1752600" y="2057400"/>
            <a:ext cx="381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9" name="Text Box 25"/>
          <p:cNvSpPr txBox="1">
            <a:spLocks noChangeArrowheads="1"/>
          </p:cNvSpPr>
          <p:nvPr/>
        </p:nvSpPr>
        <p:spPr bwMode="auto">
          <a:xfrm>
            <a:off x="4724400" y="2971800"/>
            <a:ext cx="441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Let, P</a:t>
            </a:r>
            <a:r>
              <a:rPr lang="en-US">
                <a:cs typeface="Arial" charset="0"/>
              </a:rPr>
              <a:t>≠Q,</a:t>
            </a:r>
          </a:p>
        </p:txBody>
      </p:sp>
      <p:sp>
        <p:nvSpPr>
          <p:cNvPr id="8200" name="Rectangle 26"/>
          <p:cNvSpPr>
            <a:spLocks noChangeArrowheads="1"/>
          </p:cNvSpPr>
          <p:nvPr/>
        </p:nvSpPr>
        <p:spPr bwMode="auto">
          <a:xfrm>
            <a:off x="1447800" y="56388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y</a:t>
            </a:r>
            <a:r>
              <a:rPr lang="en-US" baseline="30000"/>
              <a:t>2</a:t>
            </a:r>
            <a:r>
              <a:rPr lang="en-US"/>
              <a:t>=x</a:t>
            </a:r>
            <a:r>
              <a:rPr lang="en-US" baseline="30000"/>
              <a:t>3</a:t>
            </a:r>
            <a:r>
              <a:rPr lang="en-US"/>
              <a:t>+Ax+B</a:t>
            </a:r>
          </a:p>
        </p:txBody>
      </p:sp>
      <p:pic>
        <p:nvPicPr>
          <p:cNvPr id="8201" name="Picture 1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00600" y="3352800"/>
            <a:ext cx="4191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22312"/>
            <a:ext cx="8229600" cy="725488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Doubling of a point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7543800" cy="92233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/>
              <a:t>Let P=Q, and take the derivative of Equation, derivation of y with respect to x.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286000" y="3392488"/>
          <a:ext cx="3733800" cy="270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name="Equation" r:id="rId3" imgW="2209680" imgH="1600200" progId="">
                  <p:embed/>
                </p:oleObj>
              </mc:Choice>
              <mc:Fallback>
                <p:oleObj name="Equation" r:id="rId3" imgW="2209680" imgH="16002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392488"/>
                        <a:ext cx="3733800" cy="2703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4"/>
          <p:cNvGraphicFramePr>
            <a:graphicFrameLocks noChangeAspect="1"/>
          </p:cNvGraphicFramePr>
          <p:nvPr/>
        </p:nvGraphicFramePr>
        <p:xfrm>
          <a:off x="2209800" y="2638425"/>
          <a:ext cx="3200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7" name="Equation" r:id="rId5" imgW="990360" imgH="228600" progId="Equation.3">
                  <p:embed/>
                </p:oleObj>
              </mc:Choice>
              <mc:Fallback>
                <p:oleObj name="Equation" r:id="rId5" imgW="9903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638425"/>
                        <a:ext cx="3200400" cy="561975"/>
                      </a:xfrm>
                      <a:prstGeom prst="rect">
                        <a:avLst/>
                      </a:prstGeom>
                      <a:solidFill>
                        <a:schemeClr val="tx1">
                          <a:alpha val="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609600"/>
            <a:ext cx="4572000" cy="5516563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800" b="1" u="sng" dirty="0"/>
              <a:t>If Characteristics of field is not 2, 3:</a:t>
            </a:r>
          </a:p>
          <a:p>
            <a:pPr marL="533400" indent="-533400" eaLnBrk="1" hangingPunct="1">
              <a:buFontTx/>
              <a:buNone/>
            </a:pPr>
            <a:endParaRPr lang="en-US" sz="2800" b="1" dirty="0">
              <a:solidFill>
                <a:schemeClr val="accent2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sz="2800" b="1" dirty="0"/>
          </a:p>
          <a:p>
            <a:pPr marL="533400" indent="-533400" eaLnBrk="1" hangingPunct="1">
              <a:buFontTx/>
              <a:buAutoNum type="arabicPeriod"/>
            </a:pPr>
            <a:r>
              <a:rPr lang="en-US" sz="2800" b="1" dirty="0"/>
              <a:t>Hence condition for no singularity is 4A</a:t>
            </a:r>
            <a:r>
              <a:rPr lang="en-US" sz="2800" b="1" baseline="30000" dirty="0"/>
              <a:t>3</a:t>
            </a:r>
            <a:r>
              <a:rPr lang="en-US" sz="2800" b="1" dirty="0"/>
              <a:t>+27B</a:t>
            </a:r>
            <a:r>
              <a:rPr lang="en-US" sz="2800" b="1" baseline="30000" dirty="0"/>
              <a:t>2</a:t>
            </a:r>
            <a:r>
              <a:rPr lang="en-US" sz="2800" b="1" dirty="0">
                <a:cs typeface="Arial" charset="0"/>
              </a:rPr>
              <a:t>≠0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800" b="1" dirty="0">
                <a:cs typeface="Arial" charset="0"/>
              </a:rPr>
              <a:t>Generally, EC curves have no singularity</a:t>
            </a:r>
          </a:p>
          <a:p>
            <a:pPr marL="533400" indent="-533400" eaLnBrk="1" hangingPunct="1">
              <a:buFontTx/>
              <a:buNone/>
            </a:pPr>
            <a:endParaRPr lang="en-US" sz="2800" b="1" dirty="0"/>
          </a:p>
          <a:p>
            <a:pPr marL="533400" indent="-533400" eaLnBrk="1" hangingPunct="1">
              <a:buFontTx/>
              <a:buNone/>
            </a:pPr>
            <a:endParaRPr lang="en-US" sz="2800" b="1" dirty="0"/>
          </a:p>
        </p:txBody>
      </p:sp>
      <p:graphicFrame>
        <p:nvGraphicFramePr>
          <p:cNvPr id="10242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66800" y="1752600"/>
          <a:ext cx="3276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3" imgW="1485720" imgH="228600" progId="">
                  <p:embed/>
                </p:oleObj>
              </mc:Choice>
              <mc:Fallback>
                <p:oleObj name="Equation" r:id="rId3" imgW="1485720" imgH="22860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52600"/>
                        <a:ext cx="32766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7800" y="609600"/>
            <a:ext cx="328612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u="sng" dirty="0">
                <a:latin typeface="Times New Roman" pitchFamily="18" charset="0"/>
                <a:cs typeface="Times New Roman" pitchFamily="18" charset="0"/>
              </a:rPr>
              <a:t>For Instance Point Addition and Doubling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Take an Elliptic Curve E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(4,20)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=x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+4x+20 ∈ F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29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Set of points generated using the curve E is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O,     (2,6)   (4,19) (8,10)  (13,23) (16,2)   (19,16)  (27,2),(0,7)    (2,23) (5,7)   (8,19)  (14,6)   (16,27)  (20,3)   (27,27), (0,22)  (3,1)   (5,22) (10,4)   (14,23) (17,10) (20,26), (1,5)    (3,28) (6,12) (10,25) (15,2)   (17,19) (24,7), (1,24) (4,10)  (6,17) (13,6)   (15,27) (19,13) (24,22)</a:t>
            </a:r>
          </a:p>
          <a:p>
            <a:pPr eaLnBrk="1" hangingPunct="1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Point addition :-where P=(5, 22), Q=(16, 27) , P+Q=(13,6)</a:t>
            </a:r>
          </a:p>
          <a:p>
            <a:pPr lvl="1" eaLnBrk="1" hangingPunct="1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= (y</a:t>
            </a:r>
            <a:r>
              <a:rPr lang="en-US" sz="2000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-y</a:t>
            </a:r>
            <a:r>
              <a:rPr lang="en-US" sz="2000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)/(x</a:t>
            </a:r>
            <a:r>
              <a:rPr lang="en-US" sz="2000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-x</a:t>
            </a:r>
            <a:r>
              <a:rPr lang="en-US" sz="2000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mod (29) = ((27-22)/(16-5)) mod 29=(5/11)mod 29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=&gt; (5*8) mod 29=11. (Because (11*8)=1mod 29)</a:t>
            </a:r>
          </a:p>
          <a:p>
            <a:pPr marL="457200" indent="-457200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	 x</a:t>
            </a:r>
            <a:r>
              <a:rPr lang="en-US" sz="2000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- x</a:t>
            </a:r>
            <a:r>
              <a:rPr lang="en-US" sz="2000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- x</a:t>
            </a:r>
            <a:r>
              <a:rPr lang="en-US" sz="2000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(29)=&gt; ((11*11)-5-16)mod (29)=&gt; 100 mod 29=13</a:t>
            </a:r>
          </a:p>
          <a:p>
            <a:pPr marL="457200" indent="-457200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	 y</a:t>
            </a:r>
            <a:r>
              <a:rPr lang="en-US" sz="2000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000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- x</a:t>
            </a:r>
            <a:r>
              <a:rPr lang="en-US" sz="2000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-  y</a:t>
            </a:r>
            <a:r>
              <a:rPr lang="en-US" sz="2000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(29)=&gt;(11(5-13)-22)mod 29 =&gt; -110 mod 29=6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Point Doubling :- where P=(5,22)  2P=P+P=(14,6)</a:t>
            </a:r>
          </a:p>
          <a:p>
            <a:pPr lvl="1" eaLnBrk="1" hangingPunct="1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= (3x</a:t>
            </a:r>
            <a:r>
              <a:rPr lang="en-US" sz="2000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+a)/ 2y</a:t>
            </a:r>
            <a:r>
              <a:rPr lang="en-US" sz="2000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(29)</a:t>
            </a:r>
            <a:r>
              <a:rPr lang="en-US" sz="2000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=&gt;( (3(5*5)+4)/(2*22))mod 29=&gt;13</a:t>
            </a:r>
          </a:p>
          <a:p>
            <a:pPr lvl="1" eaLnBrk="1" hangingPunct="1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000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- 2x</a:t>
            </a:r>
            <a:r>
              <a:rPr lang="en-US" sz="2000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(29)=&gt; (13*13)-2*5 (29)=&gt; 14</a:t>
            </a:r>
          </a:p>
          <a:p>
            <a:pPr lvl="1" eaLnBrk="1" hangingPunct="1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000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- x</a:t>
            </a:r>
            <a:r>
              <a:rPr lang="en-US" sz="2000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-  y</a:t>
            </a:r>
            <a:r>
              <a:rPr lang="en-US" sz="2000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(29)=&gt;(13(5-14)-22 (29) =&gt; 6.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2" name="Rectangle 8"/>
          <p:cNvSpPr>
            <a:spLocks noChangeArrowheads="1"/>
          </p:cNvSpPr>
          <p:nvPr/>
        </p:nvSpPr>
        <p:spPr bwMode="auto">
          <a:xfrm>
            <a:off x="762000" y="1600200"/>
            <a:ext cx="7848600" cy="13716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8"/>
          <p:cNvSpPr>
            <a:spLocks noChangeArrowheads="1"/>
          </p:cNvSpPr>
          <p:nvPr/>
        </p:nvSpPr>
        <p:spPr bwMode="auto">
          <a:xfrm>
            <a:off x="762000" y="3429000"/>
            <a:ext cx="7848600" cy="13716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34" name="Rectangle 8"/>
          <p:cNvSpPr>
            <a:spLocks noChangeArrowheads="1"/>
          </p:cNvSpPr>
          <p:nvPr/>
        </p:nvSpPr>
        <p:spPr bwMode="auto">
          <a:xfrm>
            <a:off x="762000" y="5181600"/>
            <a:ext cx="7848600" cy="13716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600" u="sng" dirty="0">
                <a:solidFill>
                  <a:schemeClr val="tx1"/>
                </a:solidFill>
              </a:rPr>
              <a:t>Points on the Elliptic Curve (EC)</a:t>
            </a:r>
          </a:p>
        </p:txBody>
      </p:sp>
      <p:graphicFrame>
        <p:nvGraphicFramePr>
          <p:cNvPr id="717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219200" y="2209800"/>
          <a:ext cx="64770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8" name="Equation" r:id="rId3" imgW="2793960" imgH="228600" progId="">
                  <p:embed/>
                </p:oleObj>
              </mc:Choice>
              <mc:Fallback>
                <p:oleObj name="Equation" r:id="rId3" imgW="2793960" imgH="2286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09800"/>
                        <a:ext cx="64770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1"/>
            <a:ext cx="8153400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Elliptic Curve over field L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It is useful to add the point at infinity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point is sitting at the top of the y-axis and any line is said to pass through the point when it is vertical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It is both the top and at the bottom of the y-axis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48400" y="2667000"/>
            <a:ext cx="533400" cy="53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 eaLnBrk="1" hangingPunct="1"/>
            <a:r>
              <a:rPr lang="en-US" sz="40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Points P,Q form Abelian Group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667000"/>
            <a:ext cx="8229600" cy="3306763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sz="2800" i="1" dirty="0"/>
              <a:t>P</a:t>
            </a:r>
            <a:r>
              <a:rPr lang="en-US" sz="2800" dirty="0"/>
              <a:t> + </a:t>
            </a:r>
            <a:r>
              <a:rPr lang="en-US" sz="2800" i="1" dirty="0"/>
              <a:t>Q</a:t>
            </a:r>
            <a:r>
              <a:rPr lang="en-US" sz="2800" dirty="0"/>
              <a:t> = </a:t>
            </a:r>
            <a:r>
              <a:rPr lang="en-US" sz="2800" i="1" dirty="0"/>
              <a:t>Q</a:t>
            </a:r>
            <a:r>
              <a:rPr lang="en-US" sz="2800" dirty="0"/>
              <a:t> + </a:t>
            </a:r>
            <a:r>
              <a:rPr lang="en-US" sz="2800" i="1" dirty="0"/>
              <a:t>P</a:t>
            </a:r>
            <a:r>
              <a:rPr lang="en-US" sz="2800" dirty="0"/>
              <a:t> </a:t>
            </a:r>
            <a:r>
              <a:rPr lang="en-US" sz="2000" dirty="0"/>
              <a:t>(</a:t>
            </a:r>
            <a:r>
              <a:rPr lang="en-US" sz="2000" i="1" dirty="0" err="1">
                <a:solidFill>
                  <a:srgbClr val="FF3300"/>
                </a:solidFill>
              </a:rPr>
              <a:t>commutativity</a:t>
            </a:r>
            <a:r>
              <a:rPr lang="en-US" sz="2000" dirty="0"/>
              <a:t>)</a:t>
            </a:r>
            <a:r>
              <a:rPr lang="en-US" sz="2800" dirty="0"/>
              <a:t> </a:t>
            </a:r>
          </a:p>
          <a:p>
            <a:pPr eaLnBrk="1" hangingPunct="1">
              <a:spcBef>
                <a:spcPct val="80000"/>
              </a:spcBef>
            </a:pPr>
            <a:r>
              <a:rPr lang="en-US" sz="2800" dirty="0"/>
              <a:t>(</a:t>
            </a:r>
            <a:r>
              <a:rPr lang="en-US" sz="2800" i="1" dirty="0"/>
              <a:t>P</a:t>
            </a:r>
            <a:r>
              <a:rPr lang="en-US" sz="2800" dirty="0"/>
              <a:t> + </a:t>
            </a:r>
            <a:r>
              <a:rPr lang="en-US" sz="2800" i="1" dirty="0"/>
              <a:t>Q</a:t>
            </a:r>
            <a:r>
              <a:rPr lang="en-US" sz="2800" dirty="0"/>
              <a:t>) + </a:t>
            </a:r>
            <a:r>
              <a:rPr lang="en-US" sz="2800" i="1" dirty="0"/>
              <a:t>R</a:t>
            </a:r>
            <a:r>
              <a:rPr lang="en-US" sz="2800" dirty="0"/>
              <a:t> = </a:t>
            </a:r>
            <a:r>
              <a:rPr lang="en-US" sz="2800" i="1" dirty="0"/>
              <a:t>P</a:t>
            </a:r>
            <a:r>
              <a:rPr lang="en-US" sz="2800" dirty="0"/>
              <a:t> + (</a:t>
            </a:r>
            <a:r>
              <a:rPr lang="en-US" sz="2800" i="1" dirty="0"/>
              <a:t>Q</a:t>
            </a:r>
            <a:r>
              <a:rPr lang="en-US" sz="2800" dirty="0"/>
              <a:t> + </a:t>
            </a:r>
            <a:r>
              <a:rPr lang="en-US" sz="2800" i="1" dirty="0"/>
              <a:t>R</a:t>
            </a:r>
            <a:r>
              <a:rPr lang="en-US" sz="2800" dirty="0"/>
              <a:t>) </a:t>
            </a:r>
            <a:r>
              <a:rPr lang="en-US" sz="2000" dirty="0"/>
              <a:t>(</a:t>
            </a:r>
            <a:r>
              <a:rPr lang="en-US" sz="2000" i="1" dirty="0" err="1">
                <a:solidFill>
                  <a:srgbClr val="FF3300"/>
                </a:solidFill>
              </a:rPr>
              <a:t>associativity</a:t>
            </a:r>
            <a:r>
              <a:rPr lang="en-US" sz="2000" dirty="0"/>
              <a:t>)</a:t>
            </a:r>
            <a:r>
              <a:rPr lang="en-US" sz="2800" dirty="0"/>
              <a:t> </a:t>
            </a:r>
          </a:p>
          <a:p>
            <a:pPr eaLnBrk="1" hangingPunct="1">
              <a:spcBef>
                <a:spcPct val="80000"/>
              </a:spcBef>
            </a:pPr>
            <a:r>
              <a:rPr lang="en-US" sz="2800" i="1" dirty="0"/>
              <a:t>P</a:t>
            </a:r>
            <a:r>
              <a:rPr lang="en-US" sz="2800" dirty="0"/>
              <a:t> + </a:t>
            </a:r>
            <a:r>
              <a:rPr lang="en-US" sz="2800" i="1" dirty="0"/>
              <a:t>O</a:t>
            </a:r>
            <a:r>
              <a:rPr lang="en-US" sz="2800" dirty="0"/>
              <a:t> = </a:t>
            </a:r>
            <a:r>
              <a:rPr lang="en-US" sz="2800" i="1" dirty="0"/>
              <a:t>O</a:t>
            </a:r>
            <a:r>
              <a:rPr lang="en-US" sz="2800" dirty="0"/>
              <a:t> + </a:t>
            </a:r>
            <a:r>
              <a:rPr lang="en-US" sz="2800" i="1" dirty="0"/>
              <a:t>P</a:t>
            </a:r>
            <a:r>
              <a:rPr lang="en-US" sz="2800" dirty="0"/>
              <a:t> = </a:t>
            </a:r>
            <a:r>
              <a:rPr lang="en-US" sz="2800" i="1" dirty="0"/>
              <a:t>P</a:t>
            </a:r>
            <a:r>
              <a:rPr lang="en-US" sz="2800" dirty="0"/>
              <a:t> </a:t>
            </a:r>
            <a:r>
              <a:rPr lang="en-US" sz="2000" dirty="0"/>
              <a:t>(</a:t>
            </a:r>
            <a:r>
              <a:rPr lang="en-US" sz="2000" i="1" dirty="0">
                <a:solidFill>
                  <a:srgbClr val="FF3300"/>
                </a:solidFill>
              </a:rPr>
              <a:t>existence of an identity element</a:t>
            </a:r>
            <a:r>
              <a:rPr lang="en-US" sz="2000" dirty="0"/>
              <a:t>) </a:t>
            </a:r>
          </a:p>
          <a:p>
            <a:pPr eaLnBrk="1" hangingPunct="1">
              <a:spcBef>
                <a:spcPct val="80000"/>
              </a:spcBef>
            </a:pPr>
            <a:r>
              <a:rPr lang="en-US" sz="2800" dirty="0"/>
              <a:t>there exists ( − </a:t>
            </a:r>
            <a:r>
              <a:rPr lang="en-US" sz="2800" i="1" dirty="0"/>
              <a:t>P</a:t>
            </a:r>
            <a:r>
              <a:rPr lang="en-US" sz="2800" dirty="0"/>
              <a:t>) such that − </a:t>
            </a:r>
            <a:r>
              <a:rPr lang="en-US" sz="2800" i="1" dirty="0"/>
              <a:t>P</a:t>
            </a:r>
            <a:r>
              <a:rPr lang="en-US" sz="2800" dirty="0"/>
              <a:t> + </a:t>
            </a:r>
            <a:r>
              <a:rPr lang="en-US" sz="2800" i="1" dirty="0"/>
              <a:t>P</a:t>
            </a:r>
            <a:r>
              <a:rPr lang="en-US" sz="2800" dirty="0"/>
              <a:t> = </a:t>
            </a:r>
            <a:r>
              <a:rPr lang="en-US" sz="2800" i="1" dirty="0"/>
              <a:t>P</a:t>
            </a:r>
            <a:r>
              <a:rPr lang="en-US" sz="2800" dirty="0"/>
              <a:t> + ( − </a:t>
            </a:r>
            <a:r>
              <a:rPr lang="en-US" sz="2800" i="1" dirty="0"/>
              <a:t>P</a:t>
            </a:r>
            <a:r>
              <a:rPr lang="en-US" sz="2800" dirty="0"/>
              <a:t>) = </a:t>
            </a:r>
            <a:r>
              <a:rPr lang="en-US" sz="2800" i="1" dirty="0"/>
              <a:t>O</a:t>
            </a:r>
            <a:r>
              <a:rPr lang="en-US" sz="2800" dirty="0"/>
              <a:t> </a:t>
            </a:r>
            <a:r>
              <a:rPr lang="en-US" sz="2000" dirty="0"/>
              <a:t>(</a:t>
            </a:r>
            <a:r>
              <a:rPr lang="en-US" sz="2000" i="1" dirty="0">
                <a:solidFill>
                  <a:srgbClr val="FF3300"/>
                </a:solidFill>
              </a:rPr>
              <a:t>existence of inverses</a:t>
            </a:r>
            <a:r>
              <a:rPr lang="en-US" sz="2000" dirty="0"/>
              <a:t>)</a:t>
            </a:r>
            <a:r>
              <a:rPr lang="en-US" sz="2800" dirty="0"/>
              <a:t> 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8001000" cy="190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Given two points P,Q in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E(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there is a third point, denoted by R=P+Q on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E(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and the following relations hold for all  P, Q, R in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E(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Elliptic Curve on a finite set of Integers Z/5Z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Consider </a:t>
            </a:r>
            <a:r>
              <a:rPr lang="en-US" sz="2800" dirty="0">
                <a:solidFill>
                  <a:srgbClr val="FF3300"/>
                </a:solidFill>
                <a:latin typeface="Courier" pitchFamily="49" charset="0"/>
              </a:rPr>
              <a:t>y</a:t>
            </a:r>
            <a:r>
              <a:rPr lang="en-US" sz="2800" baseline="30000" dirty="0">
                <a:solidFill>
                  <a:srgbClr val="FF3300"/>
                </a:solidFill>
                <a:latin typeface="Courier" pitchFamily="49" charset="0"/>
              </a:rPr>
              <a:t>2</a:t>
            </a:r>
            <a:r>
              <a:rPr lang="en-US" sz="2800" dirty="0">
                <a:solidFill>
                  <a:srgbClr val="FF3300"/>
                </a:solidFill>
                <a:latin typeface="Courier" pitchFamily="49" charset="0"/>
              </a:rPr>
              <a:t> = x</a:t>
            </a:r>
            <a:r>
              <a:rPr lang="en-US" sz="2800" baseline="30000" dirty="0">
                <a:solidFill>
                  <a:srgbClr val="FF3300"/>
                </a:solidFill>
                <a:latin typeface="Courier" pitchFamily="49" charset="0"/>
              </a:rPr>
              <a:t>3</a:t>
            </a:r>
            <a:r>
              <a:rPr lang="en-US" sz="2800" dirty="0">
                <a:solidFill>
                  <a:srgbClr val="FF3300"/>
                </a:solidFill>
                <a:latin typeface="Courier" pitchFamily="49" charset="0"/>
              </a:rPr>
              <a:t> + 2x + 3</a:t>
            </a:r>
            <a:r>
              <a:rPr lang="en-US" sz="2800" dirty="0">
                <a:latin typeface="Courier" pitchFamily="49" charset="0"/>
              </a:rPr>
              <a:t> (</a:t>
            </a:r>
            <a:r>
              <a:rPr lang="en-US" sz="2800" b="1" dirty="0">
                <a:solidFill>
                  <a:schemeClr val="accent2"/>
                </a:solidFill>
                <a:latin typeface="Courier" pitchFamily="49" charset="0"/>
              </a:rPr>
              <a:t>mod 5</a:t>
            </a:r>
            <a:r>
              <a:rPr lang="en-US" sz="2800" dirty="0">
                <a:latin typeface="Courier" pitchFamily="49" charset="0"/>
              </a:rPr>
              <a:t>)</a:t>
            </a:r>
            <a:endParaRPr 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" pitchFamily="49" charset="0"/>
              </a:rPr>
              <a:t>	</a:t>
            </a:r>
            <a:r>
              <a:rPr lang="en-US" sz="2400" dirty="0">
                <a:latin typeface="Courier" pitchFamily="49" charset="0"/>
              </a:rPr>
              <a:t>x = 0 </a:t>
            </a:r>
            <a:r>
              <a:rPr lang="en-US" sz="2400" dirty="0">
                <a:latin typeface="Courier" pitchFamily="49" charset="0"/>
                <a:sym typeface="Symbol" pitchFamily="18" charset="2"/>
              </a:rPr>
              <a:t> y</a:t>
            </a:r>
            <a:r>
              <a:rPr lang="en-US" sz="2400" baseline="30000" dirty="0">
                <a:latin typeface="Courier" pitchFamily="49" charset="0"/>
                <a:sym typeface="Symbol" pitchFamily="18" charset="2"/>
              </a:rPr>
              <a:t>2</a:t>
            </a:r>
            <a:r>
              <a:rPr lang="en-US" sz="2400" dirty="0">
                <a:latin typeface="Courier" pitchFamily="49" charset="0"/>
                <a:sym typeface="Symbol" pitchFamily="18" charset="2"/>
              </a:rPr>
              <a:t> = 3  no solution (mod 5)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" pitchFamily="49" charset="0"/>
              </a:rPr>
              <a:t>	x = 1 </a:t>
            </a:r>
            <a:r>
              <a:rPr lang="en-US" sz="2400" dirty="0">
                <a:latin typeface="Courier" pitchFamily="49" charset="0"/>
                <a:sym typeface="Symbol" pitchFamily="18" charset="2"/>
              </a:rPr>
              <a:t> y</a:t>
            </a:r>
            <a:r>
              <a:rPr lang="en-US" sz="2400" baseline="30000" dirty="0">
                <a:latin typeface="Courier" pitchFamily="49" charset="0"/>
                <a:sym typeface="Symbol" pitchFamily="18" charset="2"/>
              </a:rPr>
              <a:t>2</a:t>
            </a:r>
            <a:r>
              <a:rPr lang="en-US" sz="2400" dirty="0">
                <a:latin typeface="Courier" pitchFamily="49" charset="0"/>
                <a:sym typeface="Symbol" pitchFamily="18" charset="2"/>
              </a:rPr>
              <a:t> = 6 = 1  y = 1,4 (mod 5)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" pitchFamily="49" charset="0"/>
                <a:sym typeface="Symbol" pitchFamily="18" charset="2"/>
              </a:rPr>
              <a:t>	</a:t>
            </a:r>
            <a:r>
              <a:rPr lang="en-US" sz="2400" dirty="0">
                <a:latin typeface="Courier" pitchFamily="49" charset="0"/>
              </a:rPr>
              <a:t>x = 2 </a:t>
            </a:r>
            <a:r>
              <a:rPr lang="en-US" sz="2400" dirty="0">
                <a:latin typeface="Courier" pitchFamily="49" charset="0"/>
                <a:sym typeface="Symbol" pitchFamily="18" charset="2"/>
              </a:rPr>
              <a:t> y</a:t>
            </a:r>
            <a:r>
              <a:rPr lang="en-US" sz="2400" baseline="30000" dirty="0">
                <a:latin typeface="Courier" pitchFamily="49" charset="0"/>
                <a:sym typeface="Symbol" pitchFamily="18" charset="2"/>
              </a:rPr>
              <a:t>2</a:t>
            </a:r>
            <a:r>
              <a:rPr lang="en-US" sz="2400" dirty="0">
                <a:latin typeface="Courier" pitchFamily="49" charset="0"/>
                <a:sym typeface="Symbol" pitchFamily="18" charset="2"/>
              </a:rPr>
              <a:t> = 15 = 0  y = 0 (mod 5)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" pitchFamily="49" charset="0"/>
                <a:sym typeface="Symbol" pitchFamily="18" charset="2"/>
              </a:rPr>
              <a:t>	</a:t>
            </a:r>
            <a:r>
              <a:rPr lang="en-US" sz="2400" dirty="0">
                <a:latin typeface="Courier" pitchFamily="49" charset="0"/>
              </a:rPr>
              <a:t>x = 3 </a:t>
            </a:r>
            <a:r>
              <a:rPr lang="en-US" sz="2400" dirty="0">
                <a:latin typeface="Courier" pitchFamily="49" charset="0"/>
                <a:sym typeface="Symbol" pitchFamily="18" charset="2"/>
              </a:rPr>
              <a:t> y</a:t>
            </a:r>
            <a:r>
              <a:rPr lang="en-US" sz="2400" baseline="30000" dirty="0">
                <a:latin typeface="Courier" pitchFamily="49" charset="0"/>
                <a:sym typeface="Symbol" pitchFamily="18" charset="2"/>
              </a:rPr>
              <a:t>2</a:t>
            </a:r>
            <a:r>
              <a:rPr lang="en-US" sz="2400" dirty="0">
                <a:latin typeface="Courier" pitchFamily="49" charset="0"/>
                <a:sym typeface="Symbol" pitchFamily="18" charset="2"/>
              </a:rPr>
              <a:t> = 36 = 1  y = 1,4 (mod 5)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" pitchFamily="49" charset="0"/>
                <a:sym typeface="Symbol" pitchFamily="18" charset="2"/>
              </a:rPr>
              <a:t>	</a:t>
            </a:r>
            <a:r>
              <a:rPr lang="en-US" sz="2400" dirty="0">
                <a:latin typeface="Courier" pitchFamily="49" charset="0"/>
              </a:rPr>
              <a:t>x = 4 </a:t>
            </a:r>
            <a:r>
              <a:rPr lang="en-US" sz="2400" dirty="0">
                <a:latin typeface="Courier" pitchFamily="49" charset="0"/>
                <a:sym typeface="Symbol" pitchFamily="18" charset="2"/>
              </a:rPr>
              <a:t> y</a:t>
            </a:r>
            <a:r>
              <a:rPr lang="en-US" sz="2400" baseline="30000" dirty="0">
                <a:latin typeface="Courier" pitchFamily="49" charset="0"/>
                <a:sym typeface="Symbol" pitchFamily="18" charset="2"/>
              </a:rPr>
              <a:t>2</a:t>
            </a:r>
            <a:r>
              <a:rPr lang="en-US" sz="2400" dirty="0">
                <a:latin typeface="Courier" pitchFamily="49" charset="0"/>
                <a:sym typeface="Symbol" pitchFamily="18" charset="2"/>
              </a:rPr>
              <a:t> = 75 = 0  y = 0 (mod 5)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Then points on the elliptic curve are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pitchFamily="18" charset="2"/>
              </a:rPr>
              <a:t>	</a:t>
            </a:r>
            <a:r>
              <a:rPr lang="en-US" sz="2800" dirty="0">
                <a:latin typeface="Courier" pitchFamily="49" charset="0"/>
                <a:sym typeface="Symbol" pitchFamily="18" charset="2"/>
              </a:rPr>
              <a:t>(1,1) (1,4) (2,0) (3,1) (3,4) (4,0) </a:t>
            </a:r>
            <a:r>
              <a:rPr lang="en-US" sz="2800" dirty="0">
                <a:sym typeface="Symbol" pitchFamily="18" charset="2"/>
              </a:rPr>
              <a:t>and the point at infinity:</a:t>
            </a:r>
            <a:r>
              <a:rPr lang="en-US" sz="2800" dirty="0">
                <a:latin typeface="Courier" pitchFamily="49" charset="0"/>
                <a:sym typeface="Symbol" pitchFamily="18" charset="2"/>
              </a:rPr>
              <a:t> 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62000" y="5867400"/>
            <a:ext cx="7086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F3300"/>
                </a:solidFill>
              </a:rPr>
              <a:t>Using the finite fields we can form an Elliptic Curve Group </a:t>
            </a:r>
          </a:p>
          <a:p>
            <a:pPr algn="ctr"/>
            <a:r>
              <a:rPr lang="en-US" b="1">
                <a:solidFill>
                  <a:srgbClr val="FF3300"/>
                </a:solidFill>
              </a:rPr>
              <a:t>where we also have a DLP problem which is harder to solve…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4160-7EAD-402C-9B57-3FD286861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Caesar Cipher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77064-8401-4BA3-B68E-B80C5775C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18288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En</a:t>
            </a:r>
            <a:r>
              <a:rPr lang="en-US" dirty="0"/>
              <a:t>(m)=c=(</a:t>
            </a:r>
            <a:r>
              <a:rPr lang="en-US" dirty="0" err="1"/>
              <a:t>m+n</a:t>
            </a:r>
            <a:r>
              <a:rPr lang="en-US" dirty="0"/>
              <a:t>) mod 26.</a:t>
            </a:r>
          </a:p>
          <a:p>
            <a:r>
              <a:rPr lang="en-US" dirty="0" err="1"/>
              <a:t>Dn</a:t>
            </a:r>
            <a:r>
              <a:rPr lang="en-US" dirty="0"/>
              <a:t>(m)=m=(c-n) mod 26</a:t>
            </a:r>
          </a:p>
          <a:p>
            <a:pPr marL="0" indent="0">
              <a:buNone/>
            </a:pPr>
            <a:r>
              <a:rPr lang="en-US" dirty="0"/>
              <a:t>Ex:- plain(m)=</a:t>
            </a:r>
            <a:r>
              <a:rPr lang="en-US" dirty="0" err="1"/>
              <a:t>i</a:t>
            </a:r>
            <a:r>
              <a:rPr lang="en-US" dirty="0"/>
              <a:t> am in </a:t>
            </a:r>
            <a:r>
              <a:rPr lang="en-US" dirty="0" err="1"/>
              <a:t>lbs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cipher(c)=</a:t>
            </a:r>
            <a:r>
              <a:rPr lang="en-US" dirty="0" err="1"/>
              <a:t>lxdpxlqxoev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73BC8-594E-4F9C-80E1-CB1616220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414932"/>
            <a:ext cx="34290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798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0"/>
            <a:ext cx="82677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latin typeface="Times New Roman" pitchFamily="18" charset="0"/>
                <a:cs typeface="Times New Roman" pitchFamily="18" charset="0"/>
              </a:rPr>
              <a:t>Continuation…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1143000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 do we say that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a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(P) has solution with respect to </a:t>
            </a:r>
            <a:r>
              <a:rPr lang="en-US" sz="2400" dirty="0" err="1"/>
              <a:t>F</a:t>
            </a:r>
            <a:r>
              <a:rPr lang="en-US" sz="2400" baseline="-25000" dirty="0" err="1"/>
              <a:t>p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?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Using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Legendre and Jacobi symbol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057400"/>
            <a:ext cx="845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u="sng" dirty="0">
                <a:latin typeface="Times New Roman" pitchFamily="18" charset="0"/>
                <a:cs typeface="Times New Roman" pitchFamily="18" charset="0"/>
              </a:rPr>
              <a:t>For Instance: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95400"/>
            <a:ext cx="7620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3276600"/>
            <a:ext cx="8382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4000" i="0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4000" kern="0" dirty="0">
              <a:solidFill>
                <a:schemeClr val="tx2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4000" i="0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4000" i="0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4</a:t>
            </a:r>
            <a:r>
              <a:rPr kumimoji="0" lang="en-US" sz="4000" i="0" strike="noStrike" kern="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</a:t>
            </a:r>
            <a:r>
              <a:rPr kumimoji="0" lang="en-US" sz="4000" i="0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property 235=3(8) yield -1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4000" kern="0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5</a:t>
            </a:r>
            <a:r>
              <a:rPr lang="en-US" sz="4000" kern="0" baseline="30000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th</a:t>
            </a:r>
            <a:r>
              <a:rPr lang="en-US" sz="4000" kern="0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property law of reciprocity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4000" i="0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5</a:t>
            </a:r>
            <a:r>
              <a:rPr kumimoji="0" lang="en-US" sz="4000" i="0" strike="noStrike" kern="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</a:t>
            </a:r>
            <a:r>
              <a:rPr kumimoji="0" lang="en-US" sz="4000" i="0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property law of reciprocity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4000" kern="0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4</a:t>
            </a:r>
            <a:r>
              <a:rPr lang="en-US" sz="4000" kern="0" baseline="30000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th</a:t>
            </a:r>
            <a:r>
              <a:rPr lang="en-US" sz="4000" kern="0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property 77=5(8) yield -1</a:t>
            </a:r>
            <a:endParaRPr kumimoji="0" lang="en-US" sz="4000" i="0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4000" i="0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4000" i="0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4000" i="0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45745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rgbClr val="CC3300"/>
                </a:solidFill>
              </a:rPr>
              <a:t>Implementation of scalar multiplication in  ECC</a:t>
            </a:r>
            <a:br>
              <a:rPr lang="en-US" b="1" dirty="0">
                <a:solidFill>
                  <a:srgbClr val="CC3300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kP</a:t>
            </a:r>
            <a:r>
              <a:rPr lang="en-US" b="1" dirty="0">
                <a:solidFill>
                  <a:schemeClr val="tx1"/>
                </a:solidFill>
              </a:rPr>
              <a:t>=P+P+……+P; k times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k is scalar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chemeClr val="accent2"/>
                </a:solidFill>
              </a:rPr>
              <a:t>Scalar Multiplication: MSB first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Require k=(k</a:t>
            </a:r>
            <a:r>
              <a:rPr lang="en-US" baseline="-25000"/>
              <a:t>m-1</a:t>
            </a:r>
            <a:r>
              <a:rPr lang="en-US"/>
              <a:t>,k</a:t>
            </a:r>
            <a:r>
              <a:rPr lang="en-US" baseline="-25000"/>
              <a:t>m-2</a:t>
            </a:r>
            <a:r>
              <a:rPr lang="en-US"/>
              <a:t>,…,k</a:t>
            </a:r>
            <a:r>
              <a:rPr lang="en-US" baseline="-25000"/>
              <a:t>0</a:t>
            </a:r>
            <a:r>
              <a:rPr lang="en-US"/>
              <a:t>)</a:t>
            </a:r>
            <a:r>
              <a:rPr lang="en-US" baseline="-25000"/>
              <a:t>2</a:t>
            </a:r>
            <a:r>
              <a:rPr lang="en-US"/>
              <a:t>, k</a:t>
            </a:r>
            <a:r>
              <a:rPr lang="en-US" baseline="-25000"/>
              <a:t>m-1</a:t>
            </a:r>
            <a:r>
              <a:rPr lang="en-US"/>
              <a:t>=1</a:t>
            </a:r>
          </a:p>
          <a:p>
            <a:pPr>
              <a:lnSpc>
                <a:spcPct val="90000"/>
              </a:lnSpc>
            </a:pPr>
            <a:r>
              <a:rPr lang="en-US" dirty="0"/>
              <a:t>Compute Q=</a:t>
            </a:r>
            <a:r>
              <a:rPr lang="en-US" dirty="0" err="1"/>
              <a:t>kP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Q=P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=m-2 to 0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Q=2Q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If 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=1 then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Q=Q+P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End if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End for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Return Q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4495800" y="3124200"/>
            <a:ext cx="3962400" cy="2514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>
                <a:solidFill>
                  <a:srgbClr val="FF3300"/>
                </a:solidFill>
              </a:rPr>
              <a:t>Sequential</a:t>
            </a:r>
            <a:r>
              <a:rPr lang="en-US"/>
              <a:t> Algorithm </a:t>
            </a:r>
          </a:p>
          <a:p>
            <a:endParaRPr lang="en-US"/>
          </a:p>
          <a:p>
            <a:r>
              <a:rPr lang="en-US"/>
              <a:t>Requires m point doublings and </a:t>
            </a:r>
          </a:p>
          <a:p>
            <a:r>
              <a:rPr lang="en-US"/>
              <a:t>(m-1)/2 point additions on the </a:t>
            </a:r>
          </a:p>
          <a:p>
            <a:r>
              <a:rPr lang="en-US"/>
              <a:t>average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Compute 7P:</a:t>
            </a:r>
          </a:p>
          <a:p>
            <a:pPr lvl="1"/>
            <a:r>
              <a:rPr lang="en-US"/>
              <a:t>7=(1</a:t>
            </a:r>
            <a:r>
              <a:rPr lang="en-US">
                <a:solidFill>
                  <a:schemeClr val="accent2"/>
                </a:solidFill>
              </a:rPr>
              <a:t>11</a:t>
            </a:r>
            <a:r>
              <a:rPr lang="en-US"/>
              <a:t>)</a:t>
            </a:r>
            <a:r>
              <a:rPr lang="en-US" baseline="-25000"/>
              <a:t>2</a:t>
            </a:r>
            <a:endParaRPr lang="en-US"/>
          </a:p>
          <a:p>
            <a:pPr lvl="1"/>
            <a:r>
              <a:rPr lang="en-US"/>
              <a:t>7P=2(2(P)+P)+P=&gt; 2 iterations are required</a:t>
            </a:r>
          </a:p>
          <a:p>
            <a:pPr lvl="1"/>
            <a:r>
              <a:rPr lang="en-US"/>
              <a:t>Principle: First double and then add (accumulate)</a:t>
            </a:r>
          </a:p>
          <a:p>
            <a:r>
              <a:rPr lang="en-US" b="1"/>
              <a:t>Compute 6P:</a:t>
            </a:r>
          </a:p>
          <a:p>
            <a:pPr lvl="1"/>
            <a:r>
              <a:rPr lang="en-US"/>
              <a:t>6=(110)</a:t>
            </a:r>
            <a:r>
              <a:rPr lang="en-US" baseline="-25000"/>
              <a:t>2</a:t>
            </a:r>
            <a:endParaRPr lang="en-US"/>
          </a:p>
          <a:p>
            <a:pPr lvl="1"/>
            <a:r>
              <a:rPr lang="en-US"/>
              <a:t>6P=2(2(P)+P)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4000" u="sng">
                <a:solidFill>
                  <a:schemeClr val="tx1"/>
                </a:solidFill>
              </a:rPr>
              <a:t>Scalar Multiplication: LSB first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Require k=(k</a:t>
            </a:r>
            <a:r>
              <a:rPr lang="en-US" baseline="-25000"/>
              <a:t>m-1</a:t>
            </a:r>
            <a:r>
              <a:rPr lang="en-US"/>
              <a:t>,k</a:t>
            </a:r>
            <a:r>
              <a:rPr lang="en-US" baseline="-25000"/>
              <a:t>m-2</a:t>
            </a:r>
            <a:r>
              <a:rPr lang="en-US"/>
              <a:t>,…,k</a:t>
            </a:r>
            <a:r>
              <a:rPr lang="en-US" baseline="-25000"/>
              <a:t>0</a:t>
            </a:r>
            <a:r>
              <a:rPr lang="en-US"/>
              <a:t>)</a:t>
            </a:r>
            <a:r>
              <a:rPr lang="en-US" baseline="-25000"/>
              <a:t>2</a:t>
            </a:r>
            <a:r>
              <a:rPr lang="en-US"/>
              <a:t>, k</a:t>
            </a:r>
            <a:r>
              <a:rPr lang="en-US" baseline="-25000"/>
              <a:t>m-1</a:t>
            </a:r>
            <a:r>
              <a:rPr lang="en-US"/>
              <a:t>=1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Compute Q=kP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Q=0, R=P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For i=0 to m-1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If k</a:t>
            </a:r>
            <a:r>
              <a:rPr lang="en-US" baseline="-25000"/>
              <a:t>i</a:t>
            </a:r>
            <a:r>
              <a:rPr lang="en-US"/>
              <a:t>=1 then</a:t>
            </a:r>
          </a:p>
          <a:p>
            <a:pPr lvl="3" eaLnBrk="1" hangingPunct="1">
              <a:lnSpc>
                <a:spcPct val="90000"/>
              </a:lnSpc>
            </a:pPr>
            <a:r>
              <a:rPr lang="en-US"/>
              <a:t>Q=Q+R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End if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R=2R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End for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Return Q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572000" y="3124200"/>
            <a:ext cx="3581400" cy="2514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Can </a:t>
            </a:r>
            <a:r>
              <a:rPr lang="en-US" b="1">
                <a:solidFill>
                  <a:srgbClr val="FF3300"/>
                </a:solidFill>
              </a:rPr>
              <a:t>Parallelize</a:t>
            </a:r>
            <a:r>
              <a:rPr lang="en-US"/>
              <a:t>…</a:t>
            </a:r>
          </a:p>
          <a:p>
            <a:endParaRPr lang="en-US"/>
          </a:p>
          <a:p>
            <a:r>
              <a:rPr lang="en-US"/>
              <a:t>What you are doubling and what </a:t>
            </a:r>
          </a:p>
          <a:p>
            <a:r>
              <a:rPr lang="en-US"/>
              <a:t>you are accumulating are </a:t>
            </a:r>
          </a:p>
          <a:p>
            <a:r>
              <a:rPr lang="en-US"/>
              <a:t>different…</a:t>
            </a:r>
          </a:p>
          <a:p>
            <a:endParaRPr lang="en-US"/>
          </a:p>
          <a:p>
            <a:r>
              <a:rPr lang="en-US"/>
              <a:t>On the average m/2 point </a:t>
            </a:r>
          </a:p>
          <a:p>
            <a:r>
              <a:rPr lang="en-US"/>
              <a:t>Additions and m/2 point </a:t>
            </a:r>
          </a:p>
          <a:p>
            <a:r>
              <a:rPr lang="en-US"/>
              <a:t>doublings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u="sng">
                <a:solidFill>
                  <a:schemeClr val="tx1"/>
                </a:solidFill>
              </a:rPr>
              <a:t>Example for scalar multiplication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FF3300"/>
                </a:solidFill>
              </a:rPr>
              <a:t>Compute 7P</a:t>
            </a:r>
            <a:r>
              <a:rPr lang="en-US"/>
              <a:t>, 7=(111)</a:t>
            </a:r>
            <a:r>
              <a:rPr lang="en-US" baseline="-25000"/>
              <a:t>2</a:t>
            </a:r>
            <a:r>
              <a:rPr lang="en-US"/>
              <a:t>, Q=0, R=P</a:t>
            </a:r>
          </a:p>
          <a:p>
            <a:pPr lvl="1" eaLnBrk="1" hangingPunct="1"/>
            <a:r>
              <a:rPr lang="en-US"/>
              <a:t>Q=Q+R=0+P=P, R=2R=2P</a:t>
            </a:r>
          </a:p>
          <a:p>
            <a:pPr lvl="1" eaLnBrk="1" hangingPunct="1"/>
            <a:r>
              <a:rPr lang="en-US"/>
              <a:t>Q=P+2P=3P, R=4P</a:t>
            </a:r>
          </a:p>
          <a:p>
            <a:pPr lvl="1" eaLnBrk="1" hangingPunct="1"/>
            <a:r>
              <a:rPr lang="en-US"/>
              <a:t>Q=7P, R=8P</a:t>
            </a:r>
          </a:p>
          <a:p>
            <a:pPr eaLnBrk="1" hangingPunct="1"/>
            <a:r>
              <a:rPr lang="en-US" b="1">
                <a:solidFill>
                  <a:srgbClr val="FF3300"/>
                </a:solidFill>
              </a:rPr>
              <a:t>Compute 6P</a:t>
            </a:r>
            <a:r>
              <a:rPr lang="en-US"/>
              <a:t>, 6=(110)</a:t>
            </a:r>
            <a:r>
              <a:rPr lang="en-US" baseline="-25000"/>
              <a:t>2</a:t>
            </a:r>
            <a:r>
              <a:rPr lang="en-US"/>
              <a:t>, Q=0, R=P</a:t>
            </a:r>
          </a:p>
          <a:p>
            <a:pPr lvl="1" eaLnBrk="1" hangingPunct="1"/>
            <a:r>
              <a:rPr lang="en-US"/>
              <a:t>Q=0, R=2R=2P</a:t>
            </a:r>
          </a:p>
          <a:p>
            <a:pPr lvl="1" eaLnBrk="1" hangingPunct="1"/>
            <a:r>
              <a:rPr lang="en-US"/>
              <a:t>Q=0+2P=2P, R=4P</a:t>
            </a:r>
          </a:p>
          <a:p>
            <a:pPr lvl="1" eaLnBrk="1" hangingPunct="1"/>
            <a:r>
              <a:rPr lang="en-US"/>
              <a:t>Q=2P+4P=6P, R=8P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u="sng" dirty="0">
                <a:latin typeface="Times New Roman" pitchFamily="18" charset="0"/>
                <a:cs typeface="Times New Roman" pitchFamily="18" charset="0"/>
              </a:rPr>
              <a:t>Scalar multiplication using NAF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1"/>
            <a:ext cx="8229600" cy="7620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binary the remainders are {0,1}, but in NAF remainders are {0,1,-1},k is a scalar.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66900"/>
            <a:ext cx="873442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4191000"/>
            <a:ext cx="638175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/>
              <a:t>Continuation…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instance k=31.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(Binary)  = (NAF)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(11111) = (1 0 0 0 0 -1)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For instance k=61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(Binary)  = (NAF)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(111101) = (1 0 0 0 -1  0 1)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8229600" cy="685801"/>
          </a:xfrm>
        </p:spPr>
        <p:txBody>
          <a:bodyPr>
            <a:noAutofit/>
          </a:bodyPr>
          <a:lstStyle/>
          <a:p>
            <a:pPr lvl="0" algn="l"/>
            <a:br>
              <a:rPr lang="en-US" sz="2400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Scalar Multiplication in  ECC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=P+P+……+P)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/>
              <a:t>adding P to P, s number of times.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09600" y="5943600"/>
            <a:ext cx="7772400" cy="9412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1" u="sng" dirty="0"/>
              <a:t>A: Point addition,  D: point doubling ,  n is length of binary notation of scalar s, </a:t>
            </a:r>
            <a:r>
              <a:rPr lang="en-US" sz="2000" b="1" u="sng" dirty="0" err="1"/>
              <a:t>nz</a:t>
            </a:r>
            <a:r>
              <a:rPr lang="en-US" sz="2000" b="1" u="sng" dirty="0"/>
              <a:t>: number of non-zeros in binary notation of  “s”.</a:t>
            </a:r>
            <a:endParaRPr lang="en-US" sz="20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914400"/>
          <a:ext cx="7696199" cy="4952296"/>
        </p:xfrm>
        <a:graphic>
          <a:graphicData uri="http://schemas.openxmlformats.org/drawingml/2006/table">
            <a:tbl>
              <a:tblPr/>
              <a:tblGrid>
                <a:gridCol w="57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2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8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789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 err="1">
                          <a:latin typeface="Calibri"/>
                          <a:ea typeface="Calibri"/>
                          <a:cs typeface="Times New Roman"/>
                        </a:rPr>
                        <a:t>S.No</a:t>
                      </a:r>
                      <a:r>
                        <a:rPr lang="en-US" sz="1600" b="1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89069" marR="89069" marT="44534" marB="445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Calibri"/>
                          <a:ea typeface="Calibri"/>
                          <a:cs typeface="Times New Roman"/>
                        </a:rPr>
                        <a:t>Method</a:t>
                      </a:r>
                    </a:p>
                  </a:txBody>
                  <a:tcPr marL="89069" marR="89069" marT="44534" marB="445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Calibri"/>
                          <a:ea typeface="Calibri"/>
                          <a:cs typeface="Times New Roman"/>
                        </a:rPr>
                        <a:t>Binary notation of “s” , P is Point</a:t>
                      </a:r>
                    </a:p>
                  </a:txBody>
                  <a:tcPr marL="89069" marR="89069" marT="44534" marB="445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Calibri"/>
                          <a:ea typeface="Calibri"/>
                          <a:cs typeface="Times New Roman"/>
                        </a:rPr>
                        <a:t>        add-and-double</a:t>
                      </a:r>
                    </a:p>
                  </a:txBody>
                  <a:tcPr marL="89069" marR="89069" marT="44534" marB="445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Calibri"/>
                          <a:ea typeface="Calibri"/>
                          <a:cs typeface="Times New Roman"/>
                        </a:rPr>
                        <a:t>Operations</a:t>
                      </a:r>
                    </a:p>
                  </a:txBody>
                  <a:tcPr marL="89069" marR="89069" marT="44534" marB="445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97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069" marR="89069" marT="44534" marB="445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LSB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069" marR="89069" marT="44534" marB="445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31P=(11111)</a:t>
                      </a:r>
                      <a:r>
                        <a:rPr lang="en-US" sz="1800" baseline="-25000" dirty="0">
                          <a:latin typeface="Times New Roman"/>
                          <a:ea typeface="Calibri"/>
                          <a:cs typeface="Times New Roman"/>
                        </a:rPr>
                        <a:t>2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069" marR="89069" marT="44534" marB="445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      16P   8P     4P       2P      P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        1       1        1        1        1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Calibri"/>
                          <a:cs typeface="Times New Roman"/>
                        </a:rPr>
                        <a:t>      31P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    15P    7P      3P      P</a:t>
                      </a:r>
                    </a:p>
                  </a:txBody>
                  <a:tcPr marL="89069" marR="89069" marT="44534" marB="445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Calibri"/>
                          <a:ea typeface="Calibri"/>
                          <a:cs typeface="Times New Roman"/>
                        </a:rPr>
                        <a:t>4D+4A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Calibri"/>
                          <a:ea typeface="Calibri"/>
                          <a:cs typeface="Times New Roman"/>
                        </a:rPr>
                        <a:t>(n-1)D+(nz-1)A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069" marR="89069" marT="44534" marB="445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3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069" marR="89069" marT="44534" marB="445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>
                          <a:latin typeface="Calibri"/>
                          <a:ea typeface="Calibri"/>
                          <a:cs typeface="Times New Roman"/>
                        </a:rPr>
                        <a:t>MSB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069" marR="89069" marT="44534" marB="445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10P=(1010)</a:t>
                      </a:r>
                      <a:r>
                        <a:rPr lang="en-US" sz="1800" baseline="-250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069" marR="89069" marT="44534" marB="445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    P      2P     4P       10P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     1      0        1         0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    P      2P      5P       </a:t>
                      </a:r>
                      <a:r>
                        <a:rPr lang="en-US" sz="1400" b="1" dirty="0">
                          <a:latin typeface="Calibri"/>
                          <a:ea typeface="Calibri"/>
                          <a:cs typeface="Times New Roman"/>
                        </a:rPr>
                        <a:t>10P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069" marR="89069" marT="44534" marB="445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Calibri"/>
                          <a:ea typeface="Calibri"/>
                          <a:cs typeface="Times New Roman"/>
                        </a:rPr>
                        <a:t>3D+1A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Calibri"/>
                          <a:ea typeface="Calibri"/>
                          <a:cs typeface="Times New Roman"/>
                        </a:rPr>
                        <a:t>(n-1)D+(nz-1)A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069" marR="89069" marT="44534" marB="445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3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069" marR="89069" marT="44534" marB="445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Times New Roman"/>
                        </a:rPr>
                        <a:t>NAF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069" marR="89069" marT="44534" marB="445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31P=(10000-1)</a:t>
                      </a:r>
                      <a:r>
                        <a:rPr lang="en-US" sz="1800" baseline="-250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069" marR="89069" marT="44534" marB="445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    32P 16P   8P    4P      2P      P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      1     0       0      0       0       -1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1400" b="1" dirty="0">
                          <a:latin typeface="Calibri"/>
                          <a:ea typeface="Calibri"/>
                          <a:cs typeface="Times New Roman"/>
                        </a:rPr>
                        <a:t>31P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                                      - P</a:t>
                      </a:r>
                    </a:p>
                  </a:txBody>
                  <a:tcPr marL="89069" marR="89069" marT="44534" marB="445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Calibri"/>
                          <a:ea typeface="Calibri"/>
                          <a:cs typeface="Times New Roman"/>
                        </a:rPr>
                        <a:t>5D+1A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Calibri"/>
                          <a:ea typeface="Calibri"/>
                          <a:cs typeface="Times New Roman"/>
                        </a:rPr>
                        <a:t>(n-1)D+(nz-1)A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069" marR="89069" marT="44534" marB="445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3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069" marR="89069" marT="44534" marB="445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Calibri"/>
                          <a:ea typeface="Calibri"/>
                          <a:cs typeface="Times New Roman"/>
                        </a:rPr>
                        <a:t>Montgomery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Calibri"/>
                          <a:ea typeface="Calibri"/>
                          <a:cs typeface="Times New Roman"/>
                        </a:rPr>
                        <a:t>Algorithm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069" marR="89069" marT="44534" marB="445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10P=(1010)</a:t>
                      </a:r>
                      <a:r>
                        <a:rPr lang="en-US" sz="1800" baseline="-250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069" marR="89069" marT="44534" marB="445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     2P     3P     6P    11P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    </a:t>
                      </a:r>
                    </a:p>
                    <a:p>
                      <a:pPr marL="342900" marR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      1</a:t>
                      </a:r>
                      <a:r>
                        <a:rPr lang="en-US" sz="1400" baseline="0" dirty="0">
                          <a:latin typeface="Calibri"/>
                          <a:ea typeface="Calibri"/>
                          <a:cs typeface="Times New Roman"/>
                        </a:rPr>
                        <a:t>      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0        1       0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      P      2P     5P      </a:t>
                      </a:r>
                      <a:r>
                        <a:rPr lang="en-US" sz="1400" b="1" dirty="0">
                          <a:latin typeface="+mn-lt"/>
                          <a:ea typeface="Calibri"/>
                          <a:cs typeface="Times New Roman"/>
                        </a:rPr>
                        <a:t>10P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9069" marR="89069" marT="44534" marB="445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Calibri"/>
                          <a:ea typeface="Calibri"/>
                          <a:cs typeface="Times New Roman"/>
                        </a:rPr>
                        <a:t>4D+3A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Calibri"/>
                          <a:ea typeface="Calibri"/>
                          <a:cs typeface="Times New Roman"/>
                        </a:rPr>
                        <a:t>(n)D+(n-1)A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069" marR="89069" marT="44534" marB="445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Security Goals</a:t>
            </a:r>
            <a:r>
              <a:rPr lang="en-IN" dirty="0"/>
              <a:t>: CIAEN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638800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The CIA Triad of confidentiality, integrity and availability is considered the core underpinning of information security.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Confidentiality: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Confidentiality measures protect information from unauthorized access and misuse.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Integrity: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Integrity measures protect information from unauthorized alteration. 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Availability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In order for an information system to be useful it must be available to authorized users.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Entity authentication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Corroborating the identity of an entity—B should be convinced of the identity of the other communicating entity.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Non-repudiation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Preventing an entity from denying previous commitments or actions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u="sng" dirty="0">
                <a:latin typeface="Times New Roman" pitchFamily="18" charset="0"/>
                <a:cs typeface="Times New Roman" pitchFamily="18" charset="0"/>
              </a:rPr>
              <a:t>Encode </a:t>
            </a:r>
            <a:r>
              <a:rPr lang="en-US" sz="4000" u="sng" dirty="0" err="1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4000" u="sng" dirty="0">
                <a:latin typeface="Times New Roman" pitchFamily="18" charset="0"/>
                <a:cs typeface="Times New Roman" pitchFamily="18" charset="0"/>
              </a:rPr>
              <a:t>(M) to </a:t>
            </a:r>
            <a:r>
              <a:rPr lang="en-US" sz="4000" u="sng" dirty="0" err="1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4000" u="sng" dirty="0">
                <a:latin typeface="Times New Roman" pitchFamily="18" charset="0"/>
                <a:cs typeface="Times New Roman" pitchFamily="18" charset="0"/>
              </a:rPr>
              <a:t> point on the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M to P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 point conversion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1.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 100 * M + j;   where   0≤M&lt;(P/100), 0≤j&lt;100.</a:t>
            </a:r>
          </a:p>
          <a:p>
            <a:pPr lvl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2.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+aX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+b (mod P),  (X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,……..,X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99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3. Legendre(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P)=1.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Then P ≡ 3 mod 4.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(p+1)/4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(mod P), break.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Algo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2.143)(modular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exponensation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a^k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mod p)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else inc(j) 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step 1.</a:t>
            </a:r>
          </a:p>
          <a:p>
            <a:pPr lvl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output P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sz="2800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None/>
            </a:pP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u="sng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 to M </a:t>
            </a:r>
            <a:r>
              <a:rPr lang="en-US" sz="2800" u="sng" dirty="0" err="1">
                <a:latin typeface="Times New Roman" pitchFamily="18" charset="0"/>
                <a:cs typeface="Times New Roman" pitchFamily="18" charset="0"/>
              </a:rPr>
              <a:t>convertion</a:t>
            </a: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1. M=Floor(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/100).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u="sng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Encryption &amp; Decryption Process using Elliptic Curve Cryptosystems</a:t>
            </a:r>
            <a:br>
              <a:rPr lang="en-US" sz="4000" u="sng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u="sng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(ECC)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 u="sng" dirty="0">
                <a:solidFill>
                  <a:schemeClr val="tx1"/>
                </a:solidFill>
              </a:rPr>
              <a:t>Key Generation: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Suppose </a:t>
            </a:r>
            <a:r>
              <a:rPr lang="en-US" sz="24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Alice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wants to send to </a:t>
            </a:r>
            <a:r>
              <a:rPr lang="en-US" sz="24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Bob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 encrypted message.</a:t>
            </a:r>
          </a:p>
          <a:p>
            <a:pPr lvl="1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Both agree on a base point  B. Alice and Bob create public/private keys.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order of G contains all points, n=#E(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nB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=O.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2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Alice</a:t>
            </a:r>
          </a:p>
          <a:p>
            <a:pPr lvl="3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Private Key  a ={1,2,……..n-1}</a:t>
            </a:r>
          </a:p>
          <a:p>
            <a:pPr lvl="3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Public Key = 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* B</a:t>
            </a:r>
          </a:p>
          <a:p>
            <a:pPr lvl="2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Bob</a:t>
            </a:r>
          </a:p>
          <a:p>
            <a:pPr lvl="3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Private Key  b = {1,2,………..,n-1}</a:t>
            </a:r>
          </a:p>
          <a:p>
            <a:pPr lvl="3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Public Key = 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b * B</a:t>
            </a:r>
          </a:p>
          <a:p>
            <a:pPr lvl="1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Alice takes plaintext message M, and encodes it onto a point, 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from the elliptic group.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2057400" y="838200"/>
            <a:ext cx="1371600" cy="990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  Alice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5715000" y="838200"/>
            <a:ext cx="1371600" cy="990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  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Bob</a:t>
            </a:r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 bwMode="auto">
          <a:xfrm>
            <a:off x="3429000" y="1333500"/>
            <a:ext cx="2286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733800" y="990600"/>
            <a:ext cx="167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sending to B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229600" cy="685800"/>
          </a:xfrm>
        </p:spPr>
        <p:txBody>
          <a:bodyPr/>
          <a:lstStyle/>
          <a:p>
            <a:pPr algn="l" eaLnBrk="1" hangingPunct="1"/>
            <a:r>
              <a:rPr lang="en-US" sz="40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Encryption and Decryption (Cont…)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/>
          <a:lstStyle/>
          <a:p>
            <a:pPr lvl="1" eaLnBrk="1" hangingPunct="1"/>
            <a:r>
              <a:rPr lang="en-US" sz="2400" dirty="0"/>
              <a:t>Alice chooses another random integer, k=[1, p-1]</a:t>
            </a:r>
          </a:p>
          <a:p>
            <a:pPr lvl="1" eaLnBrk="1" hangingPunct="1"/>
            <a:r>
              <a:rPr lang="en-US" sz="2400" dirty="0"/>
              <a:t>The </a:t>
            </a:r>
            <a:r>
              <a:rPr lang="en-US" sz="2400" dirty="0" err="1"/>
              <a:t>ciphertext</a:t>
            </a:r>
            <a:r>
              <a:rPr lang="en-US" sz="2400" dirty="0"/>
              <a:t> is a pair of points</a:t>
            </a:r>
          </a:p>
          <a:p>
            <a:pPr lvl="2" eaLnBrk="1" hangingPunct="1">
              <a:buNone/>
            </a:pPr>
            <a:r>
              <a:rPr lang="en-US" sz="2000" b="1" dirty="0">
                <a:solidFill>
                  <a:srgbClr val="FF3300"/>
                </a:solidFill>
              </a:rPr>
              <a:t>P</a:t>
            </a:r>
            <a:r>
              <a:rPr lang="en-US" sz="2000" b="1" baseline="-25000" dirty="0">
                <a:solidFill>
                  <a:srgbClr val="FF3300"/>
                </a:solidFill>
              </a:rPr>
              <a:t>C</a:t>
            </a:r>
            <a:r>
              <a:rPr lang="en-US" sz="2000" b="1" dirty="0">
                <a:solidFill>
                  <a:srgbClr val="FF3300"/>
                </a:solidFill>
              </a:rPr>
              <a:t> = [ C1=(</a:t>
            </a:r>
            <a:r>
              <a:rPr lang="en-US" sz="2000" b="1" dirty="0" err="1">
                <a:solidFill>
                  <a:srgbClr val="FF3300"/>
                </a:solidFill>
              </a:rPr>
              <a:t>kB</a:t>
            </a:r>
            <a:r>
              <a:rPr lang="en-US" sz="2000" b="1" dirty="0">
                <a:solidFill>
                  <a:srgbClr val="FF3300"/>
                </a:solidFill>
              </a:rPr>
              <a:t>), C2=(P</a:t>
            </a:r>
            <a:r>
              <a:rPr lang="en-US" sz="2000" b="1" baseline="-25000" dirty="0">
                <a:solidFill>
                  <a:srgbClr val="FF3300"/>
                </a:solidFill>
              </a:rPr>
              <a:t>M</a:t>
            </a:r>
            <a:r>
              <a:rPr lang="en-US" sz="2000" b="1" baseline="30000" dirty="0">
                <a:solidFill>
                  <a:srgbClr val="FF3300"/>
                </a:solidFill>
              </a:rPr>
              <a:t> </a:t>
            </a:r>
            <a:r>
              <a:rPr lang="en-US" sz="2000" b="1" dirty="0">
                <a:solidFill>
                  <a:srgbClr val="FF3300"/>
                </a:solidFill>
              </a:rPr>
              <a:t>+ </a:t>
            </a:r>
            <a:r>
              <a:rPr lang="en-US" sz="2000" b="1" dirty="0" err="1">
                <a:solidFill>
                  <a:srgbClr val="FF3300"/>
                </a:solidFill>
              </a:rPr>
              <a:t>kP</a:t>
            </a:r>
            <a:r>
              <a:rPr lang="en-US" sz="2000" b="1" baseline="-25000" dirty="0" err="1">
                <a:solidFill>
                  <a:srgbClr val="FF3300"/>
                </a:solidFill>
              </a:rPr>
              <a:t>B</a:t>
            </a:r>
            <a:r>
              <a:rPr lang="en-US" sz="2000" b="1" dirty="0">
                <a:solidFill>
                  <a:srgbClr val="FF3300"/>
                </a:solidFill>
              </a:rPr>
              <a:t>) ]</a:t>
            </a:r>
          </a:p>
          <a:p>
            <a:pPr lvl="2" eaLnBrk="1" hangingPunct="1"/>
            <a:endParaRPr lang="en-US" sz="2000" b="1" dirty="0">
              <a:solidFill>
                <a:srgbClr val="FF3300"/>
              </a:solidFill>
            </a:endParaRPr>
          </a:p>
          <a:p>
            <a:pPr lvl="2" eaLnBrk="1" hangingPunct="1">
              <a:buFontTx/>
              <a:buNone/>
            </a:pPr>
            <a:r>
              <a:rPr lang="en-US" sz="2000" dirty="0"/>
              <a:t> </a:t>
            </a:r>
          </a:p>
          <a:p>
            <a:pPr lvl="1" eaLnBrk="1" hangingPunct="1"/>
            <a:r>
              <a:rPr lang="en-US" sz="2400" dirty="0"/>
              <a:t>To decrypt </a:t>
            </a:r>
            <a:r>
              <a:rPr lang="en-US" sz="2400" b="1" dirty="0">
                <a:solidFill>
                  <a:srgbClr val="FF3300"/>
                </a:solidFill>
              </a:rPr>
              <a:t>P</a:t>
            </a:r>
            <a:r>
              <a:rPr lang="en-US" sz="2400" b="1" baseline="-25000" dirty="0">
                <a:solidFill>
                  <a:srgbClr val="FF3300"/>
                </a:solidFill>
              </a:rPr>
              <a:t>M</a:t>
            </a:r>
            <a:r>
              <a:rPr lang="en-US" sz="2400" dirty="0"/>
              <a:t> from C1,C2, Bob computes ,using private key, b</a:t>
            </a:r>
          </a:p>
          <a:p>
            <a:pPr lvl="2" eaLnBrk="1" hangingPunct="1">
              <a:buNone/>
            </a:pPr>
            <a:r>
              <a:rPr lang="en-US" sz="2000" b="1" dirty="0">
                <a:solidFill>
                  <a:srgbClr val="FF3300"/>
                </a:solidFill>
              </a:rPr>
              <a:t>P</a:t>
            </a:r>
            <a:r>
              <a:rPr lang="en-US" sz="2000" b="1" baseline="-25000" dirty="0">
                <a:solidFill>
                  <a:srgbClr val="FF3300"/>
                </a:solidFill>
              </a:rPr>
              <a:t>M </a:t>
            </a:r>
            <a:r>
              <a:rPr lang="en-US" sz="2000" b="1" dirty="0">
                <a:solidFill>
                  <a:srgbClr val="FF3300"/>
                </a:solidFill>
              </a:rPr>
              <a:t>=C2 - b * C1.</a:t>
            </a:r>
          </a:p>
          <a:p>
            <a:pPr lvl="1" eaLnBrk="1" hangingPunct="1"/>
            <a:r>
              <a:rPr lang="en-US" sz="2400" dirty="0"/>
              <a:t>Bob then takes this product and subtracts it from the second point from P</a:t>
            </a:r>
            <a:r>
              <a:rPr lang="en-US" sz="2400" baseline="-25000" dirty="0"/>
              <a:t>C</a:t>
            </a:r>
            <a:endParaRPr lang="en-US" sz="2400" dirty="0"/>
          </a:p>
          <a:p>
            <a:pPr lvl="2" eaLnBrk="1" hangingPunct="1">
              <a:buNone/>
            </a:pPr>
            <a:r>
              <a:rPr lang="en-US" sz="2000" b="1" dirty="0">
                <a:solidFill>
                  <a:srgbClr val="FF3300"/>
                </a:solidFill>
              </a:rPr>
              <a:t>(P</a:t>
            </a:r>
            <a:r>
              <a:rPr lang="en-US" sz="2000" b="1" baseline="-25000" dirty="0">
                <a:solidFill>
                  <a:srgbClr val="FF3300"/>
                </a:solidFill>
              </a:rPr>
              <a:t>M</a:t>
            </a:r>
            <a:r>
              <a:rPr lang="en-US" sz="2000" b="1" dirty="0">
                <a:solidFill>
                  <a:srgbClr val="FF3300"/>
                </a:solidFill>
              </a:rPr>
              <a:t> + </a:t>
            </a:r>
            <a:r>
              <a:rPr lang="en-US" sz="2000" b="1" dirty="0" err="1">
                <a:solidFill>
                  <a:srgbClr val="FF3300"/>
                </a:solidFill>
              </a:rPr>
              <a:t>kP</a:t>
            </a:r>
            <a:r>
              <a:rPr lang="en-US" sz="2000" b="1" baseline="-25000" dirty="0" err="1">
                <a:solidFill>
                  <a:srgbClr val="FF3300"/>
                </a:solidFill>
              </a:rPr>
              <a:t>B</a:t>
            </a:r>
            <a:r>
              <a:rPr lang="en-US" sz="2000" b="1" dirty="0">
                <a:solidFill>
                  <a:srgbClr val="FF3300"/>
                </a:solidFill>
              </a:rPr>
              <a:t>) – [b(</a:t>
            </a:r>
            <a:r>
              <a:rPr lang="en-US" sz="2000" b="1" dirty="0" err="1">
                <a:solidFill>
                  <a:srgbClr val="FF3300"/>
                </a:solidFill>
              </a:rPr>
              <a:t>kB</a:t>
            </a:r>
            <a:r>
              <a:rPr lang="en-US" sz="2000" b="1" dirty="0">
                <a:solidFill>
                  <a:srgbClr val="FF3300"/>
                </a:solidFill>
              </a:rPr>
              <a:t>)] = P</a:t>
            </a:r>
            <a:r>
              <a:rPr lang="en-US" sz="2000" b="1" baseline="-25000" dirty="0">
                <a:solidFill>
                  <a:srgbClr val="FF3300"/>
                </a:solidFill>
              </a:rPr>
              <a:t>M</a:t>
            </a:r>
            <a:r>
              <a:rPr lang="en-US" sz="2000" b="1" dirty="0">
                <a:solidFill>
                  <a:srgbClr val="FF3300"/>
                </a:solidFill>
              </a:rPr>
              <a:t> + k(</a:t>
            </a:r>
            <a:r>
              <a:rPr lang="en-US" sz="2000" b="1" dirty="0" err="1">
                <a:solidFill>
                  <a:srgbClr val="FF3300"/>
                </a:solidFill>
              </a:rPr>
              <a:t>bB</a:t>
            </a:r>
            <a:r>
              <a:rPr lang="en-US" sz="2000" b="1" dirty="0">
                <a:solidFill>
                  <a:srgbClr val="FF3300"/>
                </a:solidFill>
              </a:rPr>
              <a:t>) – b(</a:t>
            </a:r>
            <a:r>
              <a:rPr lang="en-US" sz="2000" b="1" dirty="0" err="1">
                <a:solidFill>
                  <a:srgbClr val="FF3300"/>
                </a:solidFill>
              </a:rPr>
              <a:t>kB</a:t>
            </a:r>
            <a:r>
              <a:rPr lang="en-US" sz="2000" b="1" dirty="0">
                <a:solidFill>
                  <a:srgbClr val="FF3300"/>
                </a:solidFill>
              </a:rPr>
              <a:t>) = P</a:t>
            </a:r>
            <a:r>
              <a:rPr lang="en-US" sz="2000" b="1" baseline="-25000" dirty="0">
                <a:solidFill>
                  <a:srgbClr val="FF3300"/>
                </a:solidFill>
              </a:rPr>
              <a:t>M</a:t>
            </a:r>
            <a:endParaRPr lang="en-US" sz="2000" b="1" dirty="0">
              <a:solidFill>
                <a:srgbClr val="FF3300"/>
              </a:solidFill>
            </a:endParaRPr>
          </a:p>
          <a:p>
            <a:pPr lvl="1" eaLnBrk="1" hangingPunct="1"/>
            <a:r>
              <a:rPr lang="en-US" sz="2400" dirty="0"/>
              <a:t>Bob then decodes P</a:t>
            </a:r>
            <a:r>
              <a:rPr lang="en-US" sz="2400" baseline="-25000" dirty="0"/>
              <a:t>M</a:t>
            </a:r>
            <a:r>
              <a:rPr lang="en-US" sz="2400" dirty="0"/>
              <a:t> to get the message, M.</a:t>
            </a:r>
          </a:p>
        </p:txBody>
      </p:sp>
      <p:sp>
        <p:nvSpPr>
          <p:cNvPr id="81924" name="Line 4"/>
          <p:cNvSpPr>
            <a:spLocks noChangeShapeType="1"/>
          </p:cNvSpPr>
          <p:nvPr/>
        </p:nvSpPr>
        <p:spPr bwMode="auto">
          <a:xfrm>
            <a:off x="381000" y="3429000"/>
            <a:ext cx="8305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/>
          <a:lstStyle/>
          <a:p>
            <a:pPr algn="l" eaLnBrk="1" hangingPunct="1"/>
            <a:r>
              <a:rPr lang="en-US" altLang="zh-TW" sz="4000" u="sng" dirty="0">
                <a:solidFill>
                  <a:schemeClr val="tx1"/>
                </a:solidFill>
                <a:ea typeface="新細明體" pitchFamily="18" charset="-120"/>
              </a:rPr>
              <a:t>Summary of ECC</a:t>
            </a:r>
            <a:endParaRPr lang="en-AU" altLang="zh-TW" sz="4000" u="sng" dirty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“</a:t>
            </a:r>
            <a:r>
              <a:rPr lang="en-US" b="1" dirty="0">
                <a:solidFill>
                  <a:srgbClr val="CC3300"/>
                </a:solidFill>
              </a:rPr>
              <a:t>Hard problem</a:t>
            </a:r>
            <a:r>
              <a:rPr lang="en-US" dirty="0"/>
              <a:t>” analogous to discrete log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Q=</a:t>
            </a:r>
            <a:r>
              <a:rPr lang="en-US" sz="1800" b="1" dirty="0" err="1">
                <a:latin typeface="Courier New" pitchFamily="49" charset="0"/>
              </a:rPr>
              <a:t>kP</a:t>
            </a:r>
            <a:r>
              <a:rPr lang="en-US" sz="1800" b="1" dirty="0"/>
              <a:t>, where </a:t>
            </a:r>
            <a:r>
              <a:rPr lang="en-US" sz="1800" b="1" dirty="0">
                <a:latin typeface="Courier New" pitchFamily="49" charset="0"/>
              </a:rPr>
              <a:t>Q,P</a:t>
            </a:r>
            <a:r>
              <a:rPr lang="en-US" sz="1800" b="1" dirty="0"/>
              <a:t> belong to a prime curve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/>
              <a:t>	 </a:t>
            </a:r>
            <a:r>
              <a:rPr lang="en-US" sz="1800" b="1" dirty="0">
                <a:solidFill>
                  <a:srgbClr val="003366"/>
                </a:solidFill>
              </a:rPr>
              <a:t>given </a:t>
            </a:r>
            <a:r>
              <a:rPr lang="en-US" sz="1800" b="1" dirty="0" err="1">
                <a:solidFill>
                  <a:srgbClr val="003366"/>
                </a:solidFill>
                <a:latin typeface="Courier New" pitchFamily="49" charset="0"/>
              </a:rPr>
              <a:t>k,P</a:t>
            </a:r>
            <a:r>
              <a:rPr lang="en-US" sz="1800" b="1" dirty="0">
                <a:solidFill>
                  <a:srgbClr val="003366"/>
                </a:solidFill>
              </a:rPr>
              <a:t>  </a:t>
            </a:r>
            <a:r>
              <a:rPr lang="en-US" sz="1800" b="1" dirty="0">
                <a:solidFill>
                  <a:srgbClr val="003366"/>
                </a:solidFill>
                <a:sym typeface="Wingdings" pitchFamily="2" charset="2"/>
              </a:rPr>
              <a:t> </a:t>
            </a:r>
            <a:r>
              <a:rPr lang="en-US" sz="1800" b="1" dirty="0">
                <a:solidFill>
                  <a:srgbClr val="003366"/>
                </a:solidFill>
              </a:rPr>
              <a:t>“easy” to compute </a:t>
            </a:r>
            <a:r>
              <a:rPr lang="en-US" sz="1800" b="1" dirty="0">
                <a:solidFill>
                  <a:srgbClr val="003366"/>
                </a:solidFill>
                <a:latin typeface="Courier New" pitchFamily="49" charset="0"/>
              </a:rPr>
              <a:t>Q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3366"/>
                </a:solidFill>
              </a:rPr>
              <a:t>	 given </a:t>
            </a:r>
            <a:r>
              <a:rPr lang="en-US" sz="1800" b="1" dirty="0">
                <a:solidFill>
                  <a:srgbClr val="003366"/>
                </a:solidFill>
                <a:latin typeface="Courier New" pitchFamily="49" charset="0"/>
              </a:rPr>
              <a:t>Q,P</a:t>
            </a:r>
            <a:r>
              <a:rPr lang="en-US" sz="1800" b="1" dirty="0">
                <a:solidFill>
                  <a:srgbClr val="003366"/>
                </a:solidFill>
              </a:rPr>
              <a:t>  </a:t>
            </a:r>
            <a:r>
              <a:rPr lang="en-US" sz="1800" b="1" dirty="0">
                <a:solidFill>
                  <a:srgbClr val="003366"/>
                </a:solidFill>
                <a:sym typeface="Wingdings" pitchFamily="2" charset="2"/>
              </a:rPr>
              <a:t> </a:t>
            </a:r>
            <a:r>
              <a:rPr lang="en-US" sz="1800" b="1" dirty="0">
                <a:solidFill>
                  <a:srgbClr val="003366"/>
                </a:solidFill>
              </a:rPr>
              <a:t>“hard” to find </a:t>
            </a:r>
            <a:r>
              <a:rPr lang="en-US" sz="1800" b="1" dirty="0">
                <a:solidFill>
                  <a:srgbClr val="003366"/>
                </a:solidFill>
                <a:latin typeface="Courier New" pitchFamily="49" charset="0"/>
              </a:rPr>
              <a:t>k</a:t>
            </a:r>
            <a:r>
              <a:rPr lang="en-US" sz="1800" b="1" dirty="0"/>
              <a:t>  	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/>
              <a:t>known as the </a:t>
            </a:r>
            <a:r>
              <a:rPr lang="en-US" sz="1800" b="1" dirty="0">
                <a:solidFill>
                  <a:schemeClr val="hlink"/>
                </a:solidFill>
              </a:rPr>
              <a:t>elliptic curve discrete logarithm problem</a:t>
            </a:r>
            <a:endParaRPr lang="en-US" sz="1800" b="1" dirty="0"/>
          </a:p>
          <a:p>
            <a:pPr lvl="2"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k</a:t>
            </a:r>
            <a:r>
              <a:rPr lang="en-US" sz="1800" b="1" dirty="0"/>
              <a:t> must be large enough</a:t>
            </a:r>
            <a:endParaRPr lang="en-US" altLang="zh-TW" sz="1800" b="1" dirty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ECC security </a:t>
            </a:r>
            <a:r>
              <a:rPr lang="en-US" dirty="0"/>
              <a:t>relies on elliptic curve logarithm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compared to factoring, can use much smaller key sizes than with RSA </a:t>
            </a:r>
            <a:r>
              <a:rPr lang="en-US" sz="1800" dirty="0" err="1"/>
              <a:t>etc</a:t>
            </a:r>
            <a:endParaRPr lang="en-US" sz="18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080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Topic wise Preferred Textbooks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Group laws and scalar multiplication</a:t>
            </a:r>
          </a:p>
          <a:p>
            <a:pPr lvl="1"/>
            <a:r>
              <a:rPr lang="en-US" dirty="0"/>
              <a:t>Guide to ECC p.no: 80,96.</a:t>
            </a:r>
          </a:p>
          <a:p>
            <a:r>
              <a:rPr lang="en-US" dirty="0">
                <a:solidFill>
                  <a:srgbClr val="C00000"/>
                </a:solidFill>
              </a:rPr>
              <a:t>Mathematical formulas, Legendre and </a:t>
            </a:r>
            <a:r>
              <a:rPr lang="en-US" dirty="0" err="1">
                <a:solidFill>
                  <a:srgbClr val="C00000"/>
                </a:solidFill>
              </a:rPr>
              <a:t>jacobi</a:t>
            </a:r>
            <a:r>
              <a:rPr lang="en-US" dirty="0">
                <a:solidFill>
                  <a:srgbClr val="C00000"/>
                </a:solidFill>
              </a:rPr>
              <a:t> symbol </a:t>
            </a:r>
          </a:p>
          <a:p>
            <a:pPr lvl="1"/>
            <a:r>
              <a:rPr lang="en-US" dirty="0"/>
              <a:t>Hand book of applied cryptography p.no: 73</a:t>
            </a:r>
          </a:p>
          <a:p>
            <a:r>
              <a:rPr lang="en-US" dirty="0">
                <a:solidFill>
                  <a:srgbClr val="C00000"/>
                </a:solidFill>
              </a:rPr>
              <a:t>Massage point representation, El-Gamal Elliptic curve cryptography</a:t>
            </a:r>
          </a:p>
          <a:p>
            <a:pPr lvl="1"/>
            <a:r>
              <a:rPr lang="en-US" dirty="0"/>
              <a:t>Elliptic curve cryptography &amp; number theory(pg no – 173,174,175)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Implementation of ECC over GF(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4400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l"/>
            <a:r>
              <a:rPr lang="en-US" sz="4000" u="sng" dirty="0">
                <a:latin typeface="Times New Roman" pitchFamily="18" charset="0"/>
                <a:cs typeface="Times New Roman" pitchFamily="18" charset="0"/>
              </a:rPr>
              <a:t>Binary Field GF(</a:t>
            </a:r>
            <a:r>
              <a:rPr lang="en-US" sz="40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4000" u="sng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4000" u="sng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599"/>
          </a:xfrm>
        </p:spPr>
        <p:txBody>
          <a:bodyPr/>
          <a:lstStyle/>
          <a:p>
            <a:r>
              <a:rPr lang="en-US" dirty="0"/>
              <a:t>Binary Field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209800"/>
            <a:ext cx="7267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5925" y="3381375"/>
            <a:ext cx="57721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9600" y="2667001"/>
            <a:ext cx="8229600" cy="53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kern="0" dirty="0">
                <a:latin typeface="+mn-lt"/>
              </a:rPr>
              <a:t>Field elements of Binary field </a:t>
            </a:r>
            <a:r>
              <a:rPr lang="en-US" sz="3200" dirty="0"/>
              <a:t>F</a:t>
            </a:r>
            <a:r>
              <a:rPr lang="en-US" sz="3200" baseline="-25000" dirty="0"/>
              <a:t>2</a:t>
            </a:r>
            <a:r>
              <a:rPr lang="en-US" sz="2000" dirty="0"/>
              <a:t>4</a:t>
            </a:r>
            <a:endParaRPr lang="en-US" sz="32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l"/>
            <a:r>
              <a:rPr lang="en-US" b="1" u="sng" dirty="0"/>
              <a:t>Conti…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3" y="1828800"/>
            <a:ext cx="88296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l"/>
            <a:r>
              <a:rPr lang="en-US" u="sng" dirty="0">
                <a:latin typeface="Times New Roman" pitchFamily="18" charset="0"/>
                <a:cs typeface="Times New Roman" pitchFamily="18" charset="0"/>
              </a:rPr>
              <a:t>Conti…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/>
          <a:lstStyle/>
          <a:p>
            <a:r>
              <a:rPr lang="en-US" dirty="0"/>
              <a:t>Binary multiplication: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63" y="2362200"/>
            <a:ext cx="70008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5572125"/>
            <a:ext cx="48006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50292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 squaring: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80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Cryptography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/>
          <a:lstStyle/>
          <a:p>
            <a:pPr>
              <a:buNone/>
            </a:pPr>
            <a:r>
              <a:rPr lang="en-IN" dirty="0"/>
              <a:t>Symmetric/Private key cryptography:</a:t>
            </a:r>
          </a:p>
          <a:p>
            <a:pPr>
              <a:buNone/>
            </a:pPr>
            <a:r>
              <a:rPr lang="en-IN" dirty="0"/>
              <a:t>	RC4, </a:t>
            </a:r>
          </a:p>
          <a:p>
            <a:pPr>
              <a:buNone/>
            </a:pPr>
            <a:r>
              <a:rPr lang="en-IN" dirty="0"/>
              <a:t>	DES(Data Encryption Standard), </a:t>
            </a:r>
          </a:p>
          <a:p>
            <a:pPr>
              <a:buNone/>
            </a:pPr>
            <a:r>
              <a:rPr lang="en-IN" dirty="0"/>
              <a:t>	AES(Advanced Encryption Standard)</a:t>
            </a:r>
          </a:p>
          <a:p>
            <a:pPr>
              <a:buNone/>
            </a:pPr>
            <a:r>
              <a:rPr lang="en-IN" dirty="0"/>
              <a:t>Asymmetric/Public key cryptography:</a:t>
            </a:r>
          </a:p>
          <a:p>
            <a:pPr>
              <a:buNone/>
            </a:pPr>
            <a:r>
              <a:rPr lang="en-IN" dirty="0"/>
              <a:t>	RSA, </a:t>
            </a:r>
          </a:p>
          <a:p>
            <a:pPr>
              <a:buNone/>
            </a:pPr>
            <a:r>
              <a:rPr lang="en-IN" dirty="0"/>
              <a:t>	El-</a:t>
            </a:r>
            <a:r>
              <a:rPr lang="en-IN" dirty="0" err="1"/>
              <a:t>Gamal</a:t>
            </a:r>
            <a:r>
              <a:rPr lang="en-IN" dirty="0"/>
              <a:t>, 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Elliptic Curve Cryptography(ECC)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l"/>
            <a:r>
              <a:rPr lang="en-US" sz="4000" u="sng" dirty="0">
                <a:latin typeface="Times New Roman" pitchFamily="18" charset="0"/>
                <a:cs typeface="Times New Roman" pitchFamily="18" charset="0"/>
              </a:rPr>
              <a:t>Group laws with respect to </a:t>
            </a:r>
            <a:r>
              <a:rPr lang="en-US" sz="40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4000" u="sng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4000" u="sng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1904999"/>
            <a:ext cx="8686800" cy="457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u="sng" dirty="0">
                <a:latin typeface="Times New Roman" pitchFamily="18" charset="0"/>
                <a:cs typeface="Times New Roman" pitchFamily="18" charset="0"/>
              </a:rPr>
              <a:t>Koblitz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609599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Koblitz curves are very efficient and it doesn’t require doubling</a:t>
            </a:r>
            <a:r>
              <a:rPr lang="en-US" dirty="0"/>
              <a:t>.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1447800"/>
            <a:ext cx="5486400" cy="542925"/>
          </a:xfrm>
          <a:prstGeom prst="rect">
            <a:avLst/>
          </a:prstGeom>
          <a:noFill/>
        </p:spPr>
      </p:pic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2895600"/>
            <a:ext cx="8534400" cy="666750"/>
          </a:xfrm>
          <a:prstGeom prst="rect">
            <a:avLst/>
          </a:prstGeom>
          <a:noFill/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3695700"/>
            <a:ext cx="42957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8376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1800" y="4191000"/>
            <a:ext cx="1752600" cy="685800"/>
          </a:xfrm>
          <a:prstGeom prst="rect">
            <a:avLst/>
          </a:prstGeom>
          <a:noFill/>
        </p:spPr>
      </p:pic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8378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4267200"/>
            <a:ext cx="4038600" cy="533400"/>
          </a:xfrm>
          <a:prstGeom prst="rect">
            <a:avLst/>
          </a:prstGeom>
          <a:noFill/>
        </p:spPr>
      </p:pic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9633" name="Picture 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5105400"/>
            <a:ext cx="2819400" cy="381000"/>
          </a:xfrm>
          <a:prstGeom prst="rect">
            <a:avLst/>
          </a:prstGeom>
          <a:noFill/>
        </p:spPr>
      </p:pic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5486400"/>
            <a:ext cx="3276600" cy="457200"/>
          </a:xfrm>
          <a:prstGeom prst="rect">
            <a:avLst/>
          </a:prstGeom>
          <a:noFill/>
        </p:spPr>
      </p:pic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1981200"/>
            <a:ext cx="3657600" cy="83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l"/>
            <a:r>
              <a:rPr lang="en-US" sz="4000" u="sng" dirty="0">
                <a:latin typeface="Times New Roman" pitchFamily="18" charset="0"/>
                <a:cs typeface="Times New Roman" pitchFamily="18" charset="0"/>
              </a:rPr>
              <a:t>Scalar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1999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Multiplying  koblitz curves . Time complexity (m/3)A.</a:t>
            </a: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438400"/>
            <a:ext cx="6629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IN" dirty="0"/>
              <a:t>Research Directions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/>
              <a:t>Proposed algorithms will perform more efficient if we make parallel execution of statements.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Trying to embed updated ECC on Koblitz curves in different places where older methods are using for security. For instance we are trying to embed ECC on </a:t>
            </a:r>
            <a:r>
              <a:rPr lang="en-US" sz="1800" b="1" dirty="0"/>
              <a:t>SIP Protocol in VOIP</a:t>
            </a:r>
            <a:r>
              <a:rPr lang="en-US" sz="1800" dirty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Increase the efficiency of ECC further using Hyper elliptic curves and Cab curves. Trying to increase the research to the maximum level which is useful for real time problems.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Finding different methods to represent a scalar like partitioning scalar into 2 parts  applying different ways to represent first and second part. </a:t>
            </a:r>
          </a:p>
          <a:p>
            <a:pPr>
              <a:buNone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b="1" dirty="0" err="1"/>
              <a:t>τ</a:t>
            </a:r>
            <a:r>
              <a:rPr lang="en-US" sz="1800" baseline="30000" dirty="0" err="1"/>
              <a:t>n</a:t>
            </a:r>
            <a:r>
              <a:rPr lang="en-US" sz="1800" baseline="30000" dirty="0"/>
              <a:t> </a:t>
            </a:r>
            <a:r>
              <a:rPr lang="en-US" sz="1800" dirty="0"/>
              <a:t>-NAF generalization where n=3, 4, …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80010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J. Lopez and R.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Dahab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“Fast Multiplication on Elliptic Curves over GF(2</a:t>
            </a:r>
            <a:r>
              <a:rPr lang="en-US" sz="1800" baseline="3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without pre-computation”, CHES 1999</a:t>
            </a:r>
          </a:p>
          <a:p>
            <a:pPr marL="80010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K. Fong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etal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“Field Inversion and Point Halving Revisited”, IEEE Trans on Comp, 2004</a:t>
            </a:r>
          </a:p>
          <a:p>
            <a:pPr marL="80010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Koblitz.N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., “Elliptic Curve Cryptosystems,” Math. Computation, vol. 48, pp. 203-209, Jan. 1987.</a:t>
            </a:r>
          </a:p>
          <a:p>
            <a:pPr marL="80010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Solinas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J.A., “Efficient Arithmetic on Koblitz Curves,” Design, Codes and Cryptography, vol. 19, pp. 195-249, Mar. 2000.</a:t>
            </a:r>
          </a:p>
          <a:p>
            <a:pPr marL="80010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Avanzi.R.M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Ciet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M., and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Sica.F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Faster Scalar Multiplication on Koblitz Curves combining Point Halving with the Frobenius Endomorphism. Proceedings of PKC 2004, LNCS 2947, Springer 2004.</a:t>
            </a:r>
          </a:p>
          <a:p>
            <a:pPr marL="80010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Knudsen. E.W., Elliptic Scalar Multiplication Using Point Halving. In: Proceedings of ASIACRYPT 1999, LNCS 1716, pp. 135-149. Springer, 1999.</a:t>
            </a:r>
          </a:p>
          <a:p>
            <a:pPr marL="80010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Sujoy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Sinha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Roy, Chester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Rebeiro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Debdeep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Mukhopadhyay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Junko Takahashi and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Toshinori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Fukunaga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Scalar multiplication on Koblitz curves using τ2 – NAF, 2009.</a:t>
            </a:r>
          </a:p>
          <a:p>
            <a:pPr marL="80010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Fong. K.,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Hankerson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D., Lopez. J., and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Menezes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A,”Field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inversion and point halving revisited”. IEEE Transactions on Computers 53(8):1047-1059, 2004.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696200" cy="1143000"/>
          </a:xfrm>
        </p:spPr>
        <p:txBody>
          <a:bodyPr>
            <a:normAutofit fontScale="90000"/>
          </a:bodyPr>
          <a:lstStyle/>
          <a:p>
            <a:pPr algn="l" eaLnBrk="1" hangingPunct="1"/>
            <a:br>
              <a:rPr lang="en-US" sz="4000" b="1" dirty="0"/>
            </a:br>
            <a:r>
              <a:rPr lang="en-US" sz="4000" b="1" u="sng" dirty="0"/>
              <a:t>Books:</a:t>
            </a:r>
            <a:r>
              <a:rPr lang="en-US" sz="4000" u="sng" dirty="0"/>
              <a:t> </a:t>
            </a:r>
            <a:br>
              <a:rPr lang="en-US" sz="4000" dirty="0"/>
            </a:br>
            <a:endParaRPr lang="en-US" sz="4000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377952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IN" dirty="0"/>
              <a:t>[Slides borrowed from Prof. D. Mukhopadhyay, IIT Kharagpur]. </a:t>
            </a:r>
            <a:r>
              <a:rPr lang="en-IN" dirty="0">
                <a:hlinkClick r:id="rId2"/>
              </a:rPr>
              <a:t>Microsoft Powhttps://cse.iitkgp.ac.in/~debdeep/pres/TI/ecc.pdferPoint - </a:t>
            </a:r>
            <a:r>
              <a:rPr lang="en-IN" dirty="0" err="1">
                <a:hlinkClick r:id="rId2"/>
              </a:rPr>
              <a:t>ecc</a:t>
            </a:r>
            <a:r>
              <a:rPr lang="en-IN" dirty="0">
                <a:hlinkClick r:id="rId2"/>
              </a:rPr>
              <a:t> (iitkgp.ac.in</a:t>
            </a:r>
            <a:r>
              <a:rPr lang="en-IN" dirty="0"/>
              <a:t>).</a:t>
            </a:r>
          </a:p>
          <a:p>
            <a:pPr lvl="1"/>
            <a:r>
              <a:rPr lang="en-US" i="1" dirty="0"/>
              <a:t>Elliptic Curves: Number Theory and Cryptography, by Lawrence C. Washington </a:t>
            </a:r>
          </a:p>
          <a:p>
            <a:pPr lvl="1" eaLnBrk="1" hangingPunct="1"/>
            <a:r>
              <a:rPr lang="en-US" i="1" dirty="0"/>
              <a:t>Hand book of applied cryptography, Alfred J. </a:t>
            </a:r>
            <a:r>
              <a:rPr lang="en-US" i="1" dirty="0" err="1"/>
              <a:t>Menezes</a:t>
            </a:r>
            <a:r>
              <a:rPr lang="en-US" i="1" dirty="0"/>
              <a:t> </a:t>
            </a:r>
          </a:p>
          <a:p>
            <a:pPr lvl="1" eaLnBrk="1" hangingPunct="1"/>
            <a:r>
              <a:rPr lang="en-US" i="1" dirty="0"/>
              <a:t>Guide to Elliptic Curve Cryptography, Darrel R. </a:t>
            </a:r>
            <a:r>
              <a:rPr lang="en-US" i="1" dirty="0" err="1"/>
              <a:t>Hankerson</a:t>
            </a:r>
            <a:r>
              <a:rPr lang="en-US" i="1" dirty="0"/>
              <a:t>, A. </a:t>
            </a:r>
            <a:r>
              <a:rPr lang="en-US" i="1" dirty="0" err="1"/>
              <a:t>Menezes</a:t>
            </a:r>
            <a:r>
              <a:rPr lang="en-US" i="1" dirty="0"/>
              <a:t> and A. Vanstone</a:t>
            </a:r>
          </a:p>
          <a:p>
            <a:pPr lvl="1" eaLnBrk="1" hangingPunct="1"/>
            <a:r>
              <a:rPr lang="en-US" i="1" dirty="0"/>
              <a:t>http://cr.yp.to/ecdh.html ( Daniel Bernstein) </a:t>
            </a:r>
            <a:br>
              <a:rPr lang="en-US" i="1" dirty="0"/>
            </a:br>
            <a:endParaRPr lang="en-US" i="1" dirty="0"/>
          </a:p>
          <a:p>
            <a:pPr algn="ctr" eaLnBrk="1" hangingPunct="1"/>
            <a:endParaRPr lang="en-US" i="1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838200"/>
            <a:ext cx="7772400" cy="1470025"/>
          </a:xfrm>
        </p:spPr>
        <p:txBody>
          <a:bodyPr/>
          <a:lstStyle/>
          <a:p>
            <a:pPr algn="l" eaLnBrk="1" hangingPunct="1"/>
            <a:r>
              <a:rPr lang="en-US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457200" y="46482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 eaLnBrk="1" hangingPunct="1">
              <a:defRPr/>
            </a:pPr>
            <a:r>
              <a:rPr lang="en-US" sz="4400" u="sng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Doubts</a:t>
            </a:r>
            <a:r>
              <a:rPr lang="en-US" sz="11500" u="sng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?</a:t>
            </a:r>
            <a:endParaRPr lang="en-US" sz="4400" u="sng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Graphic 2" descr="Head with gears">
            <a:extLst>
              <a:ext uri="{FF2B5EF4-FFF2-40B4-BE49-F238E27FC236}">
                <a16:creationId xmlns:a16="http://schemas.microsoft.com/office/drawing/2014/main" id="{001179B7-4FDB-47EE-820B-FA7B79690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0" y="2590800"/>
            <a:ext cx="220980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IN" dirty="0"/>
              <a:t>Conti...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Symmetric Key Cryptography</a:t>
            </a:r>
            <a:endParaRPr lang="en-US" dirty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590800"/>
            <a:ext cx="67056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IN" dirty="0"/>
              <a:t>Public Key Cryptography</a:t>
            </a:r>
            <a:endParaRPr lang="en-US" dirty="0"/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28774"/>
            <a:ext cx="7924799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47F4-9B28-448B-8C06-959248B6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RSA(</a:t>
            </a:r>
            <a:r>
              <a:rPr lang="en-US" dirty="0" err="1"/>
              <a:t>Rivest</a:t>
            </a:r>
            <a:r>
              <a:rPr lang="en-US" dirty="0"/>
              <a:t>, Shamir, Adelman)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EEE5A-A472-4552-9164-0A4FA67A6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62" y="1828697"/>
            <a:ext cx="8858250" cy="2590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488269-EF94-41EA-8DD0-9785315DB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353584"/>
            <a:ext cx="75819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7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10161</TotalTime>
  <Words>4449</Words>
  <Application>Microsoft Office PowerPoint</Application>
  <PresentationFormat>On-screen Show (4:3)</PresentationFormat>
  <Paragraphs>479</Paragraphs>
  <Slides>66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80" baseType="lpstr">
      <vt:lpstr>新細明體</vt:lpstr>
      <vt:lpstr>Adobe Fangsong Std R</vt:lpstr>
      <vt:lpstr>Arial</vt:lpstr>
      <vt:lpstr>Calibri</vt:lpstr>
      <vt:lpstr>Constantia</vt:lpstr>
      <vt:lpstr>Courier</vt:lpstr>
      <vt:lpstr>Courier New</vt:lpstr>
      <vt:lpstr>Lucida Sans Unicode</vt:lpstr>
      <vt:lpstr>Symbol</vt:lpstr>
      <vt:lpstr>Times New Roman</vt:lpstr>
      <vt:lpstr>Wingdings</vt:lpstr>
      <vt:lpstr>Wingdings 2</vt:lpstr>
      <vt:lpstr>Flow</vt:lpstr>
      <vt:lpstr>Equation</vt:lpstr>
      <vt:lpstr> Elliptic Curve Cryptography</vt:lpstr>
      <vt:lpstr>Introduction </vt:lpstr>
      <vt:lpstr>Basic Terminology</vt:lpstr>
      <vt:lpstr>Basic Caesar Cipher</vt:lpstr>
      <vt:lpstr>Security Goals: CIAEN</vt:lpstr>
      <vt:lpstr>Cryptography</vt:lpstr>
      <vt:lpstr>Conti...</vt:lpstr>
      <vt:lpstr>Public Key Cryptography</vt:lpstr>
      <vt:lpstr>RSA(Rivest, Shamir, Adelman)</vt:lpstr>
      <vt:lpstr>RSA Key Generation</vt:lpstr>
      <vt:lpstr>RSA Encryption and Decryption</vt:lpstr>
      <vt:lpstr>Cont…</vt:lpstr>
      <vt:lpstr>Discrete Logarithm Problem</vt:lpstr>
      <vt:lpstr>DL domain parameters and key pair generation </vt:lpstr>
      <vt:lpstr>El-Gamal Encryption and Decryption</vt:lpstr>
      <vt:lpstr>Elliptic curves in Cryptography</vt:lpstr>
      <vt:lpstr>Definition of Elliptic curves</vt:lpstr>
      <vt:lpstr>Advantages of ECC</vt:lpstr>
      <vt:lpstr>Applications of ECC</vt:lpstr>
      <vt:lpstr>Security of ECC?</vt:lpstr>
      <vt:lpstr>ECC operations: Hierarchy</vt:lpstr>
      <vt:lpstr> Introduction to Elliptic Curves  Lets start with a small puzzle</vt:lpstr>
      <vt:lpstr>Graphical Representation</vt:lpstr>
      <vt:lpstr>Method of Diophantus</vt:lpstr>
      <vt:lpstr>Diophantus’ Method</vt:lpstr>
      <vt:lpstr>Introduction about Groups</vt:lpstr>
      <vt:lpstr>Galois Field GF(P)</vt:lpstr>
      <vt:lpstr>Galois Field GF(2m)</vt:lpstr>
      <vt:lpstr>Weierstrass Equation</vt:lpstr>
      <vt:lpstr>Types of Elliptic Curves</vt:lpstr>
      <vt:lpstr>Point addition and Point doubling in graphical representation </vt:lpstr>
      <vt:lpstr>Group laws of ECC where  Char(p)&gt;3</vt:lpstr>
      <vt:lpstr>Addition in Affine Co-ordinates</vt:lpstr>
      <vt:lpstr>Doubling of a point</vt:lpstr>
      <vt:lpstr>PowerPoint Presentation</vt:lpstr>
      <vt:lpstr>For Instance Point Addition and Doubling</vt:lpstr>
      <vt:lpstr>Points on the Elliptic Curve (EC)</vt:lpstr>
      <vt:lpstr>The Points P,Q form Abelian Group</vt:lpstr>
      <vt:lpstr>Elliptic Curve on a finite set of Integers Z/5Z</vt:lpstr>
      <vt:lpstr>Continuation…</vt:lpstr>
      <vt:lpstr>For Instance:</vt:lpstr>
      <vt:lpstr>Implementation of scalar multiplication in  ECC kP=P+P+……+P; k times k is scalar </vt:lpstr>
      <vt:lpstr>Scalar Multiplication: MSB first</vt:lpstr>
      <vt:lpstr>Example</vt:lpstr>
      <vt:lpstr>Scalar Multiplication: LSB first</vt:lpstr>
      <vt:lpstr>Example for scalar multiplication</vt:lpstr>
      <vt:lpstr>Scalar multiplication using NAF</vt:lpstr>
      <vt:lpstr>Continuation…</vt:lpstr>
      <vt:lpstr>       Scalar Multiplication in  ECC (sP=P+P+……+P) is adding P to P, s number of times.</vt:lpstr>
      <vt:lpstr>Encode msg(M) to Msg point on the curve</vt:lpstr>
      <vt:lpstr>Encryption &amp; Decryption Process using Elliptic Curve Cryptosystems (ECC)</vt:lpstr>
      <vt:lpstr>Key Generation: </vt:lpstr>
      <vt:lpstr>Encryption and Decryption (Cont…)</vt:lpstr>
      <vt:lpstr>Summary of ECC</vt:lpstr>
      <vt:lpstr>Topic wise Preferred Textbooks</vt:lpstr>
      <vt:lpstr>PowerPoint Presentation</vt:lpstr>
      <vt:lpstr>Binary Field GF(2m)</vt:lpstr>
      <vt:lpstr>Conti…</vt:lpstr>
      <vt:lpstr>Conti…</vt:lpstr>
      <vt:lpstr>Group laws with respect to 2m </vt:lpstr>
      <vt:lpstr>Koblitz Curves</vt:lpstr>
      <vt:lpstr>Scalar multiplication</vt:lpstr>
      <vt:lpstr>Research Directions</vt:lpstr>
      <vt:lpstr>References</vt:lpstr>
      <vt:lpstr> Books: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</dc:creator>
  <cp:lastModifiedBy>ADMIN</cp:lastModifiedBy>
  <cp:revision>710</cp:revision>
  <cp:lastPrinted>1601-01-01T00:00:00Z</cp:lastPrinted>
  <dcterms:created xsi:type="dcterms:W3CDTF">1601-01-01T00:00:00Z</dcterms:created>
  <dcterms:modified xsi:type="dcterms:W3CDTF">2022-02-09T05:07:23Z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