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4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3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327"/>
            <a:ext cx="8686800" cy="1325562"/>
          </a:xfrm>
        </p:spPr>
        <p:txBody>
          <a:bodyPr>
            <a:normAutofit fontScale="90000"/>
          </a:bodyPr>
          <a:lstStyle/>
          <a:p>
            <a:r>
              <a:rPr dirty="0"/>
              <a:t>Analysis of Traffic Collisions in Chicago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90"/>
            <a:ext cx="8458200" cy="5411784"/>
          </a:xfrm>
        </p:spPr>
        <p:txBody>
          <a:bodyPr>
            <a:normAutofit fontScale="62500" lnSpcReduction="20000"/>
          </a:bodyPr>
          <a:lstStyle/>
          <a:p>
            <a:endParaRPr dirty="0"/>
          </a:p>
          <a:p>
            <a:r>
              <a:rPr dirty="0"/>
              <a:t>High Risk in Metropolitan Areas:</a:t>
            </a:r>
          </a:p>
          <a:p>
            <a:r>
              <a:rPr dirty="0"/>
              <a:t>- Dense population and shared infrastructure increase collision likelihood.</a:t>
            </a:r>
          </a:p>
          <a:p>
            <a:r>
              <a:rPr dirty="0"/>
              <a:t>- Mixed transport modes: cars, buses, bikes, motorcycles, and pedestrians.</a:t>
            </a:r>
          </a:p>
          <a:p>
            <a:endParaRPr dirty="0"/>
          </a:p>
          <a:p>
            <a:r>
              <a:rPr dirty="0"/>
              <a:t>Key Challenges:</a:t>
            </a:r>
          </a:p>
          <a:p>
            <a:r>
              <a:rPr dirty="0"/>
              <a:t>- Fatalities, injuries, and economic impacts (medical costs, productivity loss).</a:t>
            </a:r>
          </a:p>
          <a:p>
            <a:r>
              <a:rPr dirty="0"/>
              <a:t>- Vulnerable populations: pedestrians and cyclists face heightened risks.</a:t>
            </a:r>
          </a:p>
          <a:p>
            <a:endParaRPr dirty="0"/>
          </a:p>
          <a:p>
            <a:r>
              <a:rPr dirty="0"/>
              <a:t>Goals:</a:t>
            </a:r>
          </a:p>
          <a:p>
            <a:r>
              <a:rPr dirty="0"/>
              <a:t>- Identify primary causes of accidents.</a:t>
            </a:r>
          </a:p>
          <a:p>
            <a:r>
              <a:rPr dirty="0"/>
              <a:t>- Evaluate safety measures (e.g., bike lanes, crosswalks, traffic signals).</a:t>
            </a:r>
          </a:p>
          <a:p>
            <a:r>
              <a:rPr dirty="0"/>
              <a:t>- Propose infrastructure upgrades and policy improvements.</a:t>
            </a:r>
          </a:p>
          <a:p>
            <a:endParaRPr dirty="0"/>
          </a:p>
          <a:p>
            <a:r>
              <a:rPr dirty="0"/>
              <a:t>Outcomes:</a:t>
            </a:r>
          </a:p>
          <a:p>
            <a:r>
              <a:rPr dirty="0"/>
              <a:t>- Safer, more efficient roadways for all users.</a:t>
            </a:r>
          </a:p>
          <a:p>
            <a:r>
              <a:rPr dirty="0"/>
              <a:t>- Data-driven urban planning prioritizing safety and sustainability.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0013"/>
            <a:ext cx="7658100" cy="942975"/>
          </a:xfrm>
        </p:spPr>
        <p:txBody>
          <a:bodyPr/>
          <a:lstStyle/>
          <a:p>
            <a:r>
              <a:rPr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042988"/>
            <a:ext cx="8743950" cy="5586412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sz="2000" dirty="0"/>
              <a:t>1. What is the relationship between speed limits and crash types?</a:t>
            </a:r>
          </a:p>
          <a:p>
            <a:r>
              <a:rPr sz="2000" dirty="0"/>
              <a:t>2. How effective are traffic signals compared to other control devices?</a:t>
            </a:r>
          </a:p>
          <a:p>
            <a:r>
              <a:rPr sz="2000" dirty="0"/>
              <a:t>   - Do they reduce rear-end collisions?</a:t>
            </a:r>
          </a:p>
          <a:p>
            <a:r>
              <a:rPr sz="2000" dirty="0"/>
              <a:t>3. How do crash severity and causes vary by time and day?</a:t>
            </a:r>
          </a:p>
          <a:p>
            <a:r>
              <a:rPr sz="2000" dirty="0"/>
              <a:t>4. What is the effect of weather on crash rates and severity?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0014"/>
            <a:ext cx="7486650" cy="631823"/>
          </a:xfrm>
        </p:spPr>
        <p:txBody>
          <a:bodyPr>
            <a:normAutofit fontScale="90000"/>
          </a:bodyPr>
          <a:lstStyle/>
          <a:p>
            <a:r>
              <a:rPr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072438" cy="4829175"/>
          </a:xfrm>
        </p:spPr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sz="2900" dirty="0"/>
              <a:t>- Traffic Growth and Safety:</a:t>
            </a:r>
          </a:p>
          <a:p>
            <a:r>
              <a:rPr sz="2900" dirty="0"/>
              <a:t>  Increasing motor vehicles lead to more accidents worldwide, with over 1.3M deaths annually (WHO).</a:t>
            </a:r>
          </a:p>
          <a:p>
            <a:endParaRPr sz="2900" dirty="0"/>
          </a:p>
          <a:p>
            <a:r>
              <a:rPr sz="2900" dirty="0"/>
              <a:t>- Key Factors in Crashes:</a:t>
            </a:r>
          </a:p>
          <a:p>
            <a:r>
              <a:rPr sz="2900" dirty="0"/>
              <a:t>  - Speeding, inattentive or impaired driving, and weather conditions.</a:t>
            </a:r>
          </a:p>
          <a:p>
            <a:r>
              <a:rPr sz="2900" dirty="0"/>
              <a:t>  - Vulnerable groups: teenagers, senior drivers, and pedestrians.</a:t>
            </a:r>
          </a:p>
          <a:p>
            <a:endParaRPr sz="2900" dirty="0"/>
          </a:p>
          <a:p>
            <a:r>
              <a:rPr sz="2900" dirty="0"/>
              <a:t>- Intervention Success:</a:t>
            </a:r>
          </a:p>
          <a:p>
            <a:r>
              <a:rPr sz="2900" dirty="0"/>
              <a:t>  - Global initiatives like Vision Zero aim for safer urban planning.</a:t>
            </a:r>
          </a:p>
          <a:p>
            <a:r>
              <a:rPr sz="2900" dirty="0"/>
              <a:t>  - Challenges remain in adapting measures locally for Chicago.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14300"/>
            <a:ext cx="6257925" cy="617537"/>
          </a:xfrm>
        </p:spPr>
        <p:txBody>
          <a:bodyPr>
            <a:normAutofit fontScale="90000"/>
          </a:bodyPr>
          <a:lstStyle/>
          <a:p>
            <a:r>
              <a:rPr dirty="0"/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928688"/>
            <a:ext cx="8215312" cy="5197475"/>
          </a:xfrm>
        </p:spPr>
        <p:txBody>
          <a:bodyPr>
            <a:normAutofit fontScale="55000" lnSpcReduction="20000"/>
          </a:bodyPr>
          <a:lstStyle/>
          <a:p>
            <a:endParaRPr dirty="0"/>
          </a:p>
          <a:p>
            <a:r>
              <a:rPr sz="3600" dirty="0"/>
              <a:t>Objective:</a:t>
            </a:r>
          </a:p>
          <a:p>
            <a:r>
              <a:rPr sz="3600" dirty="0"/>
              <a:t>Analyze traffic crash patterns in Chicago to assess safety measures and identify areas needing intervention.</a:t>
            </a:r>
          </a:p>
          <a:p>
            <a:endParaRPr sz="3600" dirty="0"/>
          </a:p>
          <a:p>
            <a:r>
              <a:rPr sz="3600" dirty="0"/>
              <a:t>Data Preparation:</a:t>
            </a:r>
          </a:p>
          <a:p>
            <a:r>
              <a:rPr sz="3600" dirty="0"/>
              <a:t>- Cleaning &amp; preprocessing: Handle missing data, outliers, and inconsistencies.</a:t>
            </a:r>
          </a:p>
          <a:p>
            <a:r>
              <a:rPr sz="3600" dirty="0"/>
              <a:t>- Visualization tools: Box plots, histograms, heat maps.</a:t>
            </a:r>
          </a:p>
          <a:p>
            <a:endParaRPr sz="3600" dirty="0"/>
          </a:p>
          <a:p>
            <a:r>
              <a:rPr sz="3600" dirty="0"/>
              <a:t>Analytical Methods:</a:t>
            </a:r>
          </a:p>
          <a:p>
            <a:r>
              <a:rPr sz="3600" dirty="0"/>
              <a:t>- Correlation Analysis: Relationships between variables (e.g., weather and crash severity).</a:t>
            </a:r>
          </a:p>
          <a:p>
            <a:r>
              <a:rPr sz="3600" dirty="0"/>
              <a:t>- Regression Analysis: Predictors like speed limits and roadway conditions on injury outcomes.</a:t>
            </a:r>
          </a:p>
          <a:p>
            <a:r>
              <a:rPr sz="3600" dirty="0"/>
              <a:t>- Predictive Modeling: Logistic regression, decision trees, and random forests with SMOTE.</a:t>
            </a:r>
          </a:p>
          <a:p>
            <a:r>
              <a:rPr sz="3600" dirty="0"/>
              <a:t>- Hyperparameter Tuning: Optimize models for better accuracy.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7500938" cy="617537"/>
          </a:xfrm>
        </p:spPr>
        <p:txBody>
          <a:bodyPr>
            <a:normAutofit fontScale="90000"/>
          </a:bodyPr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731837"/>
            <a:ext cx="8529637" cy="5394326"/>
          </a:xfrm>
        </p:spPr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sz="2900" dirty="0"/>
              <a:t>- Speed Limit Analysis:</a:t>
            </a:r>
          </a:p>
          <a:p>
            <a:r>
              <a:rPr sz="2900" dirty="0"/>
              <a:t>  - Most crashes occur in zones with 20-40 mph limits.</a:t>
            </a:r>
          </a:p>
          <a:p>
            <a:r>
              <a:rPr sz="2900" dirty="0"/>
              <a:t>  - Higher speeds lead to severe but less frequent crashes.</a:t>
            </a:r>
          </a:p>
          <a:p>
            <a:endParaRPr sz="2900" dirty="0"/>
          </a:p>
          <a:p>
            <a:r>
              <a:rPr sz="2900" dirty="0"/>
              <a:t>- Traffic Signals:</a:t>
            </a:r>
          </a:p>
          <a:p>
            <a:r>
              <a:rPr sz="2900" dirty="0"/>
              <a:t>  - Signals reduce crash frequency and severity compared to other control devices.</a:t>
            </a:r>
          </a:p>
          <a:p>
            <a:endParaRPr sz="2900" dirty="0"/>
          </a:p>
          <a:p>
            <a:r>
              <a:rPr sz="2900" dirty="0"/>
              <a:t>- Weather Impact:</a:t>
            </a:r>
          </a:p>
          <a:p>
            <a:r>
              <a:rPr sz="2900" dirty="0"/>
              <a:t>  - Clear weather has the highest crash rates, followed by rain and cloudy conditions.</a:t>
            </a:r>
          </a:p>
          <a:p>
            <a:endParaRPr sz="2900" dirty="0"/>
          </a:p>
          <a:p>
            <a:r>
              <a:rPr sz="2900" dirty="0"/>
              <a:t>- Time and Day Patterns:</a:t>
            </a:r>
          </a:p>
          <a:p>
            <a:r>
              <a:rPr sz="2900" dirty="0"/>
              <a:t>  - Thursdays see the highest number of crashes.</a:t>
            </a:r>
          </a:p>
          <a:p>
            <a:r>
              <a:rPr sz="2900" dirty="0"/>
              <a:t>  - Weekends have fewer crashes but higher severity rates.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588" y="128588"/>
            <a:ext cx="4872037" cy="485775"/>
          </a:xfrm>
        </p:spPr>
        <p:txBody>
          <a:bodyPr>
            <a:normAutofit fontScale="90000"/>
          </a:bodyPr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800100"/>
            <a:ext cx="8829675" cy="5326064"/>
          </a:xfrm>
        </p:spPr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sz="2900" dirty="0"/>
              <a:t>Key Findings:</a:t>
            </a:r>
          </a:p>
          <a:p>
            <a:r>
              <a:rPr sz="2900" dirty="0"/>
              <a:t>- Traffic signals and better infrastructure are critical to reducing crashes.</a:t>
            </a:r>
          </a:p>
          <a:p>
            <a:r>
              <a:rPr sz="2900" dirty="0"/>
              <a:t>- Weather and time-based patterns highlight the need for tailored interventions.</a:t>
            </a:r>
          </a:p>
          <a:p>
            <a:endParaRPr sz="2900" dirty="0"/>
          </a:p>
          <a:p>
            <a:r>
              <a:rPr sz="2900" dirty="0"/>
              <a:t>Recommendations:</a:t>
            </a:r>
          </a:p>
          <a:p>
            <a:r>
              <a:rPr sz="2900" dirty="0"/>
              <a:t>- Upgrade infrastructure in high-risk zones (e.g., better signage, pedestrian crossings).</a:t>
            </a:r>
          </a:p>
          <a:p>
            <a:r>
              <a:rPr sz="2900" dirty="0"/>
              <a:t>- Focus on educating drivers about risky behaviors, especially on weekends.</a:t>
            </a:r>
          </a:p>
          <a:p>
            <a:r>
              <a:rPr sz="2900" dirty="0"/>
              <a:t>- Implement advanced technologies like adaptive traffic controls.</a:t>
            </a:r>
          </a:p>
          <a:p>
            <a:endParaRPr sz="2900" dirty="0"/>
          </a:p>
          <a:p>
            <a:r>
              <a:rPr sz="2900" dirty="0"/>
              <a:t>Impact:</a:t>
            </a:r>
          </a:p>
          <a:p>
            <a:r>
              <a:rPr sz="2900" dirty="0"/>
              <a:t>- Enhance traffic safety and reduce fatalities, aligning with Vision Zero goals.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6276c875-7768-4967-88eb-c66a74d102ac}" enabled="1" method="Privilege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564</Words>
  <Application>Microsoft Macintosh PowerPoint</Application>
  <PresentationFormat>On-screen Show (4:3)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Analysis of Traffic Collisions in Chicago City</vt:lpstr>
      <vt:lpstr>Research Questions</vt:lpstr>
      <vt:lpstr>Literature Review</vt:lpstr>
      <vt:lpstr>Research Methodology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Kommineni, Jahnavi</cp:lastModifiedBy>
  <cp:revision>4</cp:revision>
  <dcterms:created xsi:type="dcterms:W3CDTF">2013-01-27T09:14:16Z</dcterms:created>
  <dcterms:modified xsi:type="dcterms:W3CDTF">2024-12-04T03:04:03Z</dcterms:modified>
  <cp:category/>
</cp:coreProperties>
</file>