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GB"/>
    </a:defPPr>
    <a:lvl1pPr marL="0" lvl="0" indent="0" algn="l" defTabSz="44958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Calibri" panose="020F0502020204030204" pitchFamily="34" charset="0"/>
        <a:ea typeface="+mn-ea"/>
        <a:cs typeface="+mn-cs"/>
      </a:defRPr>
    </a:lvl1pPr>
    <a:lvl2pPr marL="742950" lvl="1" indent="-285750" algn="l" defTabSz="44958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Calibri" panose="020F0502020204030204" pitchFamily="34" charset="0"/>
        <a:ea typeface="+mn-ea"/>
        <a:cs typeface="+mn-cs"/>
      </a:defRPr>
    </a:lvl2pPr>
    <a:lvl3pPr marL="1143000" lvl="2" indent="-228600" algn="l" defTabSz="44958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Calibri" panose="020F0502020204030204" pitchFamily="34" charset="0"/>
        <a:ea typeface="+mn-ea"/>
        <a:cs typeface="+mn-cs"/>
      </a:defRPr>
    </a:lvl3pPr>
    <a:lvl4pPr marL="1600200" lvl="3" indent="-228600" algn="l" defTabSz="44958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Calibri" panose="020F0502020204030204" pitchFamily="34" charset="0"/>
        <a:ea typeface="+mn-ea"/>
        <a:cs typeface="+mn-cs"/>
      </a:defRPr>
    </a:lvl4pPr>
    <a:lvl5pPr marL="2057400" lvl="4" indent="-228600" algn="l" defTabSz="44958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Calibri" panose="020F0502020204030204" pitchFamily="34" charset="0"/>
        <a:ea typeface="+mn-ea"/>
        <a:cs typeface="+mn-cs"/>
      </a:defRPr>
    </a:lvl5pPr>
    <a:lvl6pPr marL="2286000" lvl="5" indent="-228600" algn="l" defTabSz="44958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Calibri" panose="020F0502020204030204" pitchFamily="34" charset="0"/>
        <a:ea typeface="+mn-ea"/>
        <a:cs typeface="+mn-cs"/>
      </a:defRPr>
    </a:lvl6pPr>
    <a:lvl7pPr marL="2743200" lvl="6" indent="-228600" algn="l" defTabSz="44958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Calibri" panose="020F0502020204030204" pitchFamily="34" charset="0"/>
        <a:ea typeface="+mn-ea"/>
        <a:cs typeface="+mn-cs"/>
      </a:defRPr>
    </a:lvl7pPr>
    <a:lvl8pPr marL="3200400" lvl="7" indent="-228600" algn="l" defTabSz="44958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Calibri" panose="020F0502020204030204" pitchFamily="34" charset="0"/>
        <a:ea typeface="+mn-ea"/>
        <a:cs typeface="+mn-cs"/>
      </a:defRPr>
    </a:lvl8pPr>
    <a:lvl9pPr marL="3657600" lvl="8" indent="-228600" algn="l" defTabSz="44958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>
        <p:scale>
          <a:sx n="77" d="100"/>
          <a:sy n="77" d="100"/>
        </p:scale>
        <p:origin x="-1176" y="16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AutoShape 1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wrap="none" anchor="ctr" anchorCtr="0"/>
          <a:p>
            <a:pPr lvl="0" eaLnBrk="1" hangingPunct="1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IN" altLang="en-US" dirty="0">
              <a:ea typeface="Arial" panose="020B0604020202020204" pitchFamily="34" charset="0"/>
            </a:endParaRPr>
          </a:p>
        </p:txBody>
      </p:sp>
      <p:sp>
        <p:nvSpPr>
          <p:cNvPr id="11267" name="Text Box 2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eaLnBrk="1" hangingPunct="1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IN" altLang="en-US" dirty="0">
              <a:ea typeface="Arial" panose="020B0604020202020204" pitchFamily="34" charset="0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3" cy="455613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90000" tIns="46800" rIns="90000" bIns="46800" numCol="1" anchor="t" anchorCtr="0" compatLnSpc="1"/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r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269" name="Rectangle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  <a:noFill/>
          <a:ln w="1260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90000" tIns="46800" rIns="90000" bIns="46800" numCol="1" anchor="t" anchorCtr="0" compatLnSpc="1"/>
          <a:lstStyle/>
          <a:p>
            <a:pPr marL="0" marR="0" lvl="0" indent="0" algn="l" defTabSz="44958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+mn-cs"/>
            </a:endParaRPr>
          </a:p>
        </p:txBody>
      </p:sp>
      <p:sp>
        <p:nvSpPr>
          <p:cNvPr id="11271" name="Text Box 6"/>
          <p:cNvSpPr txBox="1"/>
          <p:nvPr/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eaLnBrk="1" hangingPunct="1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IN" altLang="en-US" dirty="0">
              <a:ea typeface="Arial" panose="020B0604020202020204" pitchFamily="34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3" cy="455613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90000" tIns="46800" rIns="90000" bIns="46800" numCol="1" anchor="b" anchorCtr="0" compatLnSpc="1"/>
          <a:p>
            <a:pPr lvl="0" algn="r" defTabSz="449580" eaLnBrk="1" hangingPunct="1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en-US" sz="1200" dirty="0">
                <a:solidFill>
                  <a:srgbClr val="000000"/>
                </a:solidFill>
                <a:cs typeface="Arial" panose="020B0604020202020204" pitchFamily="34" charset="0"/>
              </a:rPr>
            </a:fld>
            <a:endParaRPr lang="en-US" altLang="en-US" sz="1200" dirty="0">
              <a:solidFill>
                <a:srgbClr val="000000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1pPr>
    <a:lvl2pPr marL="742950" indent="-28575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2pPr>
    <a:lvl3pPr marL="11430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3pPr>
    <a:lvl4pPr marL="16002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4pPr>
    <a:lvl5pPr marL="20574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2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p>
            <a:pPr lvl="0" algn="r"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en-US" sz="1200" dirty="0">
                <a:solidFill>
                  <a:srgbClr val="000000"/>
                </a:solidFill>
              </a:rPr>
            </a:fld>
            <a:endParaRPr lang="en-US" altLang="en-US" sz="1200" dirty="0">
              <a:solidFill>
                <a:srgbClr val="000000"/>
              </a:solidFill>
            </a:endParaRPr>
          </a:p>
        </p:txBody>
      </p:sp>
      <p:sp>
        <p:nvSpPr>
          <p:cNvPr id="12291" name="Rectangle 1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>
              <a:alpha val="100000"/>
            </a:srgbClr>
          </a:solidFill>
          <a:ln/>
        </p:spPr>
      </p:sp>
      <p:sp>
        <p:nvSpPr>
          <p:cNvPr id="12292" name="Rectangle 2"/>
          <p:cNvSpPr/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 wrap="none" lIns="90000" tIns="46800" rIns="90000" bIns="4680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p>
            <a:pPr lvl="0" algn="r"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en-US" sz="1200" dirty="0">
                <a:solidFill>
                  <a:srgbClr val="000000"/>
                </a:solidFill>
              </a:rPr>
            </a:fld>
            <a:endParaRPr lang="en-US" altLang="en-US" sz="1200" dirty="0">
              <a:solidFill>
                <a:srgbClr val="000000"/>
              </a:solidFill>
            </a:endParaRPr>
          </a:p>
        </p:txBody>
      </p:sp>
      <p:sp>
        <p:nvSpPr>
          <p:cNvPr id="13315" name="Rectangle 1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>
              <a:alpha val="100000"/>
            </a:srgbClr>
          </a:solidFill>
          <a:ln/>
        </p:spPr>
      </p:sp>
      <p:sp>
        <p:nvSpPr>
          <p:cNvPr id="13316" name="Rectangle 2"/>
          <p:cNvSpPr/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 wrap="none" lIns="90000" tIns="46800" rIns="90000" bIns="4680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3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p>
            <a:pPr lvl="0" algn="r"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en-US" sz="1200" dirty="0">
                <a:solidFill>
                  <a:srgbClr val="000000"/>
                </a:solidFill>
              </a:rPr>
            </a:fld>
            <a:endParaRPr lang="en-US" altLang="en-US" sz="1200" dirty="0">
              <a:solidFill>
                <a:srgbClr val="000000"/>
              </a:solidFill>
            </a:endParaRPr>
          </a:p>
        </p:txBody>
      </p:sp>
      <p:sp>
        <p:nvSpPr>
          <p:cNvPr id="14339" name="Rectangle 1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>
              <a:alpha val="100000"/>
            </a:srgbClr>
          </a:solidFill>
          <a:ln/>
        </p:spPr>
      </p:sp>
      <p:sp>
        <p:nvSpPr>
          <p:cNvPr id="14340" name="Rectangle 2"/>
          <p:cNvSpPr/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 wrap="none" lIns="90000" tIns="46800" rIns="90000" bIns="4680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p>
            <a:pPr lvl="0" algn="r"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en-US" sz="1200" dirty="0">
                <a:solidFill>
                  <a:srgbClr val="000000"/>
                </a:solidFill>
              </a:rPr>
            </a:fld>
            <a:endParaRPr lang="en-US" altLang="en-US" sz="1200" dirty="0">
              <a:solidFill>
                <a:srgbClr val="000000"/>
              </a:solidFill>
            </a:endParaRPr>
          </a:p>
        </p:txBody>
      </p:sp>
      <p:sp>
        <p:nvSpPr>
          <p:cNvPr id="15363" name="Rectangle 1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>
              <a:alpha val="100000"/>
            </a:srgbClr>
          </a:solidFill>
          <a:ln/>
        </p:spPr>
      </p:sp>
      <p:sp>
        <p:nvSpPr>
          <p:cNvPr id="15364" name="Rectangle 2"/>
          <p:cNvSpPr/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 wrap="none" lIns="90000" tIns="46800" rIns="90000" bIns="4680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3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p>
            <a:pPr lvl="0" algn="r"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en-US" sz="1200" dirty="0">
                <a:solidFill>
                  <a:srgbClr val="000000"/>
                </a:solidFill>
              </a:rPr>
            </a:fld>
            <a:endParaRPr lang="en-US" altLang="en-US" sz="1200" dirty="0">
              <a:solidFill>
                <a:srgbClr val="000000"/>
              </a:solidFill>
            </a:endParaRPr>
          </a:p>
        </p:txBody>
      </p:sp>
      <p:sp>
        <p:nvSpPr>
          <p:cNvPr id="16387" name="Rectangle 1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>
              <a:alpha val="100000"/>
            </a:srgbClr>
          </a:solidFill>
          <a:ln/>
        </p:spPr>
      </p:sp>
      <p:sp>
        <p:nvSpPr>
          <p:cNvPr id="16388" name="Rectangle 2"/>
          <p:cNvSpPr/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 wrap="none" lIns="90000" tIns="46800" rIns="90000" bIns="4680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p>
            <a:pPr lvl="0" algn="r"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en-US" sz="1200" dirty="0">
                <a:solidFill>
                  <a:srgbClr val="000000"/>
                </a:solidFill>
              </a:rPr>
            </a:fld>
            <a:endParaRPr lang="en-US" altLang="en-US" sz="1200" dirty="0">
              <a:solidFill>
                <a:srgbClr val="000000"/>
              </a:solidFill>
            </a:endParaRPr>
          </a:p>
        </p:txBody>
      </p:sp>
      <p:sp>
        <p:nvSpPr>
          <p:cNvPr id="17411" name="Rectangle 1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>
              <a:alpha val="100000"/>
            </a:srgbClr>
          </a:solidFill>
          <a:ln/>
        </p:spPr>
      </p:sp>
      <p:sp>
        <p:nvSpPr>
          <p:cNvPr id="17412" name="Rectangle 2"/>
          <p:cNvSpPr/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 wrap="none" lIns="90000" tIns="46800" rIns="90000" bIns="4680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4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p>
            <a:pPr lvl="0" algn="r"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en-US" sz="1200" dirty="0">
                <a:solidFill>
                  <a:srgbClr val="000000"/>
                </a:solidFill>
              </a:rPr>
            </a:fld>
            <a:endParaRPr lang="en-US" altLang="en-US" sz="1200" dirty="0">
              <a:solidFill>
                <a:srgbClr val="000000"/>
              </a:solidFill>
            </a:endParaRPr>
          </a:p>
        </p:txBody>
      </p:sp>
      <p:sp>
        <p:nvSpPr>
          <p:cNvPr id="18435" name="Rectangle 1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>
              <a:alpha val="100000"/>
            </a:srgbClr>
          </a:solidFill>
          <a:ln/>
        </p:spPr>
      </p:sp>
      <p:sp>
        <p:nvSpPr>
          <p:cNvPr id="18436" name="Rectangle 2"/>
          <p:cNvSpPr/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 wrap="none" lIns="90000" tIns="46800" rIns="90000" bIns="4680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4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p>
            <a:pPr lvl="0" algn="r"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en-US" sz="1200" dirty="0">
                <a:solidFill>
                  <a:srgbClr val="000000"/>
                </a:solidFill>
              </a:rPr>
            </a:fld>
            <a:endParaRPr lang="en-US" altLang="en-US" sz="1200" dirty="0">
              <a:solidFill>
                <a:srgbClr val="000000"/>
              </a:solidFill>
            </a:endParaRPr>
          </a:p>
        </p:txBody>
      </p:sp>
      <p:sp>
        <p:nvSpPr>
          <p:cNvPr id="19459" name="Rectangle 1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>
              <a:alpha val="100000"/>
            </a:srgbClr>
          </a:solidFill>
          <a:ln/>
        </p:spPr>
      </p:sp>
      <p:sp>
        <p:nvSpPr>
          <p:cNvPr id="19460" name="Rectangle 2"/>
          <p:cNvSpPr/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 wrap="none" lIns="90000" tIns="46800" rIns="90000" bIns="4680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p>
            <a:pPr lvl="0" algn="r"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en-US" sz="1200" dirty="0">
                <a:solidFill>
                  <a:srgbClr val="000000"/>
                </a:solidFill>
              </a:rPr>
            </a:fld>
            <a:endParaRPr lang="en-US" altLang="en-US" sz="1200" dirty="0">
              <a:solidFill>
                <a:srgbClr val="000000"/>
              </a:solidFill>
            </a:endParaRPr>
          </a:p>
        </p:txBody>
      </p:sp>
      <p:sp>
        <p:nvSpPr>
          <p:cNvPr id="20483" name="Rectangle 1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>
              <a:alpha val="100000"/>
            </a:srgbClr>
          </a:solidFill>
          <a:ln/>
        </p:spPr>
      </p:sp>
      <p:sp>
        <p:nvSpPr>
          <p:cNvPr id="20484" name="Rectangle 2"/>
          <p:cNvSpPr/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 wrap="none" lIns="90000" tIns="46800" rIns="90000" bIns="4680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lvl="0" defTabSz="449580" eaLnBrk="1" hangingPunct="1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en-US" dirty="0">
                <a:latin typeface="Calibri" panose="020F0502020204030204" pitchFamily="34" charset="0"/>
                <a:cs typeface="Arial" panose="020B0604020202020204" pitchFamily="34" charset="0"/>
              </a:rPr>
            </a:fld>
            <a:endParaRPr lang="en-US" altLang="en-US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lvl="0" defTabSz="449580" eaLnBrk="1" hangingPunct="1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en-US" dirty="0">
                <a:latin typeface="Calibri" panose="020F0502020204030204" pitchFamily="34" charset="0"/>
                <a:cs typeface="Arial" panose="020B0604020202020204" pitchFamily="34" charset="0"/>
              </a:rPr>
            </a:fld>
            <a:endParaRPr lang="en-US" altLang="en-US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lvl="0" defTabSz="449580" eaLnBrk="1" hangingPunct="1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en-US" dirty="0">
                <a:latin typeface="Calibri" panose="020F0502020204030204" pitchFamily="34" charset="0"/>
                <a:cs typeface="Arial" panose="020B0604020202020204" pitchFamily="34" charset="0"/>
              </a:rPr>
            </a:fld>
            <a:endParaRPr lang="en-US" altLang="en-US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lvl="0" defTabSz="449580" eaLnBrk="1" hangingPunct="1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en-US" dirty="0">
                <a:latin typeface="Calibri" panose="020F0502020204030204" pitchFamily="34" charset="0"/>
                <a:cs typeface="Arial" panose="020B0604020202020204" pitchFamily="34" charset="0"/>
              </a:rPr>
            </a:fld>
            <a:endParaRPr lang="en-US" altLang="en-US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lvl="0" defTabSz="449580" eaLnBrk="1" hangingPunct="1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en-US" dirty="0">
                <a:latin typeface="Calibri" panose="020F0502020204030204" pitchFamily="34" charset="0"/>
                <a:cs typeface="Arial" panose="020B0604020202020204" pitchFamily="34" charset="0"/>
              </a:rPr>
            </a:fld>
            <a:endParaRPr lang="en-US" altLang="en-US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lvl="0" defTabSz="449580" eaLnBrk="1" hangingPunct="1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en-US" dirty="0">
                <a:latin typeface="Calibri" panose="020F0502020204030204" pitchFamily="34" charset="0"/>
                <a:cs typeface="Arial" panose="020B0604020202020204" pitchFamily="34" charset="0"/>
              </a:rPr>
            </a:fld>
            <a:endParaRPr lang="en-US" altLang="en-US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lvl="0" defTabSz="449580" eaLnBrk="1" hangingPunct="1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en-US" dirty="0">
                <a:latin typeface="Calibri" panose="020F0502020204030204" pitchFamily="34" charset="0"/>
                <a:cs typeface="Arial" panose="020B0604020202020204" pitchFamily="34" charset="0"/>
              </a:rPr>
            </a:fld>
            <a:endParaRPr lang="en-US" altLang="en-US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lvl="0" defTabSz="449580" eaLnBrk="1" hangingPunct="1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en-US" dirty="0">
                <a:latin typeface="Calibri" panose="020F0502020204030204" pitchFamily="34" charset="0"/>
                <a:cs typeface="Arial" panose="020B0604020202020204" pitchFamily="34" charset="0"/>
              </a:rPr>
            </a:fld>
            <a:endParaRPr lang="en-US" altLang="en-US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lvl="0" defTabSz="449580" eaLnBrk="1" hangingPunct="1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en-US" dirty="0">
                <a:latin typeface="Calibri" panose="020F0502020204030204" pitchFamily="34" charset="0"/>
                <a:cs typeface="Arial" panose="020B0604020202020204" pitchFamily="34" charset="0"/>
              </a:rPr>
            </a:fld>
            <a:endParaRPr lang="en-US" altLang="en-US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lvl="0" defTabSz="449580" eaLnBrk="1" hangingPunct="1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en-US" dirty="0">
                <a:latin typeface="Calibri" panose="020F0502020204030204" pitchFamily="34" charset="0"/>
                <a:cs typeface="Arial" panose="020B0604020202020204" pitchFamily="34" charset="0"/>
              </a:rPr>
            </a:fld>
            <a:endParaRPr lang="en-US" altLang="en-US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0000" tIns="46800" rIns="90000" bIns="4680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4958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IN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lvl="0" defTabSz="449580" eaLnBrk="1" hangingPunct="1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en-US" dirty="0">
                <a:latin typeface="Calibri" panose="020F0502020204030204" pitchFamily="34" charset="0"/>
                <a:cs typeface="Arial" panose="020B0604020202020204" pitchFamily="34" charset="0"/>
              </a:rPr>
            </a:fld>
            <a:endParaRPr lang="en-US" altLang="en-US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8013" cy="11414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 anchorCtr="0"/>
          <a:p>
            <a:pPr lvl="0"/>
            <a:r>
              <a:rPr lang="en-GB" altLang="en-US" dirty="0"/>
              <a:t>Click to edit the title text format</a:t>
            </a:r>
            <a:endParaRPr lang="en-GB" altLang="en-US" dirty="0"/>
          </a:p>
        </p:txBody>
      </p:sp>
      <p:sp>
        <p:nvSpPr>
          <p:cNvPr id="1027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p>
            <a:pPr lvl="0"/>
            <a:r>
              <a:rPr lang="en-GB" altLang="en-US" dirty="0"/>
              <a:t>Click to edit the outline text format</a:t>
            </a:r>
            <a:endParaRPr lang="en-GB" altLang="en-US" dirty="0"/>
          </a:p>
          <a:p>
            <a:pPr lvl="1"/>
            <a:r>
              <a:rPr lang="en-GB" altLang="en-US" dirty="0"/>
              <a:t>Second Outline Level</a:t>
            </a:r>
            <a:endParaRPr lang="en-GB" altLang="en-US" dirty="0"/>
          </a:p>
          <a:p>
            <a:pPr lvl="2"/>
            <a:r>
              <a:rPr lang="en-GB" altLang="en-US" dirty="0"/>
              <a:t>Third Outline Level</a:t>
            </a:r>
            <a:endParaRPr lang="en-GB" altLang="en-US" dirty="0"/>
          </a:p>
          <a:p>
            <a:pPr lvl="3"/>
            <a:r>
              <a:rPr lang="en-GB" altLang="en-US" dirty="0"/>
              <a:t>Fourth Outline Level</a:t>
            </a:r>
            <a:endParaRPr lang="en-GB" altLang="en-US" dirty="0"/>
          </a:p>
          <a:p>
            <a:pPr lvl="4"/>
            <a:r>
              <a:rPr lang="en-GB" altLang="en-US" dirty="0"/>
              <a:t>Fifth Outline Level</a:t>
            </a:r>
            <a:endParaRPr lang="en-GB" altLang="en-US" dirty="0"/>
          </a:p>
          <a:p>
            <a:pPr lvl="4"/>
            <a:r>
              <a:rPr lang="en-GB" altLang="en-US" dirty="0"/>
              <a:t>Sixth Outline Level</a:t>
            </a:r>
            <a:endParaRPr lang="en-GB" altLang="en-US" dirty="0"/>
          </a:p>
          <a:p>
            <a:pPr lvl="4"/>
            <a:r>
              <a:rPr lang="en-GB" altLang="en-US" dirty="0"/>
              <a:t>Seventh Outline Level</a:t>
            </a:r>
            <a:endParaRPr lang="en-GB" altLang="en-US" dirty="0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90000" tIns="46800" rIns="90000" bIns="46800" numCol="1" anchor="ctr" anchorCtr="0" compatLnSpc="1"/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29" name="Text Box 4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eaLnBrk="1" hangingPunct="1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90000" tIns="46800" rIns="90000" bIns="46800" numCol="1" anchor="ctr" anchorCtr="0" compatLnSpc="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 defTabSz="449580" eaLnBrk="1" hangingPunct="1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en-US" dirty="0">
                <a:latin typeface="Calibri" panose="020F0502020204030204" pitchFamily="34" charset="0"/>
                <a:cs typeface="Arial" panose="020B0604020202020204" pitchFamily="34" charset="0"/>
              </a:rPr>
            </a:fld>
            <a:endParaRPr lang="en-US" altLang="en-US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2pPr>
      <a:lvl3pPr algn="ctr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3pPr>
      <a:lvl4pPr algn="ctr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4pPr>
      <a:lvl5pPr algn="ctr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5pPr>
      <a:lvl6pPr marL="2514600" indent="-228600" algn="ctr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6pPr>
      <a:lvl7pPr marL="2971800" indent="-228600" algn="ctr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7pPr>
      <a:lvl8pPr marL="3429000" indent="-228600" algn="ctr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8pPr>
      <a:lvl9pPr marL="3886200" indent="-228600" algn="ctr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58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58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58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58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58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58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58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58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58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Text Box 1"/>
          <p:cNvSpPr txBox="1"/>
          <p:nvPr/>
        </p:nvSpPr>
        <p:spPr>
          <a:xfrm>
            <a:off x="0" y="4953000"/>
            <a:ext cx="9144000" cy="17160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 defTabSz="449580" eaLnBrk="1" hangingPunct="1">
              <a:spcBef>
                <a:spcPts val="500"/>
              </a:spcBef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sz="2000" b="1" dirty="0">
              <a:solidFill>
                <a:srgbClr val="681417"/>
              </a:solidFill>
              <a:latin typeface="Book Antiqua" panose="02040602050305030304" pitchFamily="16" charset="0"/>
            </a:endParaRPr>
          </a:p>
          <a:p>
            <a:pPr algn="r" defTabSz="449580" eaLnBrk="1" hangingPunct="1">
              <a:spcBef>
                <a:spcPts val="500"/>
              </a:spcBef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sz="2000" b="1" dirty="0">
              <a:solidFill>
                <a:srgbClr val="681417"/>
              </a:solidFill>
              <a:latin typeface="Book Antiqua" panose="02040602050305030304" pitchFamily="16" charset="0"/>
            </a:endParaRPr>
          </a:p>
          <a:p>
            <a:pPr algn="r" defTabSz="449580" eaLnBrk="1" hangingPunct="1">
              <a:spcBef>
                <a:spcPts val="500"/>
              </a:spcBef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000" b="1" dirty="0">
                <a:solidFill>
                  <a:srgbClr val="681417"/>
                </a:solidFill>
                <a:latin typeface="Book Antiqua" panose="02040602050305030304" pitchFamily="16" charset="0"/>
              </a:rPr>
              <a:t>Presented by</a:t>
            </a:r>
            <a:endParaRPr lang="en-US" altLang="en-US" sz="2000" b="1" dirty="0">
              <a:solidFill>
                <a:srgbClr val="681417"/>
              </a:solidFill>
              <a:latin typeface="Book Antiqua" panose="02040602050305030304" pitchFamily="16" charset="0"/>
            </a:endParaRPr>
          </a:p>
          <a:p>
            <a:pPr algn="r" defTabSz="449580" eaLnBrk="1" hangingPunct="1">
              <a:spcBef>
                <a:spcPts val="500"/>
              </a:spcBef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2000" b="1" dirty="0">
                <a:solidFill>
                  <a:srgbClr val="681417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Vasanth P, Vishal G,  Sibi V B, Yuvasaravanan  S</a:t>
            </a:r>
            <a:endParaRPr lang="en-US" altLang="en-US" sz="2000" b="1" dirty="0">
              <a:solidFill>
                <a:srgbClr val="681417"/>
              </a:solidFill>
              <a:latin typeface="Book Antiqua" panose="02040602050305030304" pitchFamily="16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4953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>
            <a:solidFill>
              <a:schemeClr val="accent2">
                <a:lumMod val="60000"/>
                <a:lumOff val="40000"/>
              </a:schemeClr>
            </a:solidFill>
            <a:round/>
          </a:ln>
          <a:effectLst/>
        </p:spPr>
        <p:txBody>
          <a:bodyPr lIns="90000" tIns="46800" rIns="90000" bIns="46800">
            <a:spAutoFit/>
          </a:bodyPr>
          <a:lstStyle/>
          <a:p>
            <a:pPr marR="0" algn="r" defTabSz="449580"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1300" b="1" kern="1200" cap="none" spc="0" normalizeH="0" baseline="0" noProof="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IETE sponsored National Conference on Innovative Research in Electrical,</a:t>
            </a:r>
            <a:endParaRPr kumimoji="0" lang="en-US" sz="1300" b="1" kern="1200" cap="none" spc="0" normalizeH="0" baseline="0" noProof="0" dirty="0">
              <a:solidFill>
                <a:srgbClr val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R="0" algn="r" defTabSz="449580"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1300" b="1" kern="1200" cap="none" spc="0" normalizeH="0" baseline="0" noProof="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Electronics and Communication Engineering (ELECTROX’23)</a:t>
            </a:r>
            <a:endParaRPr kumimoji="0" lang="en-US" sz="1300" b="1" kern="1200" cap="none" spc="0" normalizeH="0" baseline="0" noProof="0" dirty="0">
              <a:solidFill>
                <a:srgbClr val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0" y="3867150"/>
            <a:ext cx="9144000" cy="1631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noFill/>
            <a:round/>
          </a:ln>
          <a:effectLst/>
        </p:spPr>
        <p:txBody>
          <a:bodyPr lIns="90000" tIns="46800" rIns="90000" bIns="46800">
            <a:spAutoFit/>
          </a:bodyPr>
          <a:lstStyle/>
          <a:p>
            <a:pPr marR="0" algn="ctr" defTabSz="449580"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2000" b="1" kern="1200" cap="none" spc="0" normalizeH="0" baseline="0" noProof="0" dirty="0" err="1" smtClean="0">
                <a:solidFill>
                  <a:srgbClr val="681417"/>
                </a:solidFill>
                <a:latin typeface="Times New Roman" panose="02020603050405020304" pitchFamily="16" charset="0"/>
                <a:ea typeface="Droid Sans Fallback" charset="0"/>
                <a:cs typeface="Times New Roman" panose="02020603050405020304" pitchFamily="16" charset="0"/>
              </a:rPr>
              <a:t>Vasanth</a:t>
            </a:r>
            <a:r>
              <a:rPr kumimoji="0" lang="en-US" sz="2000" b="1" kern="1200" cap="none" spc="0" normalizeH="0" baseline="0" noProof="0" dirty="0" smtClean="0">
                <a:solidFill>
                  <a:srgbClr val="681417"/>
                </a:solidFill>
                <a:latin typeface="Times New Roman" panose="02020603050405020304" pitchFamily="16" charset="0"/>
                <a:ea typeface="Droid Sans Fallback" charset="0"/>
                <a:cs typeface="Times New Roman" panose="02020603050405020304" pitchFamily="16" charset="0"/>
              </a:rPr>
              <a:t> </a:t>
            </a:r>
            <a:r>
              <a:rPr kumimoji="0" lang="en-US" sz="2000" b="1" kern="1200" cap="none" spc="0" normalizeH="0" baseline="0" noProof="0" dirty="0">
                <a:solidFill>
                  <a:srgbClr val="681417"/>
                </a:solidFill>
                <a:latin typeface="Times New Roman" panose="02020603050405020304" pitchFamily="16" charset="0"/>
                <a:ea typeface="Droid Sans Fallback" charset="0"/>
                <a:cs typeface="Times New Roman" panose="02020603050405020304" pitchFamily="16" charset="0"/>
              </a:rPr>
              <a:t>P</a:t>
            </a:r>
            <a:r>
              <a:rPr kumimoji="0" lang="en-US" sz="2000" b="1" kern="1200" cap="none" spc="0" normalizeH="0" baseline="0" noProof="0" dirty="0" smtClean="0">
                <a:solidFill>
                  <a:srgbClr val="681417"/>
                </a:solidFill>
                <a:latin typeface="Times New Roman" panose="02020603050405020304" pitchFamily="16" charset="0"/>
                <a:ea typeface="Droid Sans Fallback" charset="0"/>
                <a:cs typeface="Times New Roman" panose="02020603050405020304" pitchFamily="16" charset="0"/>
              </a:rPr>
              <a:t>, Vishal G,  </a:t>
            </a:r>
            <a:r>
              <a:rPr kumimoji="0" lang="en-US" sz="2000" b="1" kern="1200" cap="none" spc="0" normalizeH="0" baseline="0" noProof="0" dirty="0" err="1" smtClean="0">
                <a:solidFill>
                  <a:srgbClr val="681417"/>
                </a:solidFill>
                <a:latin typeface="Times New Roman" panose="02020603050405020304" pitchFamily="16" charset="0"/>
                <a:ea typeface="Droid Sans Fallback" charset="0"/>
                <a:cs typeface="Times New Roman" panose="02020603050405020304" pitchFamily="16" charset="0"/>
              </a:rPr>
              <a:t>Sibi</a:t>
            </a:r>
            <a:r>
              <a:rPr kumimoji="0" lang="en-US" sz="2000" b="1" kern="1200" cap="none" spc="0" normalizeH="0" baseline="0" noProof="0" dirty="0" smtClean="0">
                <a:solidFill>
                  <a:srgbClr val="681417"/>
                </a:solidFill>
                <a:latin typeface="Times New Roman" panose="02020603050405020304" pitchFamily="16" charset="0"/>
                <a:ea typeface="Droid Sans Fallback" charset="0"/>
                <a:cs typeface="Times New Roman" panose="02020603050405020304" pitchFamily="16" charset="0"/>
              </a:rPr>
              <a:t> V B, </a:t>
            </a:r>
            <a:r>
              <a:rPr kumimoji="0" lang="en-US" sz="2000" b="1" kern="1200" cap="none" spc="0" normalizeH="0" baseline="0" noProof="0" dirty="0" err="1" smtClean="0">
                <a:solidFill>
                  <a:srgbClr val="681417"/>
                </a:solidFill>
                <a:latin typeface="Times New Roman" panose="02020603050405020304" pitchFamily="16" charset="0"/>
                <a:ea typeface="Droid Sans Fallback" charset="0"/>
                <a:cs typeface="Times New Roman" panose="02020603050405020304" pitchFamily="16" charset="0"/>
              </a:rPr>
              <a:t>Yuvasaravanan </a:t>
            </a:r>
            <a:r>
              <a:rPr kumimoji="0" lang="en-US" sz="2000" b="1" kern="1200" cap="none" spc="0" normalizeH="0" baseline="0" noProof="0" dirty="0" smtClean="0">
                <a:solidFill>
                  <a:srgbClr val="681417"/>
                </a:solidFill>
                <a:latin typeface="Times New Roman" panose="02020603050405020304" pitchFamily="16" charset="0"/>
                <a:ea typeface="Droid Sans Fallback" charset="0"/>
                <a:cs typeface="Times New Roman" panose="02020603050405020304" pitchFamily="16" charset="0"/>
              </a:rPr>
              <a:t>S - </a:t>
            </a:r>
            <a:r>
              <a:rPr kumimoji="0" lang="en-US" sz="2000" b="1" kern="1200" cap="none" spc="0" normalizeH="0" baseline="0" noProof="0" dirty="0" err="1">
                <a:solidFill>
                  <a:srgbClr val="681417"/>
                </a:solidFill>
                <a:latin typeface="Times New Roman" panose="02020603050405020304" pitchFamily="16" charset="0"/>
                <a:ea typeface="Droid Sans Fallback" charset="0"/>
                <a:cs typeface="Times New Roman" panose="02020603050405020304" pitchFamily="16" charset="0"/>
              </a:rPr>
              <a:t>M.Kumarasamy</a:t>
            </a:r>
            <a:r>
              <a:rPr kumimoji="0" lang="en-US" sz="2000" b="1" kern="1200" cap="none" spc="0" normalizeH="0" baseline="0" noProof="0" dirty="0">
                <a:solidFill>
                  <a:srgbClr val="681417"/>
                </a:solidFill>
                <a:latin typeface="Times New Roman" panose="02020603050405020304" pitchFamily="16" charset="0"/>
                <a:ea typeface="Droid Sans Fallback" charset="0"/>
                <a:cs typeface="Times New Roman" panose="02020603050405020304" pitchFamily="16" charset="0"/>
              </a:rPr>
              <a:t> College of Engineering</a:t>
            </a:r>
            <a:r>
              <a:rPr kumimoji="0" lang="en-US" sz="2000" b="1" kern="1200" cap="none" spc="0" normalizeH="0" baseline="0" noProof="0" dirty="0" smtClean="0">
                <a:solidFill>
                  <a:srgbClr val="681417"/>
                </a:solidFill>
                <a:latin typeface="Times New Roman" panose="02020603050405020304" pitchFamily="16" charset="0"/>
                <a:ea typeface="Droid Sans Fallback" charset="0"/>
                <a:cs typeface="Times New Roman" panose="02020603050405020304" pitchFamily="16" charset="0"/>
              </a:rPr>
              <a:t>, Department </a:t>
            </a:r>
            <a:r>
              <a:rPr kumimoji="0" lang="en-US" sz="2000" b="1" kern="1200" cap="none" spc="0" normalizeH="0" baseline="0" noProof="0" dirty="0">
                <a:solidFill>
                  <a:srgbClr val="681417"/>
                </a:solidFill>
                <a:latin typeface="Times New Roman" panose="02020603050405020304" pitchFamily="16" charset="0"/>
                <a:ea typeface="Droid Sans Fallback" charset="0"/>
                <a:cs typeface="Times New Roman" panose="02020603050405020304" pitchFamily="16" charset="0"/>
              </a:rPr>
              <a:t>of Electronics and Communication Engineering</a:t>
            </a:r>
            <a:endParaRPr kumimoji="0" lang="en-US" sz="2000" b="1" kern="1200" cap="none" spc="0" normalizeH="0" baseline="0" noProof="0" dirty="0">
              <a:solidFill>
                <a:srgbClr val="681417"/>
              </a:solidFill>
              <a:latin typeface="Times New Roman" panose="02020603050405020304" pitchFamily="16" charset="0"/>
              <a:ea typeface="Droid Sans Fallback" charset="0"/>
              <a:cs typeface="Times New Roman" panose="02020603050405020304" pitchFamily="16" charset="0"/>
            </a:endParaRPr>
          </a:p>
          <a:p>
            <a:pPr marR="0" algn="ctr" defTabSz="449580"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2000" b="1" kern="1200" cap="none" spc="0" normalizeH="0" baseline="0" noProof="0" dirty="0">
                <a:solidFill>
                  <a:srgbClr val="681417"/>
                </a:solidFill>
                <a:latin typeface="Times New Roman" panose="02020603050405020304" pitchFamily="16" charset="0"/>
                <a:ea typeface="Droid Sans Fallback" charset="0"/>
                <a:cs typeface="Times New Roman" panose="02020603050405020304" pitchFamily="16" charset="0"/>
              </a:rPr>
              <a:t>Paper </a:t>
            </a:r>
            <a:r>
              <a:rPr kumimoji="0" lang="en-US" sz="2000" b="1" kern="1200" cap="none" spc="0" normalizeH="0" baseline="0" noProof="0" dirty="0" smtClean="0">
                <a:solidFill>
                  <a:srgbClr val="681417"/>
                </a:solidFill>
                <a:latin typeface="Times New Roman" panose="02020603050405020304" pitchFamily="16" charset="0"/>
                <a:ea typeface="Droid Sans Fallback" charset="0"/>
                <a:cs typeface="Times New Roman" panose="02020603050405020304" pitchFamily="16" charset="0"/>
              </a:rPr>
              <a:t>ID-ECE137</a:t>
            </a:r>
            <a:endParaRPr kumimoji="0" lang="en-US" sz="2000" b="1" kern="1200" cap="none" spc="0" normalizeH="0" baseline="0" noProof="0" dirty="0">
              <a:solidFill>
                <a:srgbClr val="681417"/>
              </a:solidFill>
              <a:latin typeface="Times New Roman" panose="02020603050405020304" pitchFamily="16" charset="0"/>
              <a:ea typeface="Droid Sans Fallback" charset="0"/>
              <a:cs typeface="Times New Roman" panose="02020603050405020304" pitchFamily="16" charset="0"/>
            </a:endParaRPr>
          </a:p>
          <a:p>
            <a:pPr marR="0" algn="ctr" defTabSz="449580"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2000" b="1" kern="1200" cap="none" spc="0" normalizeH="0" baseline="0" noProof="0" dirty="0">
              <a:solidFill>
                <a:srgbClr val="681417"/>
              </a:solidFill>
              <a:latin typeface="Times New Roman" panose="02020603050405020304" pitchFamily="16" charset="0"/>
              <a:ea typeface="Droid Sans Fallback" charset="0"/>
              <a:cs typeface="Times New Roman" panose="02020603050405020304" pitchFamily="16" charset="0"/>
            </a:endParaRPr>
          </a:p>
          <a:p>
            <a:pPr marR="0" algn="ctr" defTabSz="449580"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2000" b="1" kern="1200" cap="none" spc="0" normalizeH="0" baseline="0" noProof="0" dirty="0">
              <a:solidFill>
                <a:srgbClr val="681417"/>
              </a:solidFill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609600" y="1905000"/>
            <a:ext cx="8001000" cy="17526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 cap="flat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54" name="Text Box 5"/>
          <p:cNvSpPr txBox="1"/>
          <p:nvPr/>
        </p:nvSpPr>
        <p:spPr>
          <a:xfrm>
            <a:off x="685800" y="2035175"/>
            <a:ext cx="7772400" cy="14700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3600" dirty="0">
                <a:latin typeface="Times New Roman" panose="02020603050405020304" pitchFamily="16" charset="0"/>
                <a:cs typeface="Times New Roman" panose="02020603050405020304" pitchFamily="16" charset="0"/>
              </a:rPr>
              <a:t>Approximate vedic multiplier using low order compressors</a:t>
            </a:r>
            <a:endParaRPr lang="en-US" altLang="en-US" sz="3600" b="1" dirty="0">
              <a:solidFill>
                <a:srgbClr val="FFFFFF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4800600" y="0"/>
            <a:ext cx="4343400" cy="1570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560" cap="sq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0" y="0"/>
            <a:ext cx="4795838" cy="1570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560" cap="sq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057" name="image29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388" y="104775"/>
            <a:ext cx="2760662" cy="822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8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038" y="1588"/>
            <a:ext cx="1096962" cy="10969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4800600" y="0"/>
            <a:ext cx="4343400" cy="1570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560" cap="sq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4795838" cy="1570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560" cap="sq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76" name="Rectangle 4"/>
          <p:cNvSpPr/>
          <p:nvPr/>
        </p:nvSpPr>
        <p:spPr>
          <a:xfrm>
            <a:off x="4795838" y="0"/>
            <a:ext cx="3357562" cy="15716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600" b="1" dirty="0">
                <a:solidFill>
                  <a:srgbClr val="04064C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Introduction</a:t>
            </a:r>
            <a:endParaRPr lang="en-US" altLang="en-US" sz="1600" b="1" dirty="0">
              <a:solidFill>
                <a:srgbClr val="04064C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600" dirty="0">
                <a:solidFill>
                  <a:srgbClr val="7F7F7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Previous Works</a:t>
            </a:r>
            <a:endParaRPr lang="en-US" altLang="en-US" sz="1600" dirty="0">
              <a:solidFill>
                <a:srgbClr val="7F7F7F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600" dirty="0">
                <a:solidFill>
                  <a:srgbClr val="7F7F7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Proposed Scheme</a:t>
            </a:r>
            <a:endParaRPr lang="en-US" altLang="en-US" sz="1600" dirty="0">
              <a:solidFill>
                <a:srgbClr val="7F7F7F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600" dirty="0">
                <a:solidFill>
                  <a:srgbClr val="7F7F7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Experimental Details</a:t>
            </a:r>
            <a:endParaRPr lang="en-US" altLang="en-US" sz="1600" dirty="0">
              <a:solidFill>
                <a:srgbClr val="7F7F7F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600" dirty="0">
                <a:solidFill>
                  <a:srgbClr val="7F7F7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Results and Analysis</a:t>
            </a:r>
            <a:endParaRPr lang="en-US" altLang="en-US" sz="1600" dirty="0">
              <a:solidFill>
                <a:srgbClr val="7F7F7F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600" dirty="0">
                <a:solidFill>
                  <a:srgbClr val="7F7F7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Conclusions</a:t>
            </a:r>
            <a:endParaRPr lang="en-US" altLang="en-US" sz="1600" dirty="0">
              <a:solidFill>
                <a:srgbClr val="7F7F7F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3077" name="Text Box 5"/>
          <p:cNvSpPr txBox="1"/>
          <p:nvPr/>
        </p:nvSpPr>
        <p:spPr>
          <a:xfrm>
            <a:off x="0" y="892175"/>
            <a:ext cx="4795838" cy="64293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 b="1" dirty="0">
                <a:solidFill>
                  <a:srgbClr val="9D1E23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Introduction</a:t>
            </a:r>
            <a:endParaRPr lang="en-US" altLang="en-US" sz="3600" b="1" dirty="0">
              <a:solidFill>
                <a:srgbClr val="9D1E23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3078" name="Text Box 6"/>
          <p:cNvSpPr txBox="1"/>
          <p:nvPr/>
        </p:nvSpPr>
        <p:spPr>
          <a:xfrm>
            <a:off x="14288" y="6553200"/>
            <a:ext cx="441325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600" b="1" dirty="0">
                <a:solidFill>
                  <a:srgbClr val="FFFFF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1/7</a:t>
            </a:r>
            <a:endParaRPr lang="en-US" altLang="en-US" sz="1600" b="1" dirty="0">
              <a:solidFill>
                <a:srgbClr val="FFFFFF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3079" name="Text Box 7"/>
          <p:cNvSpPr txBox="1"/>
          <p:nvPr/>
        </p:nvSpPr>
        <p:spPr>
          <a:xfrm>
            <a:off x="14288" y="1981200"/>
            <a:ext cx="9129712" cy="292576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algn="just" defTabSz="449580"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20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Now a days as the digital units are becoming hand held and portable there is a great need for systems that consume less power.</a:t>
            </a:r>
            <a:endParaRPr lang="en-US" altLang="x-none" sz="2000" dirty="0">
              <a:solidFill>
                <a:srgbClr val="000000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algn="just" defTabSz="449580"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sz="2000" dirty="0">
              <a:solidFill>
                <a:srgbClr val="000000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algn="just" defTabSz="449580"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20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By minimizing the power consumption and area utilization of the units of the system we can minimize the overall power consumption.</a:t>
            </a:r>
            <a:endParaRPr lang="en-US" altLang="x-none" sz="2000" dirty="0">
              <a:solidFill>
                <a:srgbClr val="000000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algn="just" defTabSz="449580"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sz="2000" dirty="0">
              <a:solidFill>
                <a:srgbClr val="000000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algn="just" defTabSz="449580"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20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Approximate arithmetic techniques are applied at circuit level or algorithm level to minimize the power dissipation and area utilization of the system</a:t>
            </a:r>
            <a:endParaRPr lang="en-US" altLang="x-none" sz="2000" dirty="0">
              <a:solidFill>
                <a:srgbClr val="000000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algn="just" defTabSz="449580"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sz="24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4953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>
            <a:solidFill>
              <a:schemeClr val="accent2">
                <a:lumMod val="60000"/>
                <a:lumOff val="40000"/>
              </a:schemeClr>
            </a:solidFill>
            <a:round/>
          </a:ln>
          <a:effectLst/>
        </p:spPr>
        <p:txBody>
          <a:bodyPr lIns="90000" tIns="46800" rIns="90000" bIns="46800">
            <a:spAutoFit/>
          </a:bodyPr>
          <a:lstStyle/>
          <a:p>
            <a:pPr marR="0" algn="r" defTabSz="449580"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1300" b="1" kern="1200" cap="none" spc="0" normalizeH="0" baseline="0" noProof="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IETE sponsored National Conference on Innovative Research in Electrical,</a:t>
            </a:r>
            <a:endParaRPr kumimoji="0" lang="en-US" sz="1300" b="1" kern="1200" cap="none" spc="0" normalizeH="0" baseline="0" noProof="0" dirty="0">
              <a:solidFill>
                <a:srgbClr val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R="0" algn="r" defTabSz="449580"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1300" b="1" kern="1200" cap="none" spc="0" normalizeH="0" baseline="0" noProof="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Electronics and Communication Engineering (ELECTROX’23)</a:t>
            </a:r>
            <a:endParaRPr kumimoji="0" lang="en-US" sz="1300" b="1" kern="1200" cap="none" spc="0" normalizeH="0" baseline="0" noProof="0" dirty="0">
              <a:solidFill>
                <a:srgbClr val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4800600" y="0"/>
            <a:ext cx="4343400" cy="1570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560" cap="sq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0"/>
            <a:ext cx="4795838" cy="1570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560" cap="sq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00" name="Rectangle 4"/>
          <p:cNvSpPr/>
          <p:nvPr/>
        </p:nvSpPr>
        <p:spPr>
          <a:xfrm>
            <a:off x="4795838" y="0"/>
            <a:ext cx="3357562" cy="15716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600" dirty="0">
                <a:solidFill>
                  <a:srgbClr val="7F7F7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Introduction</a:t>
            </a:r>
            <a:endParaRPr lang="en-US" altLang="en-US" sz="1600" dirty="0">
              <a:solidFill>
                <a:srgbClr val="7F7F7F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600" b="1" dirty="0">
                <a:solidFill>
                  <a:srgbClr val="04064C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Previous Works</a:t>
            </a:r>
            <a:endParaRPr lang="en-US" altLang="en-US" sz="1600" b="1" dirty="0">
              <a:solidFill>
                <a:srgbClr val="04064C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600" dirty="0">
                <a:solidFill>
                  <a:srgbClr val="7F7F7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Proposed Scheme</a:t>
            </a:r>
            <a:endParaRPr lang="en-US" altLang="en-US" sz="1600" dirty="0">
              <a:solidFill>
                <a:srgbClr val="7F7F7F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600" dirty="0">
                <a:solidFill>
                  <a:srgbClr val="7F7F7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Experimental Details</a:t>
            </a:r>
            <a:endParaRPr lang="en-US" altLang="en-US" sz="1600" dirty="0">
              <a:solidFill>
                <a:srgbClr val="7F7F7F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600" dirty="0">
                <a:solidFill>
                  <a:srgbClr val="7F7F7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Results and Analysis</a:t>
            </a:r>
            <a:endParaRPr lang="en-US" altLang="en-US" sz="1600" dirty="0">
              <a:solidFill>
                <a:srgbClr val="7F7F7F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600" dirty="0">
                <a:solidFill>
                  <a:srgbClr val="7F7F7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Conclusions</a:t>
            </a:r>
            <a:endParaRPr lang="en-US" altLang="en-US" sz="1600" dirty="0">
              <a:solidFill>
                <a:srgbClr val="7F7F7F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4101" name="Text Box 5"/>
          <p:cNvSpPr txBox="1"/>
          <p:nvPr/>
        </p:nvSpPr>
        <p:spPr>
          <a:xfrm>
            <a:off x="0" y="892175"/>
            <a:ext cx="4795838" cy="64293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 b="1" dirty="0">
                <a:solidFill>
                  <a:srgbClr val="9D1E23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Previous Works</a:t>
            </a:r>
            <a:endParaRPr lang="en-US" altLang="en-US" sz="3600" b="1" dirty="0">
              <a:solidFill>
                <a:srgbClr val="9D1E23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4102" name="Text Box 6"/>
          <p:cNvSpPr txBox="1"/>
          <p:nvPr/>
        </p:nvSpPr>
        <p:spPr>
          <a:xfrm>
            <a:off x="14288" y="6553200"/>
            <a:ext cx="441325" cy="58102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600" b="1" dirty="0">
                <a:solidFill>
                  <a:srgbClr val="FFFFF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2/7</a:t>
            </a:r>
            <a:endParaRPr lang="en-US" altLang="en-US" sz="1600" b="1" dirty="0">
              <a:solidFill>
                <a:srgbClr val="FFFFFF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sz="1600" b="1" dirty="0">
              <a:solidFill>
                <a:srgbClr val="FFFFFF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0" y="1981200"/>
            <a:ext cx="91440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marL="342900" marR="0" lvl="0" indent="-342900" algn="just" defTabSz="4495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Droid Sans Fallback" charset="0"/>
              <a:cs typeface="Times New Roman" panose="02020603050405020304" pitchFamily="16" charset="0"/>
            </a:endParaRPr>
          </a:p>
          <a:p>
            <a:pPr marL="342900" marR="0" lvl="0" indent="-342900" algn="just" defTabSz="4495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Droid Sans Fallback" charset="0"/>
                <a:cs typeface="Times New Roman" panose="02020603050405020304" pitchFamily="16" charset="0"/>
              </a:rPr>
              <a:t>The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Droid Sans Fallback" charset="0"/>
                <a:cs typeface="Times New Roman" panose="02020603050405020304" pitchFamily="16" charset="0"/>
              </a:rPr>
              <a:t>compressors are used to design the high speed multipliers, to minimize the delay in the summation part of the partial product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Droid Sans Fallback" charset="0"/>
                <a:cs typeface="Times New Roman" panose="02020603050405020304" pitchFamily="16" charset="0"/>
              </a:rPr>
              <a:t>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Droid Sans Fallback" charset="0"/>
              <a:cs typeface="Times New Roman" panose="02020603050405020304" pitchFamily="16" charset="0"/>
            </a:endParaRPr>
          </a:p>
          <a:p>
            <a:pPr marL="0" marR="0" lvl="0" indent="0" algn="just" defTabSz="4495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Droid Sans Fallback" charset="0"/>
              <a:cs typeface="Times New Roman" panose="02020603050405020304" pitchFamily="16" charset="0"/>
            </a:endParaRPr>
          </a:p>
          <a:p>
            <a:pPr marL="0" marR="0" lvl="0" indent="0" algn="just" defTabSz="4495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Droid Sans Fallback" charset="0"/>
                <a:cs typeface="Times New Roman" panose="02020603050405020304" pitchFamily="16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Droid Sans Fallback" charset="0"/>
              <a:cs typeface="Times New Roman" panose="02020603050405020304" pitchFamily="16" charset="0"/>
            </a:endParaRPr>
          </a:p>
          <a:p>
            <a:pPr marL="342900" marR="0" lvl="0" indent="-342900" algn="just" defTabSz="4495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Droid Sans Fallback" charset="0"/>
                <a:cs typeface="Times New Roman" panose="02020603050405020304" pitchFamily="16" charset="0"/>
              </a:rPr>
              <a:t>The 4-2 compressor is implemented using XOR-XNOR gates and 2:1 multiplexers. This 4-2 compressor has five inputs in which one carry input and two outputs.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Droid Sans Fallback" charset="0"/>
              <a:cs typeface="Times New Roman" panose="02020603050405020304" pitchFamily="16" charset="0"/>
            </a:endParaRPr>
          </a:p>
          <a:p>
            <a:pPr marL="0" marR="0" lvl="0" indent="0" algn="just" defTabSz="4495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Droid Sans Fallback" charset="0"/>
              <a:cs typeface="Times New Roman" panose="02020603050405020304" pitchFamily="16" charset="0"/>
            </a:endParaRPr>
          </a:p>
          <a:p>
            <a:pPr marL="0" marR="0" lvl="0" indent="0" algn="just" defTabSz="4495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Droid Sans Fallback" charset="0"/>
              <a:cs typeface="Times New Roman" panose="02020603050405020304" pitchFamily="16" charset="0"/>
            </a:endParaRPr>
          </a:p>
          <a:p>
            <a:pPr marL="342900" marR="0" lvl="0" indent="-342900" algn="just" defTabSz="4495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Droid Sans Fallback" charset="0"/>
                <a:cs typeface="Times New Roman" panose="02020603050405020304" pitchFamily="16" charset="0"/>
              </a:rPr>
              <a:t>The 3-2 compressor has three inputs and two outputs, it is similar to FA(full adder). 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Droid Sans Fallback" charset="0"/>
              <a:cs typeface="Times New Roman" panose="02020603050405020304" pitchFamily="16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4953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>
            <a:solidFill>
              <a:schemeClr val="accent2">
                <a:lumMod val="60000"/>
                <a:lumOff val="40000"/>
              </a:schemeClr>
            </a:solidFill>
            <a:round/>
          </a:ln>
          <a:effectLst/>
        </p:spPr>
        <p:txBody>
          <a:bodyPr lIns="90000" tIns="46800" rIns="90000" bIns="46800">
            <a:spAutoFit/>
          </a:bodyPr>
          <a:lstStyle/>
          <a:p>
            <a:pPr marR="0" algn="r" defTabSz="449580"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1300" b="1" kern="1200" cap="none" spc="0" normalizeH="0" baseline="0" noProof="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IETE sponsored National Conference on Innovative Research in Electrical,</a:t>
            </a:r>
            <a:endParaRPr kumimoji="0" lang="en-US" sz="1300" b="1" kern="1200" cap="none" spc="0" normalizeH="0" baseline="0" noProof="0" dirty="0">
              <a:solidFill>
                <a:srgbClr val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R="0" algn="r" defTabSz="449580"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1300" b="1" kern="1200" cap="none" spc="0" normalizeH="0" baseline="0" noProof="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Electronics and Communication Engineering (ELECTROX’23)</a:t>
            </a:r>
            <a:endParaRPr kumimoji="0" lang="en-US" sz="1300" b="1" kern="1200" cap="none" spc="0" normalizeH="0" baseline="0" noProof="0" dirty="0">
              <a:solidFill>
                <a:srgbClr val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4800600" y="0"/>
            <a:ext cx="4343400" cy="1570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56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0"/>
            <a:ext cx="4795838" cy="1570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560" cap="sq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24" name="Rectangle 4"/>
          <p:cNvSpPr/>
          <p:nvPr/>
        </p:nvSpPr>
        <p:spPr>
          <a:xfrm>
            <a:off x="4795838" y="0"/>
            <a:ext cx="3357562" cy="15716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600" dirty="0">
                <a:solidFill>
                  <a:srgbClr val="7F7F7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Introduction</a:t>
            </a:r>
            <a:endParaRPr lang="en-US" altLang="en-US" sz="1600" dirty="0">
              <a:solidFill>
                <a:srgbClr val="7F7F7F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600" dirty="0">
                <a:solidFill>
                  <a:srgbClr val="7F7F7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Related Works</a:t>
            </a:r>
            <a:endParaRPr lang="en-US" altLang="en-US" sz="1600" dirty="0">
              <a:solidFill>
                <a:srgbClr val="7F7F7F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600" b="1" dirty="0">
                <a:solidFill>
                  <a:srgbClr val="04064C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Proposed Scheme</a:t>
            </a:r>
            <a:endParaRPr lang="en-US" altLang="en-US" sz="1600" b="1" dirty="0">
              <a:solidFill>
                <a:srgbClr val="04064C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600" dirty="0">
                <a:solidFill>
                  <a:srgbClr val="7F7F7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Experimental Details</a:t>
            </a:r>
            <a:endParaRPr lang="en-US" altLang="en-US" sz="1600" dirty="0">
              <a:solidFill>
                <a:srgbClr val="7F7F7F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600" dirty="0">
                <a:solidFill>
                  <a:srgbClr val="7F7F7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Results and Analysis</a:t>
            </a:r>
            <a:endParaRPr lang="en-US" altLang="en-US" sz="1600" dirty="0">
              <a:solidFill>
                <a:srgbClr val="7F7F7F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600" dirty="0">
                <a:solidFill>
                  <a:srgbClr val="7F7F7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Conclusions</a:t>
            </a:r>
            <a:endParaRPr lang="en-US" altLang="en-US" sz="1600" dirty="0">
              <a:solidFill>
                <a:srgbClr val="7F7F7F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5125" name="Text Box 5"/>
          <p:cNvSpPr txBox="1"/>
          <p:nvPr/>
        </p:nvSpPr>
        <p:spPr>
          <a:xfrm>
            <a:off x="0" y="892175"/>
            <a:ext cx="4795838" cy="64293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 b="1" dirty="0">
                <a:solidFill>
                  <a:srgbClr val="9D1E23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Proposed Scheme</a:t>
            </a:r>
            <a:endParaRPr lang="en-US" altLang="en-US" sz="3600" b="1" dirty="0">
              <a:solidFill>
                <a:srgbClr val="9D1E23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5126" name="Text Box 6"/>
          <p:cNvSpPr txBox="1"/>
          <p:nvPr/>
        </p:nvSpPr>
        <p:spPr>
          <a:xfrm>
            <a:off x="14288" y="6553200"/>
            <a:ext cx="441325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600" b="1" dirty="0">
                <a:solidFill>
                  <a:srgbClr val="FFFFF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3/7</a:t>
            </a:r>
            <a:endParaRPr lang="en-US" altLang="en-US" sz="1600" b="1" dirty="0">
              <a:solidFill>
                <a:srgbClr val="FFFFFF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0" y="1981200"/>
            <a:ext cx="9144000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marL="342900" marR="0" lvl="0" indent="-342900" algn="just" defTabSz="4495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Droid Sans Fallback" charset="0"/>
                <a:cs typeface="Times New Roman" panose="02020603050405020304" pitchFamily="16" charset="0"/>
              </a:rPr>
              <a:t>This is implemented and used by Indian mathematicians.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Droid Sans Fallback" charset="0"/>
              <a:cs typeface="Times New Roman" panose="02020603050405020304" pitchFamily="16" charset="0"/>
            </a:endParaRPr>
          </a:p>
          <a:p>
            <a:pPr marL="0" marR="0" lvl="0" indent="0" algn="just" defTabSz="4495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Droid Sans Fallback" charset="0"/>
              <a:cs typeface="Times New Roman" panose="02020603050405020304" pitchFamily="16" charset="0"/>
            </a:endParaRPr>
          </a:p>
          <a:p>
            <a:pPr marL="342900" marR="0" lvl="0" indent="-342900" algn="just" defTabSz="4495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Droid Sans Fallback" charset="0"/>
                <a:cs typeface="Times New Roman" panose="02020603050405020304" pitchFamily="16" charset="0"/>
              </a:rPr>
              <a:t>The 4 × 4 multiplier is designed based on the Vedic mathematics using proposed compressor, in first stage bitwise logical AND operation is performed 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Droid Sans Fallback" charset="0"/>
              <a:cs typeface="Times New Roman" panose="02020603050405020304" pitchFamily="16" charset="0"/>
            </a:endParaRPr>
          </a:p>
          <a:p>
            <a:pPr marL="0" marR="0" lvl="0" indent="0" algn="just" defTabSz="4495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Droid Sans Fallback" charset="0"/>
              <a:cs typeface="Times New Roman" panose="02020603050405020304" pitchFamily="16" charset="0"/>
            </a:endParaRPr>
          </a:p>
          <a:p>
            <a:pPr marL="342900" marR="0" lvl="0" indent="-342900" algn="just" defTabSz="4495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Droid Sans Fallback" charset="0"/>
                <a:cs typeface="Times New Roman" panose="02020603050405020304" pitchFamily="16" charset="0"/>
              </a:rPr>
              <a:t>In the first stage, sixteen logical AND gates are used from least significant Bit(LSB) to most significant bit(MSB) to compute single bit output.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Droid Sans Fallback" charset="0"/>
              <a:cs typeface="Times New Roman" panose="02020603050405020304" pitchFamily="16" charset="0"/>
            </a:endParaRPr>
          </a:p>
          <a:p>
            <a:pPr marL="0" marR="0" lvl="0" indent="0" algn="just" defTabSz="4495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Droid Sans Fallback" charset="0"/>
              <a:cs typeface="Times New Roman" panose="02020603050405020304" pitchFamily="16" charset="0"/>
            </a:endParaRPr>
          </a:p>
          <a:p>
            <a:pPr marL="342900" marR="0" lvl="0" indent="-342900" algn="just" defTabSz="4495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Droid Sans Fallback" charset="0"/>
                <a:cs typeface="Times New Roman" panose="02020603050405020304" pitchFamily="16" charset="0"/>
              </a:rPr>
              <a:t>The main aim of replacing all general compressors with approximate compressors is to minimize the delay, power and area significantly. 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Droid Sans Fallback" charset="0"/>
              <a:cs typeface="Times New Roman" panose="02020603050405020304" pitchFamily="16" charset="0"/>
            </a:endParaRPr>
          </a:p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Droid Sans Fallback" charset="0"/>
              <a:cs typeface="Times New Roman" panose="02020603050405020304" pitchFamily="16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4953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>
            <a:solidFill>
              <a:schemeClr val="accent2">
                <a:lumMod val="60000"/>
                <a:lumOff val="40000"/>
              </a:schemeClr>
            </a:solidFill>
            <a:round/>
          </a:ln>
          <a:effectLst/>
        </p:spPr>
        <p:txBody>
          <a:bodyPr lIns="90000" tIns="46800" rIns="90000" bIns="46800">
            <a:spAutoFit/>
          </a:bodyPr>
          <a:lstStyle/>
          <a:p>
            <a:pPr marR="0" algn="r" defTabSz="449580"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1300" b="1" kern="1200" cap="none" spc="0" normalizeH="0" baseline="0" noProof="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IETE sponsored National Conference on Innovative Research in Electrical,</a:t>
            </a:r>
            <a:endParaRPr kumimoji="0" lang="en-US" sz="1300" b="1" kern="1200" cap="none" spc="0" normalizeH="0" baseline="0" noProof="0" dirty="0">
              <a:solidFill>
                <a:srgbClr val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R="0" algn="r" defTabSz="449580"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1300" b="1" kern="1200" cap="none" spc="0" normalizeH="0" baseline="0" noProof="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Electronics and Communication Engineering (ELECTROX’23)</a:t>
            </a:r>
            <a:endParaRPr kumimoji="0" lang="en-US" sz="1300" b="1" kern="1200" cap="none" spc="0" normalizeH="0" baseline="0" noProof="0" dirty="0">
              <a:solidFill>
                <a:srgbClr val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800600" y="0"/>
            <a:ext cx="4343400" cy="1570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560" cap="sq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0"/>
            <a:ext cx="4795838" cy="1570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560" cap="sq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148" name="Rectangle 4"/>
          <p:cNvSpPr/>
          <p:nvPr/>
        </p:nvSpPr>
        <p:spPr>
          <a:xfrm>
            <a:off x="4795838" y="0"/>
            <a:ext cx="3357562" cy="155416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600" dirty="0">
                <a:solidFill>
                  <a:srgbClr val="7F7F7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Introduction</a:t>
            </a:r>
            <a:endParaRPr lang="en-US" altLang="en-US" sz="1600" dirty="0">
              <a:solidFill>
                <a:srgbClr val="7F7F7F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600" dirty="0">
                <a:solidFill>
                  <a:srgbClr val="7F7F7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Related Works</a:t>
            </a:r>
            <a:endParaRPr lang="en-US" altLang="en-US" sz="1600" dirty="0">
              <a:solidFill>
                <a:srgbClr val="7F7F7F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600" dirty="0">
                <a:solidFill>
                  <a:srgbClr val="7F7F7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Proposed Approach</a:t>
            </a:r>
            <a:endParaRPr lang="en-US" altLang="en-US" sz="1600" dirty="0">
              <a:solidFill>
                <a:srgbClr val="7F7F7F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600" b="1" dirty="0">
                <a:solidFill>
                  <a:srgbClr val="04064C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Experimental Details</a:t>
            </a:r>
            <a:endParaRPr lang="en-US" altLang="en-US" sz="1600" b="1" dirty="0">
              <a:solidFill>
                <a:srgbClr val="04064C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600" dirty="0">
                <a:solidFill>
                  <a:srgbClr val="7F7F7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Results and Analysis</a:t>
            </a:r>
            <a:endParaRPr lang="en-US" altLang="en-US" sz="1600" dirty="0">
              <a:solidFill>
                <a:srgbClr val="7F7F7F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600" dirty="0">
                <a:solidFill>
                  <a:srgbClr val="7F7F7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Conclusions</a:t>
            </a:r>
            <a:endParaRPr lang="en-US" altLang="en-US" sz="1600" dirty="0">
              <a:solidFill>
                <a:srgbClr val="7F7F7F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6149" name="Text Box 5"/>
          <p:cNvSpPr txBox="1"/>
          <p:nvPr/>
        </p:nvSpPr>
        <p:spPr>
          <a:xfrm>
            <a:off x="0" y="892175"/>
            <a:ext cx="4795838" cy="64293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 b="1" dirty="0">
                <a:solidFill>
                  <a:srgbClr val="9D1E23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Experimental Details</a:t>
            </a:r>
            <a:endParaRPr lang="en-US" altLang="en-US" sz="3600" b="1" dirty="0">
              <a:solidFill>
                <a:srgbClr val="9D1E23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6150" name="Text Box 6"/>
          <p:cNvSpPr txBox="1"/>
          <p:nvPr/>
        </p:nvSpPr>
        <p:spPr>
          <a:xfrm>
            <a:off x="14288" y="6553200"/>
            <a:ext cx="441325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600" b="1" dirty="0">
                <a:solidFill>
                  <a:srgbClr val="FFFFF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4/7</a:t>
            </a:r>
            <a:endParaRPr lang="en-US" altLang="en-US" sz="1600" b="1" dirty="0">
              <a:solidFill>
                <a:srgbClr val="FFFFFF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14288" y="1981200"/>
            <a:ext cx="91297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marL="342900" marR="0" lvl="0" indent="-342900" algn="just" defTabSz="4495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Droid Sans Fallback" charset="0"/>
                <a:cs typeface="Times New Roman" panose="02020603050405020304" pitchFamily="16" charset="0"/>
              </a:rPr>
              <a:t>Modified full adder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Droid Sans Fallback" charset="0"/>
              <a:cs typeface="Times New Roman" panose="02020603050405020304" pitchFamily="16" charset="0"/>
            </a:endParaRPr>
          </a:p>
          <a:p>
            <a:pPr marL="0" marR="0" lvl="0" indent="0" algn="just" defTabSz="4495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Droid Sans Fallback" charset="0"/>
              <a:cs typeface="Times New Roman" panose="02020603050405020304" pitchFamily="16" charset="0"/>
            </a:endParaRPr>
          </a:p>
          <a:p>
            <a:pPr marL="342900" marR="0" lvl="0" indent="-342900" algn="just" defTabSz="4495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Droid Sans Fallback" charset="0"/>
                <a:cs typeface="Times New Roman" panose="02020603050405020304" pitchFamily="16" charset="0"/>
              </a:rPr>
              <a:t>One carry save adder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Droid Sans Fallback" charset="0"/>
              <a:cs typeface="Times New Roman" panose="02020603050405020304" pitchFamily="16" charset="0"/>
            </a:endParaRPr>
          </a:p>
          <a:p>
            <a:pPr marL="0" marR="0" lvl="0" indent="0" algn="just" defTabSz="4495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Droid Sans Fallback" charset="0"/>
              <a:cs typeface="Times New Roman" panose="02020603050405020304" pitchFamily="16" charset="0"/>
            </a:endParaRPr>
          </a:p>
          <a:p>
            <a:pPr marL="342900" marR="0" lvl="0" indent="-342900" algn="just" defTabSz="4495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Droid Sans Fallback" charset="0"/>
                <a:cs typeface="Times New Roman" panose="02020603050405020304" pitchFamily="16" charset="0"/>
              </a:rPr>
              <a:t>Fast adders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Droid Sans Fallback" charset="0"/>
              <a:cs typeface="Times New Roman" panose="02020603050405020304" pitchFamily="16" charset="0"/>
            </a:endParaRPr>
          </a:p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Droid Sans Fallback" charset="0"/>
              <a:cs typeface="Times New Roman" panose="02020603050405020304" pitchFamily="16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4953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>
            <a:solidFill>
              <a:schemeClr val="accent2">
                <a:lumMod val="60000"/>
                <a:lumOff val="40000"/>
              </a:schemeClr>
            </a:solidFill>
            <a:round/>
          </a:ln>
          <a:effectLst/>
        </p:spPr>
        <p:txBody>
          <a:bodyPr lIns="90000" tIns="46800" rIns="90000" bIns="46800">
            <a:spAutoFit/>
          </a:bodyPr>
          <a:lstStyle/>
          <a:p>
            <a:pPr marR="0" algn="r" defTabSz="449580"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1300" b="1" kern="1200" cap="none" spc="0" normalizeH="0" baseline="0" noProof="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IETE sponsored National Conference on Innovative Research in Electrical,</a:t>
            </a:r>
            <a:endParaRPr kumimoji="0" lang="en-US" sz="1300" b="1" kern="1200" cap="none" spc="0" normalizeH="0" baseline="0" noProof="0" dirty="0">
              <a:solidFill>
                <a:srgbClr val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R="0" algn="r" defTabSz="449580"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1300" b="1" kern="1200" cap="none" spc="0" normalizeH="0" baseline="0" noProof="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Electronics and Communication Engineering (ELECTROX’23)</a:t>
            </a:r>
            <a:endParaRPr kumimoji="0" lang="en-US" sz="1300" b="1" kern="1200" cap="none" spc="0" normalizeH="0" baseline="0" noProof="0" dirty="0">
              <a:solidFill>
                <a:srgbClr val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4800600" y="0"/>
            <a:ext cx="4343400" cy="1570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560" cap="sq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0"/>
            <a:ext cx="4795838" cy="1570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560" cap="sq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172" name="Rectangle 4"/>
          <p:cNvSpPr/>
          <p:nvPr/>
        </p:nvSpPr>
        <p:spPr>
          <a:xfrm>
            <a:off x="4795838" y="0"/>
            <a:ext cx="3357562" cy="155416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600" dirty="0">
                <a:solidFill>
                  <a:srgbClr val="7F7F7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Introduction</a:t>
            </a:r>
            <a:endParaRPr lang="en-US" altLang="en-US" sz="1600" dirty="0">
              <a:solidFill>
                <a:srgbClr val="7F7F7F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600" dirty="0">
                <a:solidFill>
                  <a:srgbClr val="7F7F7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Related Works</a:t>
            </a:r>
            <a:endParaRPr lang="en-US" altLang="en-US" sz="1600" dirty="0">
              <a:solidFill>
                <a:srgbClr val="7F7F7F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600" dirty="0">
                <a:solidFill>
                  <a:srgbClr val="7F7F7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Proposed Approach</a:t>
            </a:r>
            <a:endParaRPr lang="en-US" altLang="en-US" sz="1600" dirty="0">
              <a:solidFill>
                <a:srgbClr val="7F7F7F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600" dirty="0">
                <a:solidFill>
                  <a:srgbClr val="7F7F7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Experimental Details</a:t>
            </a:r>
            <a:endParaRPr lang="en-US" altLang="en-US" sz="1600" dirty="0">
              <a:solidFill>
                <a:srgbClr val="7F7F7F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600" b="1" dirty="0">
                <a:solidFill>
                  <a:srgbClr val="04064C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Results and Analysis</a:t>
            </a:r>
            <a:endParaRPr lang="en-US" altLang="en-US" sz="1600" b="1" dirty="0">
              <a:solidFill>
                <a:srgbClr val="04064C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600" dirty="0">
                <a:solidFill>
                  <a:srgbClr val="7F7F7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Conclusions</a:t>
            </a:r>
            <a:endParaRPr lang="en-US" altLang="en-US" sz="1600" dirty="0">
              <a:solidFill>
                <a:srgbClr val="7F7F7F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7173" name="Text Box 5"/>
          <p:cNvSpPr txBox="1"/>
          <p:nvPr/>
        </p:nvSpPr>
        <p:spPr>
          <a:xfrm>
            <a:off x="0" y="892175"/>
            <a:ext cx="4795838" cy="64293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 b="1" dirty="0">
                <a:solidFill>
                  <a:srgbClr val="9D1E23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Results and Analysis</a:t>
            </a:r>
            <a:endParaRPr lang="en-US" altLang="en-US" sz="3600" b="1" dirty="0">
              <a:solidFill>
                <a:srgbClr val="9D1E23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7174" name="Text Box 6"/>
          <p:cNvSpPr txBox="1"/>
          <p:nvPr/>
        </p:nvSpPr>
        <p:spPr>
          <a:xfrm>
            <a:off x="14288" y="6553200"/>
            <a:ext cx="441325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600" b="1" dirty="0">
                <a:solidFill>
                  <a:srgbClr val="FFFFF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5/7</a:t>
            </a:r>
            <a:endParaRPr lang="en-US" altLang="en-US" sz="1600" b="1" dirty="0">
              <a:solidFill>
                <a:srgbClr val="FFFFFF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4953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>
            <a:solidFill>
              <a:schemeClr val="accent2">
                <a:lumMod val="60000"/>
                <a:lumOff val="40000"/>
              </a:schemeClr>
            </a:solidFill>
            <a:round/>
          </a:ln>
          <a:effectLst/>
        </p:spPr>
        <p:txBody>
          <a:bodyPr lIns="90000" tIns="46800" rIns="90000" bIns="46800">
            <a:spAutoFit/>
          </a:bodyPr>
          <a:lstStyle/>
          <a:p>
            <a:pPr marR="0" algn="r" defTabSz="449580"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1300" b="1" kern="1200" cap="none" spc="0" normalizeH="0" baseline="0" noProof="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IETE sponsored National Conference on Innovative Research in Electrical,</a:t>
            </a:r>
            <a:endParaRPr kumimoji="0" lang="en-US" sz="1300" b="1" kern="1200" cap="none" spc="0" normalizeH="0" baseline="0" noProof="0" dirty="0">
              <a:solidFill>
                <a:srgbClr val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R="0" algn="r" defTabSz="449580"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1300" b="1" kern="1200" cap="none" spc="0" normalizeH="0" baseline="0" noProof="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Electronics and Communication Engineering (ELECTROX’23)</a:t>
            </a:r>
            <a:endParaRPr kumimoji="0" lang="en-US" sz="1300" b="1" kern="1200" cap="none" spc="0" normalizeH="0" baseline="0" noProof="0" dirty="0">
              <a:solidFill>
                <a:srgbClr val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176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730250" y="2060575"/>
            <a:ext cx="7251700" cy="4016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4800600" y="0"/>
            <a:ext cx="4343400" cy="1570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560" cap="sq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0"/>
            <a:ext cx="4795838" cy="1570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560" cap="sq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196" name="Rectangle 4"/>
          <p:cNvSpPr/>
          <p:nvPr/>
        </p:nvSpPr>
        <p:spPr>
          <a:xfrm>
            <a:off x="4795838" y="0"/>
            <a:ext cx="3357562" cy="155416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600" dirty="0">
                <a:solidFill>
                  <a:srgbClr val="7F7F7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Introduction</a:t>
            </a:r>
            <a:endParaRPr lang="en-US" altLang="en-US" sz="1600" dirty="0">
              <a:solidFill>
                <a:srgbClr val="7F7F7F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600" dirty="0">
                <a:solidFill>
                  <a:srgbClr val="7F7F7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Related Works</a:t>
            </a:r>
            <a:endParaRPr lang="en-US" altLang="en-US" sz="1600" dirty="0">
              <a:solidFill>
                <a:srgbClr val="7F7F7F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600" dirty="0">
                <a:solidFill>
                  <a:srgbClr val="7F7F7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Proposed Approach</a:t>
            </a:r>
            <a:endParaRPr lang="en-US" altLang="en-US" sz="1600" dirty="0">
              <a:solidFill>
                <a:srgbClr val="7F7F7F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600" dirty="0">
                <a:solidFill>
                  <a:srgbClr val="7F7F7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Experimental Details</a:t>
            </a:r>
            <a:endParaRPr lang="en-US" altLang="en-US" sz="1600" dirty="0">
              <a:solidFill>
                <a:srgbClr val="7F7F7F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600" dirty="0">
                <a:solidFill>
                  <a:srgbClr val="7F7F7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Results and Analysis</a:t>
            </a:r>
            <a:endParaRPr lang="en-US" altLang="en-US" sz="1600" dirty="0">
              <a:solidFill>
                <a:srgbClr val="7F7F7F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600" b="1" dirty="0">
                <a:solidFill>
                  <a:srgbClr val="04064C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Conclusions</a:t>
            </a:r>
            <a:endParaRPr lang="en-US" altLang="en-US" sz="1600" b="1" dirty="0">
              <a:solidFill>
                <a:srgbClr val="04064C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8197" name="Text Box 5"/>
          <p:cNvSpPr txBox="1"/>
          <p:nvPr/>
        </p:nvSpPr>
        <p:spPr>
          <a:xfrm>
            <a:off x="0" y="892175"/>
            <a:ext cx="4795838" cy="64293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 b="1" dirty="0">
                <a:solidFill>
                  <a:srgbClr val="9D1E23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Conclusions</a:t>
            </a:r>
            <a:endParaRPr lang="en-US" altLang="en-US" sz="3600" b="1" dirty="0">
              <a:solidFill>
                <a:srgbClr val="9D1E23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8198" name="Text Box 6"/>
          <p:cNvSpPr txBox="1"/>
          <p:nvPr/>
        </p:nvSpPr>
        <p:spPr>
          <a:xfrm>
            <a:off x="14288" y="6553200"/>
            <a:ext cx="441325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600" b="1" dirty="0">
                <a:solidFill>
                  <a:srgbClr val="FFFFF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6/7</a:t>
            </a:r>
            <a:endParaRPr lang="en-US" altLang="en-US" sz="1600" b="1" dirty="0">
              <a:solidFill>
                <a:srgbClr val="FFFFFF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14288" y="1981200"/>
            <a:ext cx="9129713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marL="342900" marR="0" lvl="0" indent="-342900" algn="just" defTabSz="44958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Droid Sans Fallback" charset="0"/>
                <a:cs typeface="Times New Roman" panose="02020603050405020304" pitchFamily="16" charset="0"/>
              </a:rPr>
              <a:t>This work has shown that multiplier can be used for approximate computing by an approximate design of a compressor; this proposed multiplier gives better results in terms of design parameters compared to existing multipliers, and in terms of accuracy metrics, critical path delay, area and power.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Droid Sans Fallback" charset="0"/>
              <a:cs typeface="Times New Roman" panose="02020603050405020304" pitchFamily="16" charset="0"/>
            </a:endParaRPr>
          </a:p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Droid Sans Fallback" charset="0"/>
              <a:cs typeface="Times New Roman" panose="02020603050405020304" pitchFamily="16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4953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>
            <a:solidFill>
              <a:schemeClr val="accent2">
                <a:lumMod val="60000"/>
                <a:lumOff val="40000"/>
              </a:schemeClr>
            </a:solidFill>
            <a:round/>
          </a:ln>
          <a:effectLst/>
        </p:spPr>
        <p:txBody>
          <a:bodyPr lIns="90000" tIns="46800" rIns="90000" bIns="46800">
            <a:spAutoFit/>
          </a:bodyPr>
          <a:lstStyle/>
          <a:p>
            <a:pPr marR="0" algn="r" defTabSz="449580"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1300" b="1" kern="1200" cap="none" spc="0" normalizeH="0" baseline="0" noProof="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IETE sponsored National Conference on Innovative Research in Electrical,</a:t>
            </a:r>
            <a:endParaRPr kumimoji="0" lang="en-US" sz="1300" b="1" kern="1200" cap="none" spc="0" normalizeH="0" baseline="0" noProof="0" dirty="0">
              <a:solidFill>
                <a:srgbClr val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R="0" algn="r" defTabSz="449580"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1300" b="1" kern="1200" cap="none" spc="0" normalizeH="0" baseline="0" noProof="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Electronics and Communication Engineering (ELECTROX’23)</a:t>
            </a:r>
            <a:endParaRPr kumimoji="0" lang="en-US" sz="1300" b="1" kern="1200" cap="none" spc="0" normalizeH="0" baseline="0" noProof="0" dirty="0">
              <a:solidFill>
                <a:srgbClr val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800600" y="0"/>
            <a:ext cx="4343400" cy="1570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560" cap="sq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0" y="0"/>
            <a:ext cx="4795838" cy="1570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560" cap="sq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220" name="Rectangle 4"/>
          <p:cNvSpPr/>
          <p:nvPr/>
        </p:nvSpPr>
        <p:spPr>
          <a:xfrm>
            <a:off x="4795838" y="0"/>
            <a:ext cx="3357562" cy="155416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600" dirty="0">
                <a:solidFill>
                  <a:srgbClr val="7F7F7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Introduction</a:t>
            </a:r>
            <a:endParaRPr lang="en-US" altLang="en-US" sz="1600" dirty="0">
              <a:solidFill>
                <a:srgbClr val="7F7F7F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600" dirty="0">
                <a:solidFill>
                  <a:srgbClr val="7F7F7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Related Works</a:t>
            </a:r>
            <a:endParaRPr lang="en-US" altLang="en-US" sz="1600" dirty="0">
              <a:solidFill>
                <a:srgbClr val="7F7F7F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600" dirty="0">
                <a:solidFill>
                  <a:srgbClr val="7F7F7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Proposed Approach</a:t>
            </a:r>
            <a:endParaRPr lang="en-US" altLang="en-US" sz="1600" dirty="0">
              <a:solidFill>
                <a:srgbClr val="7F7F7F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600" dirty="0">
                <a:solidFill>
                  <a:srgbClr val="7F7F7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Experimental Details</a:t>
            </a:r>
            <a:endParaRPr lang="en-US" altLang="en-US" sz="1600" dirty="0">
              <a:solidFill>
                <a:srgbClr val="7F7F7F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600" dirty="0">
                <a:solidFill>
                  <a:srgbClr val="7F7F7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Results and Analysis</a:t>
            </a:r>
            <a:endParaRPr lang="en-US" altLang="en-US" sz="1600" dirty="0">
              <a:solidFill>
                <a:srgbClr val="7F7F7F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600" dirty="0">
                <a:solidFill>
                  <a:srgbClr val="7F7F7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Conclusions</a:t>
            </a:r>
            <a:endParaRPr lang="en-US" altLang="en-US" sz="1600" dirty="0">
              <a:solidFill>
                <a:srgbClr val="7F7F7F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9221" name="Text Box 5"/>
          <p:cNvSpPr txBox="1"/>
          <p:nvPr/>
        </p:nvSpPr>
        <p:spPr>
          <a:xfrm>
            <a:off x="0" y="892175"/>
            <a:ext cx="4795838" cy="64293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 b="1" dirty="0">
                <a:solidFill>
                  <a:srgbClr val="9D1E23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References</a:t>
            </a:r>
            <a:endParaRPr lang="en-US" altLang="en-US" sz="3600" b="1" dirty="0">
              <a:solidFill>
                <a:srgbClr val="9D1E23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9222" name="Text Box 6"/>
          <p:cNvSpPr txBox="1"/>
          <p:nvPr/>
        </p:nvSpPr>
        <p:spPr>
          <a:xfrm>
            <a:off x="14288" y="6553200"/>
            <a:ext cx="441325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600" b="1" dirty="0">
                <a:solidFill>
                  <a:srgbClr val="FFFFF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7/7</a:t>
            </a:r>
            <a:endParaRPr lang="en-US" altLang="en-US" sz="1600" b="1" dirty="0">
              <a:solidFill>
                <a:srgbClr val="FFFFFF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9223" name="Text Box 7"/>
          <p:cNvSpPr txBox="1"/>
          <p:nvPr/>
        </p:nvSpPr>
        <p:spPr>
          <a:xfrm>
            <a:off x="14288" y="1981200"/>
            <a:ext cx="9129712" cy="378777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[1].J. Han and M. Orshansky, "Approximate computing: An emerging paradigm for energy-efficient design", 18th IEEE European Test Symposium (ETS), 2013.</a:t>
            </a:r>
            <a:endParaRPr lang="en-US" altLang="en-US" sz="2000" dirty="0">
              <a:solidFill>
                <a:srgbClr val="000000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 [2].V. Gupta, D. Mohapatra, A. Raghunathan, and K. Roy, “Low-power digital signal processing using approximate adders,” IEEE Trans. Comput.-Aided Design Integr. Circuits Syst., vol. 32, no. 1, pp. 124–137,Jan. 2013.</a:t>
            </a:r>
            <a:endParaRPr lang="en-US" altLang="en-US" sz="2000" dirty="0">
              <a:solidFill>
                <a:srgbClr val="000000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 [3] E. J. King and E. E. Swartzlander, Jr., “Data-dependent truncation scheme for parallel multipliers,” in Proc. 31st Asilomar Conf. Signals,Circuits Syst., Nov. 1998, pp. 1178–1182.</a:t>
            </a:r>
            <a:endParaRPr lang="en-US" altLang="en-US" sz="2000" dirty="0">
              <a:solidFill>
                <a:srgbClr val="000000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4953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>
            <a:solidFill>
              <a:schemeClr val="accent2">
                <a:lumMod val="60000"/>
                <a:lumOff val="40000"/>
              </a:schemeClr>
            </a:solidFill>
            <a:round/>
          </a:ln>
          <a:effectLst/>
        </p:spPr>
        <p:txBody>
          <a:bodyPr lIns="90000" tIns="46800" rIns="90000" bIns="46800">
            <a:spAutoFit/>
          </a:bodyPr>
          <a:lstStyle/>
          <a:p>
            <a:pPr marR="0" algn="r" defTabSz="449580"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1300" b="1" kern="1200" cap="none" spc="0" normalizeH="0" baseline="0" noProof="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IETE sponsored National Conference on Innovative Research in Electrical,</a:t>
            </a:r>
            <a:endParaRPr kumimoji="0" lang="en-US" sz="1300" b="1" kern="1200" cap="none" spc="0" normalizeH="0" baseline="0" noProof="0" dirty="0">
              <a:solidFill>
                <a:srgbClr val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R="0" algn="r" defTabSz="449580"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1300" b="1" kern="1200" cap="none" spc="0" normalizeH="0" baseline="0" noProof="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Electronics and Communication Engineering (ELECTROX’23)</a:t>
            </a:r>
            <a:endParaRPr kumimoji="0" lang="en-US" sz="1300" b="1" kern="1200" cap="none" spc="0" normalizeH="0" baseline="0" noProof="0" dirty="0">
              <a:solidFill>
                <a:srgbClr val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4800600" y="0"/>
            <a:ext cx="4343400" cy="1570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560" cap="sq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4795838" cy="1570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560" cap="sq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0" y="3100388"/>
            <a:ext cx="9144000" cy="8620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>
            <a:noFill/>
            <a:round/>
          </a:ln>
          <a:effectLst/>
        </p:spPr>
        <p:txBody>
          <a:bodyPr wrap="none" anchor="ctr"/>
          <a:lstStyle/>
          <a:p>
            <a:pPr marR="0" defTabSz="449580" eaLnBrk="1" hangingPunct="1"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IN" kern="1200" cap="none" spc="0" normalizeH="0" baseline="0" noProof="0"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245" name="Text Box 4"/>
          <p:cNvSpPr txBox="1"/>
          <p:nvPr/>
        </p:nvSpPr>
        <p:spPr>
          <a:xfrm>
            <a:off x="4343400" y="2667000"/>
            <a:ext cx="990600" cy="161766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00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?</a:t>
            </a:r>
            <a:endParaRPr lang="en-US" altLang="en-US" sz="100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10246" name="Text Box 5"/>
          <p:cNvSpPr txBox="1"/>
          <p:nvPr/>
        </p:nvSpPr>
        <p:spPr>
          <a:xfrm>
            <a:off x="2895600" y="123825"/>
            <a:ext cx="4343400" cy="138906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defTabSz="44958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85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Q and A?</a:t>
            </a:r>
            <a:endParaRPr lang="en-US" altLang="en-US" sz="85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4953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>
            <a:solidFill>
              <a:schemeClr val="accent2">
                <a:lumMod val="60000"/>
                <a:lumOff val="40000"/>
              </a:schemeClr>
            </a:solidFill>
            <a:round/>
          </a:ln>
          <a:effectLst/>
        </p:spPr>
        <p:txBody>
          <a:bodyPr lIns="90000" tIns="46800" rIns="90000" bIns="46800">
            <a:spAutoFit/>
          </a:bodyPr>
          <a:lstStyle/>
          <a:p>
            <a:pPr marR="0" algn="r" defTabSz="449580"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1300" b="1" kern="1200" cap="none" spc="0" normalizeH="0" baseline="0" noProof="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IETE sponsored National Conference on Innovative Research in Electrical,</a:t>
            </a:r>
            <a:endParaRPr kumimoji="0" lang="en-US" sz="1300" b="1" kern="1200" cap="none" spc="0" normalizeH="0" baseline="0" noProof="0" dirty="0">
              <a:solidFill>
                <a:srgbClr val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R="0" algn="r" defTabSz="449580"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1300" b="1" kern="1200" cap="none" spc="0" normalizeH="0" baseline="0" noProof="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Electronics and Communication Engineering (ELECTROX’23)</a:t>
            </a:r>
            <a:endParaRPr kumimoji="0" lang="en-US" sz="1300" b="1" kern="1200" cap="none" spc="0" normalizeH="0" baseline="0" noProof="0" dirty="0">
              <a:solidFill>
                <a:srgbClr val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Droid Sans Fallback"/>
        <a:cs typeface="Droid Sans Fallback"/>
      </a:majorFont>
      <a:minorFont>
        <a:latin typeface="Calibri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4359</Words>
  <Application>WPS Presentation</Application>
  <PresentationFormat>On-screen Show (4:3)</PresentationFormat>
  <Paragraphs>161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Calibri</vt:lpstr>
      <vt:lpstr>Droid Sans Fallback</vt:lpstr>
      <vt:lpstr>BlackBoard</vt:lpstr>
      <vt:lpstr>Times New Roman</vt:lpstr>
      <vt:lpstr>Book Antiqua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Sambit</dc:creator>
  <cp:lastModifiedBy>jayas</cp:lastModifiedBy>
  <cp:revision>136</cp:revision>
  <dcterms:created xsi:type="dcterms:W3CDTF">2013-05-08T19:42:37Z</dcterms:created>
  <dcterms:modified xsi:type="dcterms:W3CDTF">2023-10-27T14:40:03Z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3D062A277BFA41598CACEEA2115D8F63_12</vt:lpwstr>
  </property>
  <property fmtid="{D5CDD505-2E9C-101B-9397-08002B2CF9AE}" pid="3" name="KSOProductBuildVer">
    <vt:lpwstr>1033-12.2.0.13215</vt:lpwstr>
  </property>
</Properties>
</file>