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5"/>
  </p:notesMasterIdLst>
  <p:sldIdLst>
    <p:sldId id="259" r:id="rId2"/>
    <p:sldId id="260" r:id="rId3"/>
    <p:sldId id="270" r:id="rId4"/>
    <p:sldId id="261" r:id="rId5"/>
    <p:sldId id="273" r:id="rId6"/>
    <p:sldId id="262" r:id="rId7"/>
    <p:sldId id="264" r:id="rId8"/>
    <p:sldId id="271" r:id="rId9"/>
    <p:sldId id="272" r:id="rId10"/>
    <p:sldId id="265" r:id="rId11"/>
    <p:sldId id="274"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5295"/>
    <a:srgbClr val="1B57B5"/>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717E1-AF00-407D-B5E0-C71E7D279CB2}" v="5" dt="2022-04-02T13:29:45.014"/>
  </p1510:revLst>
</p1510:revInfo>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233" autoAdjust="0"/>
    <p:restoredTop sz="84443" autoAdjust="0"/>
  </p:normalViewPr>
  <p:slideViewPr>
    <p:cSldViewPr>
      <p:cViewPr varScale="1">
        <p:scale>
          <a:sx n="87" d="100"/>
          <a:sy n="87" d="100"/>
        </p:scale>
        <p:origin x="-336"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A42B5B-AB49-487A-A2EC-08B7FF2B8D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DEA1099-9169-4BEF-85F2-18F188376CE9}" type="slidenum">
              <a:rPr lang="en-US" altLang="en-US" sz="1200" smtClean="0"/>
              <a:pPr/>
              <a:t>1</a:t>
            </a:fld>
            <a:endParaRPr lang="en-US" altLang="en-US" sz="1200"/>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pic>
        <p:nvPicPr>
          <p:cNvPr id="7" name="Picture 11" descr="band">
            <a:extLst>
              <a:ext uri="{FF2B5EF4-FFF2-40B4-BE49-F238E27FC236}">
                <a16:creationId xmlns="" xmlns:a16="http://schemas.microsoft.com/office/drawing/2014/main" id="{C53BB725-336C-874C-B065-BA9BA9FCFBF9}"/>
              </a:ext>
            </a:extLst>
          </p:cNvPr>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5589588"/>
            <a:ext cx="11988800" cy="1268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6363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44192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01278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69632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7105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0433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12781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88205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49919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6127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21442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11/28/2023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pic>
        <p:nvPicPr>
          <p:cNvPr id="7" name="Picture 21" descr="band">
            <a:extLst>
              <a:ext uri="{FF2B5EF4-FFF2-40B4-BE49-F238E27FC236}">
                <a16:creationId xmlns="" xmlns:a16="http://schemas.microsoft.com/office/drawing/2014/main" id="{8FE808EB-41EC-9D4F-B9EB-F54795055A5B}"/>
              </a:ext>
            </a:extLst>
          </p:cNvPr>
          <p:cNvPicPr>
            <a:picLocks noChangeAspect="1" noChangeArrowheads="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5589588"/>
            <a:ext cx="11988800" cy="1268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629208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learnopencv.com/invisibility-cloak-using-color-detection-and-segmentation-with-opencv/" TargetMode="External"/><Relationship Id="rId2" Type="http://schemas.openxmlformats.org/officeDocument/2006/relationships/hyperlink" Target="https://medium.com/programming-fever/invisibility-cloak-using-opencv-cf2d7d889" TargetMode="External"/><Relationship Id="rId1" Type="http://schemas.openxmlformats.org/officeDocument/2006/relationships/slideLayout" Target="../slideLayouts/slideLayout6.xml"/><Relationship Id="rId4" Type="http://schemas.openxmlformats.org/officeDocument/2006/relationships/hyperlink" Target="https://ieeexplore.ieee.org/document/97728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flipV="1">
            <a:off x="2286000" y="1959505"/>
            <a:ext cx="7772400" cy="761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eaLnBrk="1" hangingPunct="1">
              <a:spcBef>
                <a:spcPct val="0"/>
              </a:spcBef>
              <a:buFontTx/>
              <a:buNone/>
            </a:pPr>
            <a:endParaRPr lang="en-US" altLang="en-US" sz="4000" dirty="0">
              <a:solidFill>
                <a:schemeClr val="accent6">
                  <a:lumMod val="60000"/>
                  <a:lumOff val="40000"/>
                </a:schemeClr>
              </a:solidFill>
            </a:endParaRPr>
          </a:p>
        </p:txBody>
      </p:sp>
      <p:sp>
        <p:nvSpPr>
          <p:cNvPr id="4099" name="Rectangle 3"/>
          <p:cNvSpPr>
            <a:spLocks noChangeArrowheads="1"/>
          </p:cNvSpPr>
          <p:nvPr/>
        </p:nvSpPr>
        <p:spPr bwMode="auto">
          <a:xfrm>
            <a:off x="2895600" y="2743200"/>
            <a:ext cx="6400800" cy="25337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eaLnBrk="1" hangingPunct="1">
              <a:buFontTx/>
              <a:buNone/>
            </a:pPr>
            <a:endParaRPr lang="en-US" altLang="en-US" sz="2400" b="1" dirty="0">
              <a:solidFill>
                <a:schemeClr val="bg2"/>
              </a:solidFill>
            </a:endParaRPr>
          </a:p>
          <a:p>
            <a:pPr algn="ctr" eaLnBrk="1" hangingPunct="1">
              <a:buFontTx/>
              <a:buNone/>
            </a:pPr>
            <a:endParaRPr lang="en-US" altLang="en-US" sz="2400" dirty="0">
              <a:solidFill>
                <a:schemeClr val="bg2"/>
              </a:solidFill>
            </a:endParaRPr>
          </a:p>
          <a:p>
            <a:pPr algn="ctr" eaLnBrk="1" hangingPunct="1">
              <a:buFontTx/>
              <a:buNone/>
            </a:pPr>
            <a:r>
              <a:rPr lang="en-US" altLang="en-US" sz="2400" dirty="0">
                <a:solidFill>
                  <a:schemeClr val="bg2"/>
                </a:solidFill>
              </a:rPr>
              <a:t> </a:t>
            </a:r>
          </a:p>
        </p:txBody>
      </p:sp>
      <p:sp>
        <p:nvSpPr>
          <p:cNvPr id="4100" name="Rectangle 17"/>
          <p:cNvSpPr>
            <a:spLocks noChangeArrowheads="1"/>
          </p:cNvSpPr>
          <p:nvPr/>
        </p:nvSpPr>
        <p:spPr bwMode="auto">
          <a:xfrm>
            <a:off x="3889375" y="46039"/>
            <a:ext cx="184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4101" name="Rectangle 18"/>
          <p:cNvSpPr>
            <a:spLocks noChangeArrowheads="1"/>
          </p:cNvSpPr>
          <p:nvPr/>
        </p:nvSpPr>
        <p:spPr bwMode="auto">
          <a:xfrm>
            <a:off x="1524000" y="0"/>
            <a:ext cx="9144000" cy="762000"/>
          </a:xfrm>
          <a:prstGeom prst="rect">
            <a:avLst/>
          </a:prstGeom>
          <a:solidFill>
            <a:srgbClr val="33529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2000" dirty="0">
              <a:latin typeface="Arial" panose="020B0604020202020204" pitchFamily="34" charset="0"/>
            </a:endParaRPr>
          </a:p>
        </p:txBody>
      </p:sp>
      <p:sp>
        <p:nvSpPr>
          <p:cNvPr id="2" name="TextBox 1">
            <a:extLst>
              <a:ext uri="{FF2B5EF4-FFF2-40B4-BE49-F238E27FC236}">
                <a16:creationId xmlns="" xmlns:a16="http://schemas.microsoft.com/office/drawing/2014/main" id="{18F6B9AC-6BF6-41B3-319C-F3D8C8B2DCF9}"/>
              </a:ext>
            </a:extLst>
          </p:cNvPr>
          <p:cNvSpPr txBox="1"/>
          <p:nvPr/>
        </p:nvSpPr>
        <p:spPr>
          <a:xfrm>
            <a:off x="2286000" y="1959505"/>
            <a:ext cx="6705600" cy="3293209"/>
          </a:xfrm>
          <a:prstGeom prst="rect">
            <a:avLst/>
          </a:prstGeom>
          <a:noFill/>
        </p:spPr>
        <p:txBody>
          <a:bodyPr wrap="square" rtlCol="0">
            <a:spAutoFit/>
          </a:bodyPr>
          <a:lstStyle/>
          <a:p>
            <a:pPr algn="ctr"/>
            <a:r>
              <a:rPr lang="en-US" sz="4400" b="1" dirty="0" smtClean="0">
                <a:effectLst/>
                <a:latin typeface="+mj-lt"/>
                <a:ea typeface="Times New Roman" panose="02020603050405020304" pitchFamily="18" charset="0"/>
              </a:rPr>
              <a:t>Invisibility Cloak</a:t>
            </a:r>
            <a:endParaRPr lang="en-US" sz="4400" b="1" dirty="0">
              <a:effectLst/>
              <a:latin typeface="+mj-lt"/>
              <a:ea typeface="Times New Roman" panose="02020603050405020304" pitchFamily="18" charset="0"/>
            </a:endParaRPr>
          </a:p>
          <a:p>
            <a:pPr algn="ctr"/>
            <a:endParaRPr lang="en-US" sz="4400" b="1" dirty="0">
              <a:effectLst/>
              <a:latin typeface="+mj-lt"/>
              <a:ea typeface="Times New Roman" panose="02020603050405020304" pitchFamily="18" charset="0"/>
            </a:endParaRPr>
          </a:p>
          <a:p>
            <a:r>
              <a:rPr lang="en-US" sz="2400" b="1" dirty="0">
                <a:latin typeface="+mj-lt"/>
                <a:ea typeface="Times New Roman" panose="02020603050405020304" pitchFamily="18" charset="0"/>
              </a:rPr>
              <a:t>Team Members</a:t>
            </a:r>
          </a:p>
          <a:p>
            <a:r>
              <a:rPr lang="en-US" sz="2400" b="1" dirty="0" smtClean="0">
                <a:latin typeface="+mj-lt"/>
                <a:ea typeface="Times New Roman" panose="02020603050405020304" pitchFamily="18" charset="0"/>
              </a:rPr>
              <a:t>Sri </a:t>
            </a:r>
            <a:r>
              <a:rPr lang="en-US" sz="2400" b="1" dirty="0" err="1" smtClean="0">
                <a:latin typeface="+mj-lt"/>
                <a:ea typeface="Times New Roman" panose="02020603050405020304" pitchFamily="18" charset="0"/>
              </a:rPr>
              <a:t>sivathandavan</a:t>
            </a:r>
            <a:r>
              <a:rPr lang="en-US" sz="2400" b="1" dirty="0" smtClean="0">
                <a:latin typeface="+mj-lt"/>
                <a:ea typeface="Times New Roman" panose="02020603050405020304" pitchFamily="18" charset="0"/>
              </a:rPr>
              <a:t> G 3122215002308</a:t>
            </a:r>
            <a:endParaRPr lang="en-US" sz="2400" b="1" dirty="0">
              <a:latin typeface="+mj-lt"/>
              <a:ea typeface="Times New Roman" panose="02020603050405020304" pitchFamily="18" charset="0"/>
            </a:endParaRPr>
          </a:p>
          <a:p>
            <a:r>
              <a:rPr lang="en-US" sz="2400" b="1" dirty="0" smtClean="0">
                <a:effectLst/>
                <a:latin typeface="+mj-lt"/>
                <a:ea typeface="Times New Roman" panose="02020603050405020304" pitchFamily="18" charset="0"/>
              </a:rPr>
              <a:t> </a:t>
            </a:r>
            <a:r>
              <a:rPr lang="en-US" sz="2400" b="1" dirty="0" err="1" smtClean="0">
                <a:effectLst/>
                <a:latin typeface="+mj-lt"/>
                <a:ea typeface="Times New Roman" panose="02020603050405020304" pitchFamily="18" charset="0"/>
              </a:rPr>
              <a:t>Vasanth</a:t>
            </a:r>
            <a:r>
              <a:rPr lang="en-US" sz="2400" b="1" dirty="0" smtClean="0">
                <a:effectLst/>
                <a:latin typeface="+mj-lt"/>
                <a:ea typeface="Times New Roman" panose="02020603050405020304" pitchFamily="18" charset="0"/>
              </a:rPr>
              <a:t> raj 3122215002309</a:t>
            </a:r>
            <a:endParaRPr lang="en-US" sz="2400" b="1" dirty="0">
              <a:effectLst/>
              <a:latin typeface="+mj-lt"/>
              <a:ea typeface="Times New Roman" panose="02020603050405020304" pitchFamily="18" charset="0"/>
            </a:endParaRPr>
          </a:p>
          <a:p>
            <a:r>
              <a:rPr lang="en-US" sz="2400" b="1" dirty="0" err="1" smtClean="0">
                <a:latin typeface="+mj-lt"/>
                <a:ea typeface="Times New Roman" panose="02020603050405020304" pitchFamily="18" charset="0"/>
              </a:rPr>
              <a:t>Vedha</a:t>
            </a:r>
            <a:r>
              <a:rPr lang="en-US" sz="2400" b="1" dirty="0" smtClean="0">
                <a:latin typeface="+mj-lt"/>
                <a:ea typeface="Times New Roman" panose="02020603050405020304" pitchFamily="18" charset="0"/>
              </a:rPr>
              <a:t> Shree</a:t>
            </a:r>
            <a:r>
              <a:rPr lang="en-US" sz="2400" b="1" dirty="0" smtClean="0">
                <a:effectLst/>
                <a:latin typeface="+mj-lt"/>
                <a:ea typeface="Times New Roman" panose="02020603050405020304" pitchFamily="18" charset="0"/>
              </a:rPr>
              <a:t>3122215002310</a:t>
            </a:r>
          </a:p>
          <a:p>
            <a:r>
              <a:rPr lang="en-IN" sz="2400" b="1" dirty="0" smtClean="0">
                <a:latin typeface="+mj-lt"/>
                <a:ea typeface="Times New Roman" panose="02020603050405020304" pitchFamily="18" charset="0"/>
              </a:rPr>
              <a:t>Vishwaa D A 3122215002311</a:t>
            </a:r>
            <a:endParaRPr lang="en-IN" sz="2400" b="1" dirty="0">
              <a:effectLst/>
              <a:latin typeface="+mj-lt"/>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5F2051-6BAF-6FA8-DFBF-A5D6884ABC0E}"/>
              </a:ext>
            </a:extLst>
          </p:cNvPr>
          <p:cNvSpPr>
            <a:spLocks noGrp="1"/>
          </p:cNvSpPr>
          <p:nvPr>
            <p:ph type="title"/>
          </p:nvPr>
        </p:nvSpPr>
        <p:spPr/>
        <p:txBody>
          <a:bodyPr/>
          <a:lstStyle/>
          <a:p>
            <a:r>
              <a:rPr lang="en-IN" dirty="0" err="1" smtClean="0"/>
              <a:t>BlockDiagram</a:t>
            </a:r>
            <a:r>
              <a:rPr lang="en-IN" dirty="0" smtClean="0"/>
              <a:t>:</a:t>
            </a:r>
            <a:endParaRPr lang="en-IN" dirty="0"/>
          </a:p>
        </p:txBody>
      </p:sp>
      <p:sp>
        <p:nvSpPr>
          <p:cNvPr id="3" name="Date Placeholder 2">
            <a:extLst>
              <a:ext uri="{FF2B5EF4-FFF2-40B4-BE49-F238E27FC236}">
                <a16:creationId xmlns="" xmlns:a16="http://schemas.microsoft.com/office/drawing/2014/main" id="{FA7F478F-C632-2B9F-9307-2CEE02F2E231}"/>
              </a:ext>
            </a:extLst>
          </p:cNvPr>
          <p:cNvSpPr>
            <a:spLocks noGrp="1"/>
          </p:cNvSpPr>
          <p:nvPr>
            <p:ph type="dt" sz="half" idx="10"/>
          </p:nvPr>
        </p:nvSpPr>
        <p:spPr/>
        <p:txBody>
          <a:bodyPr/>
          <a:lstStyle/>
          <a:p>
            <a:fld id="{18E32277-01C9-4C44-95E8-8BED3BE29600}" type="datetime1">
              <a:rPr lang="en-US" smtClean="0"/>
              <a:pPr/>
              <a:t>11/28/2023</a:t>
            </a:fld>
            <a:endParaRPr lang="en-US" dirty="0"/>
          </a:p>
        </p:txBody>
      </p:sp>
      <p:sp>
        <p:nvSpPr>
          <p:cNvPr id="4" name="Footer Placeholder 3">
            <a:extLst>
              <a:ext uri="{FF2B5EF4-FFF2-40B4-BE49-F238E27FC236}">
                <a16:creationId xmlns="" xmlns:a16="http://schemas.microsoft.com/office/drawing/2014/main" id="{DEE1293C-FB02-41F6-89BD-E76F1D83A5A1}"/>
              </a:ext>
            </a:extLst>
          </p:cNvPr>
          <p:cNvSpPr>
            <a:spLocks noGrp="1"/>
          </p:cNvSpPr>
          <p:nvPr>
            <p:ph type="ftr" sz="quarter" idx="11"/>
          </p:nvPr>
        </p:nvSpPr>
        <p:spPr/>
        <p:txBody>
          <a:bodyPr/>
          <a:lstStyle/>
          <a:p>
            <a:endParaRPr lang="en-US" dirty="0"/>
          </a:p>
        </p:txBody>
      </p:sp>
      <p:pic>
        <p:nvPicPr>
          <p:cNvPr id="6" name="Picture 5" descr="diagram.png"/>
          <p:cNvPicPr>
            <a:picLocks noChangeAspect="1"/>
          </p:cNvPicPr>
          <p:nvPr/>
        </p:nvPicPr>
        <p:blipFill>
          <a:blip r:embed="rId2"/>
          <a:stretch>
            <a:fillRect/>
          </a:stretch>
        </p:blipFill>
        <p:spPr>
          <a:xfrm>
            <a:off x="6453190" y="357166"/>
            <a:ext cx="4288168" cy="5719798"/>
          </a:xfrm>
          <a:prstGeom prst="rect">
            <a:avLst/>
          </a:prstGeom>
        </p:spPr>
      </p:pic>
    </p:spTree>
    <p:extLst>
      <p:ext uri="{BB962C8B-B14F-4D97-AF65-F5344CB8AC3E}">
        <p14:creationId xmlns="" xmlns:p14="http://schemas.microsoft.com/office/powerpoint/2010/main" val="55681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YOLO Algorithm:</a:t>
            </a:r>
            <a:endParaRPr lang="en-US" dirty="0"/>
          </a:p>
        </p:txBody>
      </p:sp>
      <p:sp>
        <p:nvSpPr>
          <p:cNvPr id="5" name="Content Placeholder 4"/>
          <p:cNvSpPr>
            <a:spLocks noGrp="1"/>
          </p:cNvSpPr>
          <p:nvPr>
            <p:ph idx="1"/>
          </p:nvPr>
        </p:nvSpPr>
        <p:spPr>
          <a:xfrm>
            <a:off x="881026" y="1500174"/>
            <a:ext cx="10515600" cy="4351338"/>
          </a:xfrm>
        </p:spPr>
        <p:txBody>
          <a:bodyPr/>
          <a:lstStyle/>
          <a:p>
            <a:r>
              <a:rPr lang="en-US" dirty="0" smtClean="0"/>
              <a:t>Implementing the "You Only </a:t>
            </a:r>
            <a:r>
              <a:rPr lang="en-US" dirty="0" smtClean="0"/>
              <a:t>Look Once</a:t>
            </a:r>
            <a:r>
              <a:rPr lang="en-US" dirty="0" smtClean="0"/>
              <a:t>" (YOLO) object detection model with </a:t>
            </a:r>
            <a:r>
              <a:rPr lang="en-US" dirty="0" err="1" smtClean="0"/>
              <a:t>OpenCV</a:t>
            </a:r>
            <a:r>
              <a:rPr lang="en-US" dirty="0" smtClean="0"/>
              <a:t> in Python, </a:t>
            </a:r>
            <a:endParaRPr lang="en-US" dirty="0" smtClean="0"/>
          </a:p>
          <a:p>
            <a:r>
              <a:rPr lang="en-US" dirty="0" smtClean="0"/>
              <a:t>T</a:t>
            </a:r>
            <a:r>
              <a:rPr lang="en-US" dirty="0" smtClean="0"/>
              <a:t>he </a:t>
            </a:r>
            <a:r>
              <a:rPr lang="en-US" dirty="0" smtClean="0"/>
              <a:t>invisibility cloak application uses real-time video input. </a:t>
            </a:r>
            <a:endParaRPr lang="en-US" dirty="0" smtClean="0"/>
          </a:p>
          <a:p>
            <a:r>
              <a:rPr lang="en-US" dirty="0" smtClean="0"/>
              <a:t>The </a:t>
            </a:r>
            <a:r>
              <a:rPr lang="en-US" dirty="0" smtClean="0"/>
              <a:t>program captures video frames, identifies a specified </a:t>
            </a:r>
            <a:r>
              <a:rPr lang="en-US" dirty="0" smtClean="0"/>
              <a:t>object, </a:t>
            </a:r>
            <a:r>
              <a:rPr lang="en-US" dirty="0" smtClean="0"/>
              <a:t>and replaces it with the background, effectively creating an illusion of invisibility</a:t>
            </a:r>
            <a:r>
              <a:rPr lang="en-US" dirty="0" smtClean="0"/>
              <a:t>.</a:t>
            </a:r>
          </a:p>
          <a:p>
            <a:r>
              <a:rPr lang="en-US" dirty="0" smtClean="0"/>
              <a:t>Continuously update the mask to ensure real-time invisibility as the user moves.</a:t>
            </a:r>
            <a:r>
              <a:rPr lang="en-US" dirty="0" smtClean="0"/>
              <a:t> </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11/29/2023</a:t>
            </a:fld>
            <a:endParaRPr lang="en-US" dirty="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17B31-7EF4-DDCC-92F4-46E7BEC3619A}"/>
              </a:ext>
            </a:extLst>
          </p:cNvPr>
          <p:cNvSpPr>
            <a:spLocks noGrp="1"/>
          </p:cNvSpPr>
          <p:nvPr>
            <p:ph type="title"/>
          </p:nvPr>
        </p:nvSpPr>
        <p:spPr/>
        <p:txBody>
          <a:bodyPr/>
          <a:lstStyle/>
          <a:p>
            <a:r>
              <a:rPr lang="en-IN" dirty="0"/>
              <a:t>Tools</a:t>
            </a:r>
          </a:p>
        </p:txBody>
      </p:sp>
      <p:sp>
        <p:nvSpPr>
          <p:cNvPr id="3" name="Date Placeholder 2">
            <a:extLst>
              <a:ext uri="{FF2B5EF4-FFF2-40B4-BE49-F238E27FC236}">
                <a16:creationId xmlns="" xmlns:a16="http://schemas.microsoft.com/office/drawing/2014/main" id="{1E091B4E-BABC-5EA7-3DCE-94631656606A}"/>
              </a:ext>
            </a:extLst>
          </p:cNvPr>
          <p:cNvSpPr>
            <a:spLocks noGrp="1"/>
          </p:cNvSpPr>
          <p:nvPr>
            <p:ph type="dt" sz="half" idx="10"/>
          </p:nvPr>
        </p:nvSpPr>
        <p:spPr/>
        <p:txBody>
          <a:bodyPr/>
          <a:lstStyle/>
          <a:p>
            <a:fld id="{759BC55A-9D39-460F-B8D5-96D26AA446A4}" type="datetime1">
              <a:rPr lang="en-US" smtClean="0"/>
              <a:pPr/>
              <a:t>11/28/2023</a:t>
            </a:fld>
            <a:endParaRPr lang="en-US" dirty="0"/>
          </a:p>
        </p:txBody>
      </p:sp>
      <p:sp>
        <p:nvSpPr>
          <p:cNvPr id="4" name="Footer Placeholder 3">
            <a:extLst>
              <a:ext uri="{FF2B5EF4-FFF2-40B4-BE49-F238E27FC236}">
                <a16:creationId xmlns="" xmlns:a16="http://schemas.microsoft.com/office/drawing/2014/main" id="{D271350F-C2E2-06C9-3F79-F80B62BF061E}"/>
              </a:ext>
            </a:extLst>
          </p:cNvPr>
          <p:cNvSpPr>
            <a:spLocks noGrp="1"/>
          </p:cNvSpPr>
          <p:nvPr>
            <p:ph type="ftr" sz="quarter" idx="11"/>
          </p:nvPr>
        </p:nvSpPr>
        <p:spPr/>
        <p:txBody>
          <a:bodyPr/>
          <a:lstStyle/>
          <a:p>
            <a:endParaRPr lang="en-US" dirty="0"/>
          </a:p>
        </p:txBody>
      </p:sp>
      <p:sp>
        <p:nvSpPr>
          <p:cNvPr id="5" name="TextBox 4">
            <a:extLst>
              <a:ext uri="{FF2B5EF4-FFF2-40B4-BE49-F238E27FC236}">
                <a16:creationId xmlns="" xmlns:a16="http://schemas.microsoft.com/office/drawing/2014/main" id="{C7744929-D949-5F74-C39C-BF0B6A9E25DA}"/>
              </a:ext>
            </a:extLst>
          </p:cNvPr>
          <p:cNvSpPr txBox="1"/>
          <p:nvPr/>
        </p:nvSpPr>
        <p:spPr>
          <a:xfrm>
            <a:off x="1066800" y="1828800"/>
            <a:ext cx="5334000" cy="2677656"/>
          </a:xfrm>
          <a:prstGeom prst="rect">
            <a:avLst/>
          </a:prstGeom>
          <a:noFill/>
        </p:spPr>
        <p:txBody>
          <a:bodyPr wrap="square" rtlCol="0">
            <a:spAutoFit/>
          </a:bodyPr>
          <a:lstStyle/>
          <a:p>
            <a:r>
              <a:rPr lang="en-IN" sz="2400" dirty="0"/>
              <a:t>Python </a:t>
            </a:r>
          </a:p>
          <a:p>
            <a:r>
              <a:rPr lang="en-IN" sz="2400" dirty="0"/>
              <a:t>HTML</a:t>
            </a:r>
          </a:p>
          <a:p>
            <a:r>
              <a:rPr lang="en-IN" sz="2400" dirty="0"/>
              <a:t>CSS</a:t>
            </a:r>
          </a:p>
          <a:p>
            <a:r>
              <a:rPr lang="en-IN" sz="2400" dirty="0"/>
              <a:t>JavaScript</a:t>
            </a:r>
          </a:p>
          <a:p>
            <a:r>
              <a:rPr lang="en-IN" sz="2400" dirty="0"/>
              <a:t>Flask</a:t>
            </a:r>
          </a:p>
          <a:p>
            <a:endParaRPr lang="en-IN" sz="2400" dirty="0"/>
          </a:p>
          <a:p>
            <a:endParaRPr lang="en-IN" sz="2400" dirty="0"/>
          </a:p>
        </p:txBody>
      </p:sp>
      <p:pic>
        <p:nvPicPr>
          <p:cNvPr id="7" name="Picture 6">
            <a:extLst>
              <a:ext uri="{FF2B5EF4-FFF2-40B4-BE49-F238E27FC236}">
                <a16:creationId xmlns="" xmlns:a16="http://schemas.microsoft.com/office/drawing/2014/main" id="{729F490D-E257-27E0-DCC0-6306597D7467}"/>
              </a:ext>
            </a:extLst>
          </p:cNvPr>
          <p:cNvPicPr>
            <a:picLocks noChangeAspect="1"/>
          </p:cNvPicPr>
          <p:nvPr/>
        </p:nvPicPr>
        <p:blipFill>
          <a:blip r:embed="rId2"/>
          <a:stretch>
            <a:fillRect/>
          </a:stretch>
        </p:blipFill>
        <p:spPr>
          <a:xfrm>
            <a:off x="5105400" y="1027906"/>
            <a:ext cx="1562234" cy="1486694"/>
          </a:xfrm>
          <a:prstGeom prst="rect">
            <a:avLst/>
          </a:prstGeom>
        </p:spPr>
      </p:pic>
      <p:pic>
        <p:nvPicPr>
          <p:cNvPr id="9" name="Picture 8">
            <a:extLst>
              <a:ext uri="{FF2B5EF4-FFF2-40B4-BE49-F238E27FC236}">
                <a16:creationId xmlns="" xmlns:a16="http://schemas.microsoft.com/office/drawing/2014/main" id="{DC6948EE-173B-9966-E3A2-2D4FCB9B8BD5}"/>
              </a:ext>
            </a:extLst>
          </p:cNvPr>
          <p:cNvPicPr>
            <a:picLocks noChangeAspect="1"/>
          </p:cNvPicPr>
          <p:nvPr/>
        </p:nvPicPr>
        <p:blipFill>
          <a:blip r:embed="rId3"/>
          <a:stretch>
            <a:fillRect/>
          </a:stretch>
        </p:blipFill>
        <p:spPr>
          <a:xfrm>
            <a:off x="5002435" y="2674554"/>
            <a:ext cx="2187130" cy="1508891"/>
          </a:xfrm>
          <a:prstGeom prst="rect">
            <a:avLst/>
          </a:prstGeom>
        </p:spPr>
      </p:pic>
      <p:pic>
        <p:nvPicPr>
          <p:cNvPr id="11" name="Picture 10">
            <a:extLst>
              <a:ext uri="{FF2B5EF4-FFF2-40B4-BE49-F238E27FC236}">
                <a16:creationId xmlns="" xmlns:a16="http://schemas.microsoft.com/office/drawing/2014/main" id="{B0047DFC-F7B3-62BF-9ADF-060C32DC5683}"/>
              </a:ext>
            </a:extLst>
          </p:cNvPr>
          <p:cNvPicPr>
            <a:picLocks noChangeAspect="1"/>
          </p:cNvPicPr>
          <p:nvPr/>
        </p:nvPicPr>
        <p:blipFill>
          <a:blip r:embed="rId4"/>
          <a:stretch>
            <a:fillRect/>
          </a:stretch>
        </p:blipFill>
        <p:spPr>
          <a:xfrm>
            <a:off x="7315200" y="894799"/>
            <a:ext cx="1531753" cy="1729890"/>
          </a:xfrm>
          <a:prstGeom prst="rect">
            <a:avLst/>
          </a:prstGeom>
        </p:spPr>
      </p:pic>
      <p:pic>
        <p:nvPicPr>
          <p:cNvPr id="13" name="Picture 12">
            <a:extLst>
              <a:ext uri="{FF2B5EF4-FFF2-40B4-BE49-F238E27FC236}">
                <a16:creationId xmlns="" xmlns:a16="http://schemas.microsoft.com/office/drawing/2014/main" id="{56990701-E675-1CEC-6CBD-144FD1A39054}"/>
              </a:ext>
            </a:extLst>
          </p:cNvPr>
          <p:cNvPicPr>
            <a:picLocks noChangeAspect="1"/>
          </p:cNvPicPr>
          <p:nvPr/>
        </p:nvPicPr>
        <p:blipFill>
          <a:blip r:embed="rId5"/>
          <a:stretch>
            <a:fillRect/>
          </a:stretch>
        </p:blipFill>
        <p:spPr>
          <a:xfrm>
            <a:off x="7471423" y="2674554"/>
            <a:ext cx="1219306" cy="1684166"/>
          </a:xfrm>
          <a:prstGeom prst="rect">
            <a:avLst/>
          </a:prstGeom>
        </p:spPr>
      </p:pic>
    </p:spTree>
    <p:extLst>
      <p:ext uri="{BB962C8B-B14F-4D97-AF65-F5344CB8AC3E}">
        <p14:creationId xmlns="" xmlns:p14="http://schemas.microsoft.com/office/powerpoint/2010/main" val="225627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2554C7-85F2-EFD7-F33F-71CFEADEB23E}"/>
              </a:ext>
            </a:extLst>
          </p:cNvPr>
          <p:cNvSpPr>
            <a:spLocks noGrp="1"/>
          </p:cNvSpPr>
          <p:nvPr>
            <p:ph type="title"/>
          </p:nvPr>
        </p:nvSpPr>
        <p:spPr/>
        <p:txBody>
          <a:bodyPr/>
          <a:lstStyle/>
          <a:p>
            <a:r>
              <a:rPr lang="en-IN" dirty="0"/>
              <a:t>References</a:t>
            </a:r>
          </a:p>
        </p:txBody>
      </p:sp>
      <p:sp>
        <p:nvSpPr>
          <p:cNvPr id="3" name="Date Placeholder 2">
            <a:extLst>
              <a:ext uri="{FF2B5EF4-FFF2-40B4-BE49-F238E27FC236}">
                <a16:creationId xmlns="" xmlns:a16="http://schemas.microsoft.com/office/drawing/2014/main" id="{98189A3A-96DA-30B6-F216-EC7F64E2A9B6}"/>
              </a:ext>
            </a:extLst>
          </p:cNvPr>
          <p:cNvSpPr>
            <a:spLocks noGrp="1"/>
          </p:cNvSpPr>
          <p:nvPr>
            <p:ph type="dt" sz="half" idx="10"/>
          </p:nvPr>
        </p:nvSpPr>
        <p:spPr/>
        <p:txBody>
          <a:bodyPr/>
          <a:lstStyle/>
          <a:p>
            <a:fld id="{637DB9F4-AE3F-448A-AB71-B70F48197F4A}" type="datetime1">
              <a:rPr lang="en-US" smtClean="0"/>
              <a:pPr/>
              <a:t>11/28/2023</a:t>
            </a:fld>
            <a:endParaRPr lang="en-US" dirty="0"/>
          </a:p>
        </p:txBody>
      </p:sp>
      <p:sp>
        <p:nvSpPr>
          <p:cNvPr id="4" name="Footer Placeholder 3">
            <a:extLst>
              <a:ext uri="{FF2B5EF4-FFF2-40B4-BE49-F238E27FC236}">
                <a16:creationId xmlns="" xmlns:a16="http://schemas.microsoft.com/office/drawing/2014/main" id="{9BFD109B-6C27-07E3-7F98-12BAD56B1F8C}"/>
              </a:ext>
            </a:extLst>
          </p:cNvPr>
          <p:cNvSpPr>
            <a:spLocks noGrp="1"/>
          </p:cNvSpPr>
          <p:nvPr>
            <p:ph type="ftr" sz="quarter" idx="11"/>
          </p:nvPr>
        </p:nvSpPr>
        <p:spPr/>
        <p:txBody>
          <a:bodyPr/>
          <a:lstStyle/>
          <a:p>
            <a:endParaRPr lang="en-US" dirty="0"/>
          </a:p>
        </p:txBody>
      </p:sp>
      <p:sp>
        <p:nvSpPr>
          <p:cNvPr id="5" name="TextBox 4">
            <a:extLst>
              <a:ext uri="{FF2B5EF4-FFF2-40B4-BE49-F238E27FC236}">
                <a16:creationId xmlns="" xmlns:a16="http://schemas.microsoft.com/office/drawing/2014/main" id="{6EB8F582-AC1C-57A3-B13C-57D7B634395A}"/>
              </a:ext>
            </a:extLst>
          </p:cNvPr>
          <p:cNvSpPr txBox="1"/>
          <p:nvPr/>
        </p:nvSpPr>
        <p:spPr>
          <a:xfrm>
            <a:off x="1066800" y="1524000"/>
            <a:ext cx="9982200" cy="2308324"/>
          </a:xfrm>
          <a:prstGeom prst="rect">
            <a:avLst/>
          </a:prstGeom>
          <a:noFill/>
        </p:spPr>
        <p:txBody>
          <a:bodyPr wrap="square" rtlCol="0">
            <a:spAutoFit/>
          </a:bodyPr>
          <a:lstStyle/>
          <a:p>
            <a:r>
              <a:rPr lang="en-IN" dirty="0" smtClean="0">
                <a:hlinkClick r:id="rId2"/>
              </a:rPr>
              <a:t>https://medium.com/programming-fever/invisibility-cloak-using-opencv-cf2d7d889</a:t>
            </a:r>
            <a:endParaRPr lang="en-IN" dirty="0" smtClean="0"/>
          </a:p>
          <a:p>
            <a:endParaRPr lang="en-IN" dirty="0"/>
          </a:p>
          <a:p>
            <a:r>
              <a:rPr lang="en-IN" dirty="0" smtClean="0">
                <a:hlinkClick r:id="rId3"/>
              </a:rPr>
              <a:t>https://learnopencv.com/invisibility-cloak-using-color-detection-and-segmentation-with-opencv/</a:t>
            </a:r>
            <a:endParaRPr lang="en-IN" dirty="0" smtClean="0"/>
          </a:p>
          <a:p>
            <a:endParaRPr lang="en-IN" dirty="0"/>
          </a:p>
          <a:p>
            <a:r>
              <a:rPr lang="en-IN" dirty="0" smtClean="0">
                <a:hlinkClick r:id="rId4"/>
              </a:rPr>
              <a:t>https://ieeexplore.ieee.org/document/9772883</a:t>
            </a:r>
            <a:endParaRPr lang="en-IN" dirty="0" smtClean="0"/>
          </a:p>
          <a:p>
            <a:endParaRPr lang="en-IN" dirty="0"/>
          </a:p>
          <a:p>
            <a:endParaRPr lang="en-IN" dirty="0"/>
          </a:p>
          <a:p>
            <a:endParaRPr lang="en-IN" dirty="0"/>
          </a:p>
        </p:txBody>
      </p:sp>
    </p:spTree>
    <p:extLst>
      <p:ext uri="{BB962C8B-B14F-4D97-AF65-F5344CB8AC3E}">
        <p14:creationId xmlns="" xmlns:p14="http://schemas.microsoft.com/office/powerpoint/2010/main" val="383878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FA9C2-9997-5A18-4842-E54E1B8B9B49}"/>
              </a:ext>
            </a:extLst>
          </p:cNvPr>
          <p:cNvSpPr>
            <a:spLocks noGrp="1"/>
          </p:cNvSpPr>
          <p:nvPr>
            <p:ph type="title"/>
          </p:nvPr>
        </p:nvSpPr>
        <p:spPr>
          <a:xfrm>
            <a:off x="838200" y="365125"/>
            <a:ext cx="10515600" cy="777875"/>
          </a:xfrm>
        </p:spPr>
        <p:txBody>
          <a:bodyPr/>
          <a:lstStyle/>
          <a:p>
            <a:r>
              <a:rPr lang="en-IN" dirty="0"/>
              <a:t>Problem Statement</a:t>
            </a:r>
          </a:p>
        </p:txBody>
      </p:sp>
      <p:sp>
        <p:nvSpPr>
          <p:cNvPr id="3" name="Date Placeholder 2">
            <a:extLst>
              <a:ext uri="{FF2B5EF4-FFF2-40B4-BE49-F238E27FC236}">
                <a16:creationId xmlns="" xmlns:a16="http://schemas.microsoft.com/office/drawing/2014/main" id="{11A05B80-7F0C-6ED5-F61B-92D240A81637}"/>
              </a:ext>
            </a:extLst>
          </p:cNvPr>
          <p:cNvSpPr>
            <a:spLocks noGrp="1"/>
          </p:cNvSpPr>
          <p:nvPr>
            <p:ph type="dt" sz="half" idx="10"/>
          </p:nvPr>
        </p:nvSpPr>
        <p:spPr/>
        <p:txBody>
          <a:bodyPr/>
          <a:lstStyle/>
          <a:p>
            <a:fld id="{978A5CC9-ED0B-41A1-9800-C41B209C56C1}" type="datetime1">
              <a:rPr lang="en-US" smtClean="0"/>
              <a:pPr/>
              <a:t>11/28/2023</a:t>
            </a:fld>
            <a:endParaRPr lang="en-US" dirty="0"/>
          </a:p>
        </p:txBody>
      </p:sp>
      <p:sp>
        <p:nvSpPr>
          <p:cNvPr id="4" name="Footer Placeholder 3">
            <a:extLst>
              <a:ext uri="{FF2B5EF4-FFF2-40B4-BE49-F238E27FC236}">
                <a16:creationId xmlns="" xmlns:a16="http://schemas.microsoft.com/office/drawing/2014/main" id="{FB60F286-2F6D-3C59-8C4E-CE9D0C834B70}"/>
              </a:ext>
            </a:extLst>
          </p:cNvPr>
          <p:cNvSpPr>
            <a:spLocks noGrp="1"/>
          </p:cNvSpPr>
          <p:nvPr>
            <p:ph type="ftr" sz="quarter" idx="11"/>
          </p:nvPr>
        </p:nvSpPr>
        <p:spPr/>
        <p:txBody>
          <a:bodyPr/>
          <a:lstStyle/>
          <a:p>
            <a:endParaRPr lang="en-US" dirty="0"/>
          </a:p>
        </p:txBody>
      </p:sp>
      <p:sp>
        <p:nvSpPr>
          <p:cNvPr id="6" name="TextBox 5">
            <a:extLst>
              <a:ext uri="{FF2B5EF4-FFF2-40B4-BE49-F238E27FC236}">
                <a16:creationId xmlns="" xmlns:a16="http://schemas.microsoft.com/office/drawing/2014/main" id="{E298F2B1-474A-A368-64BB-CB9306BFDAA2}"/>
              </a:ext>
            </a:extLst>
          </p:cNvPr>
          <p:cNvSpPr txBox="1"/>
          <p:nvPr/>
        </p:nvSpPr>
        <p:spPr>
          <a:xfrm>
            <a:off x="990600" y="1235074"/>
            <a:ext cx="10210800" cy="2308324"/>
          </a:xfrm>
          <a:prstGeom prst="rect">
            <a:avLst/>
          </a:prstGeom>
          <a:noFill/>
        </p:spPr>
        <p:txBody>
          <a:bodyPr wrap="square" rtlCol="0">
            <a:spAutoFit/>
          </a:bodyPr>
          <a:lstStyle/>
          <a:p>
            <a:endParaRPr lang="en-US" sz="2400" dirty="0"/>
          </a:p>
          <a:p>
            <a:endParaRPr lang="en-US" sz="2400" dirty="0"/>
          </a:p>
          <a:p>
            <a:r>
              <a:rPr lang="en-US" sz="2400" dirty="0" smtClean="0"/>
              <a:t>Design and implement a Python program that simulates an "invisibility cloak" effect using computer vision techniques. The program should be able to capture video from a webcam, identify a </a:t>
            </a:r>
            <a:r>
              <a:rPr lang="en-US" sz="2400" dirty="0" smtClean="0"/>
              <a:t>object</a:t>
            </a:r>
            <a:r>
              <a:rPr lang="en-US" sz="2400" dirty="0" smtClean="0"/>
              <a:t>(e.g</a:t>
            </a:r>
            <a:r>
              <a:rPr lang="en-US" sz="2400" dirty="0" smtClean="0"/>
              <a:t>., a </a:t>
            </a:r>
            <a:r>
              <a:rPr lang="en-US" sz="2400" dirty="0" smtClean="0"/>
              <a:t>person</a:t>
            </a:r>
            <a:r>
              <a:rPr lang="en-US" sz="2400" dirty="0" smtClean="0"/>
              <a:t>), </a:t>
            </a:r>
            <a:r>
              <a:rPr lang="en-US" sz="2400" dirty="0" smtClean="0"/>
              <a:t>and replace that </a:t>
            </a:r>
            <a:r>
              <a:rPr lang="en-US" sz="2400" dirty="0" err="1" smtClean="0"/>
              <a:t>objectwith</a:t>
            </a:r>
            <a:r>
              <a:rPr lang="en-US" sz="2400" dirty="0" smtClean="0"/>
              <a:t> </a:t>
            </a:r>
            <a:r>
              <a:rPr lang="en-US" sz="2400" dirty="0" smtClean="0"/>
              <a:t>the background, creating the illusion of an invisibility cloak.</a:t>
            </a:r>
            <a:endParaRPr lang="en-IN" sz="2400" dirty="0"/>
          </a:p>
        </p:txBody>
      </p:sp>
    </p:spTree>
    <p:extLst>
      <p:ext uri="{BB962C8B-B14F-4D97-AF65-F5344CB8AC3E}">
        <p14:creationId xmlns="" xmlns:p14="http://schemas.microsoft.com/office/powerpoint/2010/main" val="88089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8DED24-9F9B-FA6E-2720-58A5C2D7F858}"/>
              </a:ext>
            </a:extLst>
          </p:cNvPr>
          <p:cNvSpPr>
            <a:spLocks noGrp="1"/>
          </p:cNvSpPr>
          <p:nvPr>
            <p:ph type="title"/>
          </p:nvPr>
        </p:nvSpPr>
        <p:spPr/>
        <p:txBody>
          <a:bodyPr/>
          <a:lstStyle/>
          <a:p>
            <a:r>
              <a:rPr lang="en-IN" dirty="0"/>
              <a:t>Motivation</a:t>
            </a:r>
          </a:p>
        </p:txBody>
      </p:sp>
      <p:sp>
        <p:nvSpPr>
          <p:cNvPr id="3" name="Date Placeholder 2">
            <a:extLst>
              <a:ext uri="{FF2B5EF4-FFF2-40B4-BE49-F238E27FC236}">
                <a16:creationId xmlns="" xmlns:a16="http://schemas.microsoft.com/office/drawing/2014/main" id="{FC9B13B4-3E18-8510-923B-A4A0D0613196}"/>
              </a:ext>
            </a:extLst>
          </p:cNvPr>
          <p:cNvSpPr>
            <a:spLocks noGrp="1"/>
          </p:cNvSpPr>
          <p:nvPr>
            <p:ph type="dt" sz="half" idx="10"/>
          </p:nvPr>
        </p:nvSpPr>
        <p:spPr/>
        <p:txBody>
          <a:bodyPr/>
          <a:lstStyle/>
          <a:p>
            <a:fld id="{A1445591-4151-41D3-9533-2A8B6BF1C09A}" type="datetime1">
              <a:rPr lang="en-US" smtClean="0"/>
              <a:pPr/>
              <a:t>11/28/2023</a:t>
            </a:fld>
            <a:endParaRPr lang="en-US" dirty="0"/>
          </a:p>
        </p:txBody>
      </p:sp>
      <p:sp>
        <p:nvSpPr>
          <p:cNvPr id="4" name="Footer Placeholder 3">
            <a:extLst>
              <a:ext uri="{FF2B5EF4-FFF2-40B4-BE49-F238E27FC236}">
                <a16:creationId xmlns="" xmlns:a16="http://schemas.microsoft.com/office/drawing/2014/main" id="{F2729514-1353-ECD8-02C1-0F3DF1FB8473}"/>
              </a:ext>
            </a:extLst>
          </p:cNvPr>
          <p:cNvSpPr>
            <a:spLocks noGrp="1"/>
          </p:cNvSpPr>
          <p:nvPr>
            <p:ph type="ftr" sz="quarter" idx="11"/>
          </p:nvPr>
        </p:nvSpPr>
        <p:spPr/>
        <p:txBody>
          <a:bodyPr/>
          <a:lstStyle/>
          <a:p>
            <a:endParaRPr lang="en-US" dirty="0"/>
          </a:p>
        </p:txBody>
      </p:sp>
      <p:sp>
        <p:nvSpPr>
          <p:cNvPr id="6" name="TextBox 5">
            <a:extLst>
              <a:ext uri="{FF2B5EF4-FFF2-40B4-BE49-F238E27FC236}">
                <a16:creationId xmlns="" xmlns:a16="http://schemas.microsoft.com/office/drawing/2014/main" id="{DFAC5DF8-EFB7-F9CB-96E7-65571D882084}"/>
              </a:ext>
            </a:extLst>
          </p:cNvPr>
          <p:cNvSpPr txBox="1"/>
          <p:nvPr/>
        </p:nvSpPr>
        <p:spPr>
          <a:xfrm>
            <a:off x="990600" y="1447800"/>
            <a:ext cx="10287000" cy="2677656"/>
          </a:xfrm>
          <a:prstGeom prst="rect">
            <a:avLst/>
          </a:prstGeom>
          <a:noFill/>
        </p:spPr>
        <p:txBody>
          <a:bodyPr wrap="square" rtlCol="0">
            <a:spAutoFit/>
          </a:bodyPr>
          <a:lstStyle/>
          <a:p>
            <a:endParaRPr lang="en-US" sz="2400" dirty="0"/>
          </a:p>
          <a:p>
            <a:r>
              <a:rPr lang="en-US" sz="2400" dirty="0" smtClean="0"/>
              <a:t>The motivation behind this project is to revolutionize the film industry by creating a real-time invisibility cloak effect, streamlining the challenging green-screening process.</a:t>
            </a:r>
          </a:p>
          <a:p>
            <a:r>
              <a:rPr lang="en-US" sz="2400" dirty="0" smtClean="0"/>
              <a:t>The goal is to provide filmmakers with a powerful tool that simplifies and accelerates the creation of captivating visual effects, ultimately saving them valuable time and resources.</a:t>
            </a:r>
          </a:p>
        </p:txBody>
      </p:sp>
    </p:spTree>
    <p:extLst>
      <p:ext uri="{BB962C8B-B14F-4D97-AF65-F5344CB8AC3E}">
        <p14:creationId xmlns="" xmlns:p14="http://schemas.microsoft.com/office/powerpoint/2010/main" val="215096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3CC7D-88AE-192B-9509-3EA810EA1A50}"/>
              </a:ext>
            </a:extLst>
          </p:cNvPr>
          <p:cNvSpPr>
            <a:spLocks noGrp="1"/>
          </p:cNvSpPr>
          <p:nvPr>
            <p:ph type="title"/>
          </p:nvPr>
        </p:nvSpPr>
        <p:spPr/>
        <p:txBody>
          <a:bodyPr/>
          <a:lstStyle/>
          <a:p>
            <a:r>
              <a:rPr lang="en-IN" dirty="0"/>
              <a:t>Objectives</a:t>
            </a:r>
          </a:p>
        </p:txBody>
      </p:sp>
      <p:sp>
        <p:nvSpPr>
          <p:cNvPr id="3" name="Date Placeholder 2">
            <a:extLst>
              <a:ext uri="{FF2B5EF4-FFF2-40B4-BE49-F238E27FC236}">
                <a16:creationId xmlns="" xmlns:a16="http://schemas.microsoft.com/office/drawing/2014/main" id="{0760B9A3-2551-670A-8B0A-75289B791707}"/>
              </a:ext>
            </a:extLst>
          </p:cNvPr>
          <p:cNvSpPr>
            <a:spLocks noGrp="1"/>
          </p:cNvSpPr>
          <p:nvPr>
            <p:ph type="dt" sz="half" idx="10"/>
          </p:nvPr>
        </p:nvSpPr>
        <p:spPr/>
        <p:txBody>
          <a:bodyPr/>
          <a:lstStyle/>
          <a:p>
            <a:fld id="{A2A02282-8DA3-4428-BB2A-BD0D637B19E7}" type="datetime1">
              <a:rPr lang="en-US" smtClean="0"/>
              <a:pPr/>
              <a:t>11/28/2023</a:t>
            </a:fld>
            <a:endParaRPr lang="en-US" dirty="0"/>
          </a:p>
        </p:txBody>
      </p:sp>
      <p:sp>
        <p:nvSpPr>
          <p:cNvPr id="4" name="Footer Placeholder 3">
            <a:extLst>
              <a:ext uri="{FF2B5EF4-FFF2-40B4-BE49-F238E27FC236}">
                <a16:creationId xmlns="" xmlns:a16="http://schemas.microsoft.com/office/drawing/2014/main" id="{45111468-04F0-0B93-43F8-60426F807AAB}"/>
              </a:ext>
            </a:extLst>
          </p:cNvPr>
          <p:cNvSpPr>
            <a:spLocks noGrp="1"/>
          </p:cNvSpPr>
          <p:nvPr>
            <p:ph type="ftr" sz="quarter" idx="11"/>
          </p:nvPr>
        </p:nvSpPr>
        <p:spPr/>
        <p:txBody>
          <a:bodyPr/>
          <a:lstStyle/>
          <a:p>
            <a:endParaRPr lang="en-US" dirty="0"/>
          </a:p>
        </p:txBody>
      </p:sp>
      <p:sp>
        <p:nvSpPr>
          <p:cNvPr id="5" name="TextBox 4">
            <a:extLst>
              <a:ext uri="{FF2B5EF4-FFF2-40B4-BE49-F238E27FC236}">
                <a16:creationId xmlns="" xmlns:a16="http://schemas.microsoft.com/office/drawing/2014/main" id="{0526A8B8-34C8-4FE1-417F-721D48CFCF74}"/>
              </a:ext>
            </a:extLst>
          </p:cNvPr>
          <p:cNvSpPr txBox="1"/>
          <p:nvPr/>
        </p:nvSpPr>
        <p:spPr>
          <a:xfrm>
            <a:off x="1066800" y="1447800"/>
            <a:ext cx="10287000" cy="3785652"/>
          </a:xfrm>
          <a:prstGeom prst="rect">
            <a:avLst/>
          </a:prstGeom>
          <a:noFill/>
        </p:spPr>
        <p:txBody>
          <a:bodyPr wrap="square" rtlCol="0">
            <a:spAutoFit/>
          </a:bodyPr>
          <a:lstStyle/>
          <a:p>
            <a:endParaRPr lang="en-US" sz="2400" dirty="0"/>
          </a:p>
          <a:p>
            <a:r>
              <a:rPr lang="en-US" sz="2400" dirty="0"/>
              <a:t>1. AI-Enhanced Health Hazard Prediction</a:t>
            </a:r>
          </a:p>
          <a:p>
            <a:r>
              <a:rPr lang="en-US" sz="2400" dirty="0"/>
              <a:t>2. Informed Decision-Making</a:t>
            </a:r>
          </a:p>
          <a:p>
            <a:r>
              <a:rPr lang="en-US" sz="2400" dirty="0"/>
              <a:t>3. User-Centric Design</a:t>
            </a:r>
          </a:p>
          <a:p>
            <a:r>
              <a:rPr lang="en-US" sz="2400" dirty="0"/>
              <a:t>4. Data Security and Privacy</a:t>
            </a:r>
          </a:p>
          <a:p>
            <a:r>
              <a:rPr lang="en-US" sz="2400" dirty="0"/>
              <a:t>5. Comprehensive Health Management</a:t>
            </a:r>
          </a:p>
          <a:p>
            <a:r>
              <a:rPr lang="en-US" sz="2400" dirty="0" smtClean="0"/>
              <a:t>6</a:t>
            </a:r>
            <a:r>
              <a:rPr lang="en-US" sz="2400" dirty="0" smtClean="0"/>
              <a:t>. </a:t>
            </a:r>
            <a:r>
              <a:rPr lang="en-US" sz="2400" dirty="0"/>
              <a:t>Integration and Scalability</a:t>
            </a:r>
          </a:p>
          <a:p>
            <a:r>
              <a:rPr lang="en-US" sz="2400" dirty="0" smtClean="0"/>
              <a:t>7</a:t>
            </a:r>
            <a:r>
              <a:rPr lang="en-US" sz="2400" dirty="0" smtClean="0"/>
              <a:t>. </a:t>
            </a:r>
            <a:r>
              <a:rPr lang="en-US" sz="2400" dirty="0"/>
              <a:t>Real-Time Feedback</a:t>
            </a:r>
          </a:p>
          <a:p>
            <a:r>
              <a:rPr lang="en-US" sz="2400" dirty="0"/>
              <a:t>8</a:t>
            </a:r>
            <a:r>
              <a:rPr lang="en-US" sz="2400" dirty="0" smtClean="0"/>
              <a:t>. </a:t>
            </a:r>
            <a:r>
              <a:rPr lang="en-US" sz="2400" dirty="0"/>
              <a:t>Education and Awareness</a:t>
            </a:r>
          </a:p>
          <a:p>
            <a:r>
              <a:rPr lang="en-US" sz="2400" dirty="0" smtClean="0"/>
              <a:t>9</a:t>
            </a:r>
            <a:r>
              <a:rPr lang="en-US" sz="2400" dirty="0" smtClean="0"/>
              <a:t>. </a:t>
            </a:r>
            <a:r>
              <a:rPr lang="en-US" sz="2400" dirty="0"/>
              <a:t>Continuous Improvement</a:t>
            </a:r>
            <a:endParaRPr lang="en-IN" sz="2400" dirty="0"/>
          </a:p>
        </p:txBody>
      </p:sp>
    </p:spTree>
    <p:extLst>
      <p:ext uri="{BB962C8B-B14F-4D97-AF65-F5344CB8AC3E}">
        <p14:creationId xmlns="" xmlns:p14="http://schemas.microsoft.com/office/powerpoint/2010/main" val="145653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6517E3-B626-B829-85E9-E2ACEB6E1008}"/>
              </a:ext>
            </a:extLst>
          </p:cNvPr>
          <p:cNvSpPr>
            <a:spLocks noGrp="1"/>
          </p:cNvSpPr>
          <p:nvPr>
            <p:ph type="title"/>
          </p:nvPr>
        </p:nvSpPr>
        <p:spPr/>
        <p:txBody>
          <a:bodyPr/>
          <a:lstStyle/>
          <a:p>
            <a:r>
              <a:rPr lang="en-IN" dirty="0"/>
              <a:t>Methodology</a:t>
            </a:r>
          </a:p>
        </p:txBody>
      </p:sp>
      <p:sp>
        <p:nvSpPr>
          <p:cNvPr id="3" name="Date Placeholder 2">
            <a:extLst>
              <a:ext uri="{FF2B5EF4-FFF2-40B4-BE49-F238E27FC236}">
                <a16:creationId xmlns="" xmlns:a16="http://schemas.microsoft.com/office/drawing/2014/main" id="{21A8BFCB-C68C-011F-C206-7CBEFF52FDC6}"/>
              </a:ext>
            </a:extLst>
          </p:cNvPr>
          <p:cNvSpPr>
            <a:spLocks noGrp="1"/>
          </p:cNvSpPr>
          <p:nvPr>
            <p:ph type="dt" sz="half" idx="10"/>
          </p:nvPr>
        </p:nvSpPr>
        <p:spPr/>
        <p:txBody>
          <a:bodyPr/>
          <a:lstStyle/>
          <a:p>
            <a:fld id="{AA834E14-2F33-47B9-B501-E4F9B7779235}" type="datetime1">
              <a:rPr lang="en-US" smtClean="0"/>
              <a:pPr/>
              <a:t>11/28/2023</a:t>
            </a:fld>
            <a:endParaRPr lang="en-US" dirty="0"/>
          </a:p>
        </p:txBody>
      </p:sp>
      <p:sp>
        <p:nvSpPr>
          <p:cNvPr id="4" name="Footer Placeholder 3">
            <a:extLst>
              <a:ext uri="{FF2B5EF4-FFF2-40B4-BE49-F238E27FC236}">
                <a16:creationId xmlns="" xmlns:a16="http://schemas.microsoft.com/office/drawing/2014/main" id="{1FD65A3F-3BDF-658B-8E93-E525A4827139}"/>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 xmlns:a16="http://schemas.microsoft.com/office/drawing/2014/main" id="{E1E70B23-7392-93A4-7BBD-5F5B9AE333F3}"/>
              </a:ext>
            </a:extLst>
          </p:cNvPr>
          <p:cNvSpPr txBox="1"/>
          <p:nvPr/>
        </p:nvSpPr>
        <p:spPr>
          <a:xfrm>
            <a:off x="990600" y="1600200"/>
            <a:ext cx="9753600" cy="4154984"/>
          </a:xfrm>
          <a:prstGeom prst="rect">
            <a:avLst/>
          </a:prstGeom>
          <a:noFill/>
        </p:spPr>
        <p:txBody>
          <a:bodyPr wrap="square" rtlCol="0">
            <a:spAutoFit/>
          </a:bodyPr>
          <a:lstStyle/>
          <a:p>
            <a:r>
              <a:rPr lang="en-IN" sz="2400" dirty="0"/>
              <a:t>Agile: </a:t>
            </a:r>
            <a:r>
              <a:rPr lang="en-US" sz="2400" dirty="0"/>
              <a:t>In navigating this project with an Agile mindset, our development process will involve continuous iterations, fostering collaboration among diverse teams, and maintaining adaptability to respond effectively to evolving healthcare requirements and user needs.</a:t>
            </a:r>
          </a:p>
          <a:p>
            <a:endParaRPr lang="en-US" sz="2400" dirty="0"/>
          </a:p>
          <a:p>
            <a:r>
              <a:rPr lang="en-US" sz="2400"/>
              <a:t>Algorithm </a:t>
            </a:r>
            <a:r>
              <a:rPr lang="en-US" sz="2400" smtClean="0"/>
              <a:t>Used - Morphological </a:t>
            </a:r>
            <a:r>
              <a:rPr lang="en-US" sz="2400" dirty="0" smtClean="0"/>
              <a:t>Operations (Opening and Dilation</a:t>
            </a:r>
            <a:r>
              <a:rPr lang="en-US" sz="2400" dirty="0" smtClean="0"/>
              <a:t>), YOLO:</a:t>
            </a:r>
            <a:endParaRPr lang="en-US" sz="2400" dirty="0" smtClean="0"/>
          </a:p>
          <a:p>
            <a:r>
              <a:rPr lang="en-US" sz="2400" dirty="0" smtClean="0"/>
              <a:t>Morphological operations are used to clean up the mask. Opening operation helps to remove noise from the mask, and dilation is used to fill in gaps in the mask</a:t>
            </a:r>
            <a:r>
              <a:rPr lang="en-US" sz="2400" dirty="0" smtClean="0"/>
              <a:t>.</a:t>
            </a:r>
          </a:p>
          <a:p>
            <a:r>
              <a:rPr lang="en-IN" sz="2400" dirty="0" err="1" smtClean="0"/>
              <a:t>Yolo</a:t>
            </a:r>
            <a:r>
              <a:rPr lang="en-IN" sz="2400" dirty="0" smtClean="0"/>
              <a:t> model has been integrated with </a:t>
            </a:r>
            <a:r>
              <a:rPr lang="en-IN" sz="2400" dirty="0" err="1" smtClean="0"/>
              <a:t>opencv</a:t>
            </a:r>
            <a:r>
              <a:rPr lang="en-IN" sz="2400" dirty="0" smtClean="0"/>
              <a:t> </a:t>
            </a:r>
            <a:r>
              <a:rPr lang="en-IN" sz="2400" dirty="0" smtClean="0"/>
              <a:t>to create cloak effect in the cv2 window itself. </a:t>
            </a:r>
            <a:endParaRPr lang="en-US" sz="2400" dirty="0"/>
          </a:p>
        </p:txBody>
      </p:sp>
    </p:spTree>
    <p:extLst>
      <p:ext uri="{BB962C8B-B14F-4D97-AF65-F5344CB8AC3E}">
        <p14:creationId xmlns="" xmlns:p14="http://schemas.microsoft.com/office/powerpoint/2010/main" val="277188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0CCE70-30AD-6086-F1B7-BB2FF0FE0BB9}"/>
              </a:ext>
            </a:extLst>
          </p:cNvPr>
          <p:cNvSpPr>
            <a:spLocks noGrp="1"/>
          </p:cNvSpPr>
          <p:nvPr>
            <p:ph type="title"/>
          </p:nvPr>
        </p:nvSpPr>
        <p:spPr/>
        <p:txBody>
          <a:bodyPr/>
          <a:lstStyle/>
          <a:p>
            <a:r>
              <a:rPr lang="en-IN" dirty="0"/>
              <a:t>Innovative Ideas</a:t>
            </a:r>
          </a:p>
        </p:txBody>
      </p:sp>
      <p:sp>
        <p:nvSpPr>
          <p:cNvPr id="3" name="Date Placeholder 2">
            <a:extLst>
              <a:ext uri="{FF2B5EF4-FFF2-40B4-BE49-F238E27FC236}">
                <a16:creationId xmlns="" xmlns:a16="http://schemas.microsoft.com/office/drawing/2014/main" id="{D47591B9-9244-7DC2-1B53-4161C336708E}"/>
              </a:ext>
            </a:extLst>
          </p:cNvPr>
          <p:cNvSpPr>
            <a:spLocks noGrp="1"/>
          </p:cNvSpPr>
          <p:nvPr>
            <p:ph type="dt" sz="half" idx="10"/>
          </p:nvPr>
        </p:nvSpPr>
        <p:spPr/>
        <p:txBody>
          <a:bodyPr/>
          <a:lstStyle/>
          <a:p>
            <a:fld id="{B2B48DD8-9669-4843-B998-98A7AFE17774}" type="datetime1">
              <a:rPr lang="en-US" smtClean="0"/>
              <a:pPr/>
              <a:t>11/28/2023</a:t>
            </a:fld>
            <a:endParaRPr lang="en-US" dirty="0"/>
          </a:p>
        </p:txBody>
      </p:sp>
      <p:sp>
        <p:nvSpPr>
          <p:cNvPr id="4" name="Footer Placeholder 3">
            <a:extLst>
              <a:ext uri="{FF2B5EF4-FFF2-40B4-BE49-F238E27FC236}">
                <a16:creationId xmlns="" xmlns:a16="http://schemas.microsoft.com/office/drawing/2014/main" id="{CEEEEC83-A186-29CD-0E80-F72CC79594B0}"/>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 xmlns:a16="http://schemas.microsoft.com/office/drawing/2014/main" id="{4D6B6B29-816A-957C-6C91-4AE00697E84E}"/>
              </a:ext>
            </a:extLst>
          </p:cNvPr>
          <p:cNvSpPr txBox="1"/>
          <p:nvPr/>
        </p:nvSpPr>
        <p:spPr>
          <a:xfrm>
            <a:off x="990600" y="1555790"/>
            <a:ext cx="9982200" cy="3785652"/>
          </a:xfrm>
          <a:prstGeom prst="rect">
            <a:avLst/>
          </a:prstGeom>
          <a:noFill/>
        </p:spPr>
        <p:txBody>
          <a:bodyPr wrap="square" rtlCol="0">
            <a:spAutoFit/>
          </a:bodyPr>
          <a:lstStyle/>
          <a:p>
            <a:r>
              <a:rPr lang="en-IN" sz="2400" dirty="0"/>
              <a:t>This project focuses on not only predicting heart disease but also recommends on when to visit the doctor. </a:t>
            </a:r>
          </a:p>
          <a:p>
            <a:endParaRPr lang="en-IN" sz="2400" dirty="0"/>
          </a:p>
          <a:p>
            <a:r>
              <a:rPr lang="en-IN" sz="2400" dirty="0"/>
              <a:t>It uses Bayesian belief system for the prediction which is highly accurate. </a:t>
            </a:r>
          </a:p>
          <a:p>
            <a:endParaRPr lang="en-IN" sz="2400" dirty="0"/>
          </a:p>
          <a:p>
            <a:r>
              <a:rPr lang="en-IN" sz="2400" dirty="0"/>
              <a:t>The probabilities are taken from already existing dataset which increases the accuracy.</a:t>
            </a:r>
          </a:p>
          <a:p>
            <a:endParaRPr lang="en-IN" sz="2400" dirty="0"/>
          </a:p>
          <a:p>
            <a:r>
              <a:rPr lang="en-IN" sz="2400" dirty="0"/>
              <a:t>Machine Learning concepts are used to show the worsening of the health of the heart and predict the heart disease.</a:t>
            </a:r>
          </a:p>
        </p:txBody>
      </p:sp>
    </p:spTree>
    <p:extLst>
      <p:ext uri="{BB962C8B-B14F-4D97-AF65-F5344CB8AC3E}">
        <p14:creationId xmlns="" xmlns:p14="http://schemas.microsoft.com/office/powerpoint/2010/main" val="188588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36B8A1-CD70-A9B8-CF00-4F4044D6088C}"/>
              </a:ext>
            </a:extLst>
          </p:cNvPr>
          <p:cNvSpPr>
            <a:spLocks noGrp="1"/>
          </p:cNvSpPr>
          <p:nvPr>
            <p:ph type="title"/>
          </p:nvPr>
        </p:nvSpPr>
        <p:spPr/>
        <p:txBody>
          <a:bodyPr/>
          <a:lstStyle/>
          <a:p>
            <a:r>
              <a:rPr lang="en-IN" dirty="0"/>
              <a:t>Requirements and Specifications</a:t>
            </a:r>
          </a:p>
        </p:txBody>
      </p:sp>
      <p:sp>
        <p:nvSpPr>
          <p:cNvPr id="3" name="Content Placeholder 2">
            <a:extLst>
              <a:ext uri="{FF2B5EF4-FFF2-40B4-BE49-F238E27FC236}">
                <a16:creationId xmlns="" xmlns:a16="http://schemas.microsoft.com/office/drawing/2014/main" id="{62461BC2-5654-1101-0A12-418635C8007E}"/>
              </a:ext>
            </a:extLst>
          </p:cNvPr>
          <p:cNvSpPr>
            <a:spLocks noGrp="1"/>
          </p:cNvSpPr>
          <p:nvPr>
            <p:ph idx="1"/>
          </p:nvPr>
        </p:nvSpPr>
        <p:spPr>
          <a:xfrm>
            <a:off x="819150" y="1524000"/>
            <a:ext cx="10515600" cy="4195763"/>
          </a:xfrm>
        </p:spPr>
        <p:txBody>
          <a:bodyPr>
            <a:noAutofit/>
          </a:bodyPr>
          <a:lstStyle/>
          <a:p>
            <a:pPr marL="0" indent="0">
              <a:buNone/>
            </a:pPr>
            <a:r>
              <a:rPr lang="en-IN" sz="2400" dirty="0"/>
              <a:t>Functional Requirements</a:t>
            </a:r>
            <a:endParaRPr lang="en-US" sz="2400" dirty="0"/>
          </a:p>
          <a:p>
            <a:pPr marL="0" indent="0">
              <a:buNone/>
            </a:pPr>
            <a:r>
              <a:rPr lang="en-US" sz="2400" dirty="0"/>
              <a:t>1. User Registration: The system must allow new users to register by providing valid information (name, email, password) and ensure secure verification and login.</a:t>
            </a:r>
          </a:p>
          <a:p>
            <a:pPr marL="0" indent="0">
              <a:buNone/>
            </a:pPr>
            <a:endParaRPr lang="en-US" sz="2400" dirty="0"/>
          </a:p>
          <a:p>
            <a:pPr marL="0" indent="0">
              <a:buNone/>
            </a:pPr>
            <a:r>
              <a:rPr lang="en-US" sz="2400" dirty="0"/>
              <a:t>2. User Authentication: The system must verify login credentials for registered users, granting access upon successful validation and providing a password reset option for incorrect entries.</a:t>
            </a:r>
          </a:p>
          <a:p>
            <a:pPr marL="0" indent="0">
              <a:buNone/>
            </a:pPr>
            <a:endParaRPr lang="en-US" sz="2400" dirty="0"/>
          </a:p>
          <a:p>
            <a:pPr marL="0" indent="0">
              <a:buNone/>
            </a:pPr>
            <a:r>
              <a:rPr lang="en-US" sz="2400" dirty="0"/>
              <a:t>3. User Profile Management: Users should be able to manage and update their profiles with essential information, ensuring accurate and complete data storage.</a:t>
            </a:r>
            <a:endParaRPr lang="en-IN" sz="2400" dirty="0"/>
          </a:p>
        </p:txBody>
      </p:sp>
      <p:sp>
        <p:nvSpPr>
          <p:cNvPr id="4" name="Date Placeholder 3">
            <a:extLst>
              <a:ext uri="{FF2B5EF4-FFF2-40B4-BE49-F238E27FC236}">
                <a16:creationId xmlns="" xmlns:a16="http://schemas.microsoft.com/office/drawing/2014/main" id="{00376309-B6E8-B02C-B4A7-2346C9FB123F}"/>
              </a:ext>
            </a:extLst>
          </p:cNvPr>
          <p:cNvSpPr>
            <a:spLocks noGrp="1"/>
          </p:cNvSpPr>
          <p:nvPr>
            <p:ph type="dt" sz="half" idx="10"/>
          </p:nvPr>
        </p:nvSpPr>
        <p:spPr/>
        <p:txBody>
          <a:bodyPr/>
          <a:lstStyle/>
          <a:p>
            <a:fld id="{30A7DE84-4342-48BA-8C49-ADCBF5FD306E}" type="datetime1">
              <a:rPr lang="en-US" smtClean="0"/>
              <a:pPr/>
              <a:t>11/28/2023</a:t>
            </a:fld>
            <a:endParaRPr lang="en-US" dirty="0"/>
          </a:p>
        </p:txBody>
      </p:sp>
      <p:sp>
        <p:nvSpPr>
          <p:cNvPr id="5" name="Footer Placeholder 4">
            <a:extLst>
              <a:ext uri="{FF2B5EF4-FFF2-40B4-BE49-F238E27FC236}">
                <a16:creationId xmlns="" xmlns:a16="http://schemas.microsoft.com/office/drawing/2014/main" id="{666179DD-96DB-73FF-4373-4273611D23EC}"/>
              </a:ext>
            </a:extLst>
          </p:cNvPr>
          <p:cNvSpPr>
            <a:spLocks noGrp="1"/>
          </p:cNvSpPr>
          <p:nvPr>
            <p:ph type="ftr" sz="quarter" idx="11"/>
          </p:nvPr>
        </p:nvSpPr>
        <p:spPr/>
        <p:txBody>
          <a:bodyPr/>
          <a:lstStyle/>
          <a:p>
            <a:endParaRPr lang="en-US" dirty="0"/>
          </a:p>
        </p:txBody>
      </p:sp>
    </p:spTree>
    <p:extLst>
      <p:ext uri="{BB962C8B-B14F-4D97-AF65-F5344CB8AC3E}">
        <p14:creationId xmlns="" xmlns:p14="http://schemas.microsoft.com/office/powerpoint/2010/main" val="79541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C7D0F1-FCDF-C39C-1903-17C266CEA9E8}"/>
              </a:ext>
            </a:extLst>
          </p:cNvPr>
          <p:cNvSpPr>
            <a:spLocks noGrp="1"/>
          </p:cNvSpPr>
          <p:nvPr>
            <p:ph idx="1"/>
          </p:nvPr>
        </p:nvSpPr>
        <p:spPr>
          <a:xfrm>
            <a:off x="838200" y="609600"/>
            <a:ext cx="10515600" cy="5567363"/>
          </a:xfrm>
        </p:spPr>
        <p:txBody>
          <a:bodyPr>
            <a:normAutofit lnSpcReduction="10000"/>
          </a:bodyPr>
          <a:lstStyle/>
          <a:p>
            <a:pPr marL="0" indent="0">
              <a:buNone/>
            </a:pPr>
            <a:endParaRPr lang="en-US" sz="2400" dirty="0"/>
          </a:p>
          <a:p>
            <a:pPr>
              <a:buNone/>
            </a:pPr>
            <a:r>
              <a:rPr lang="en-US" sz="2400" dirty="0"/>
              <a:t>4. </a:t>
            </a:r>
            <a:r>
              <a:rPr lang="en-US" sz="2400" dirty="0" smtClean="0"/>
              <a:t>Real-Time Video Processing: The program must be capable of processing live video from a webcam in real-time</a:t>
            </a:r>
            <a:r>
              <a:rPr lang="en-US" sz="2400" dirty="0" smtClean="0"/>
              <a:t>.</a:t>
            </a:r>
          </a:p>
          <a:p>
            <a:pPr>
              <a:buNone/>
            </a:pPr>
            <a:endParaRPr lang="en-US" sz="2400" dirty="0"/>
          </a:p>
          <a:p>
            <a:pPr>
              <a:buNone/>
            </a:pPr>
            <a:r>
              <a:rPr lang="en-US" sz="2400" dirty="0"/>
              <a:t>5. </a:t>
            </a:r>
            <a:r>
              <a:rPr lang="en-US" sz="2400" dirty="0" smtClean="0"/>
              <a:t>Color Selection: The user should have the ability to interactively select a color (e.g., red, green, etc.) to serve as the invisibility cloak</a:t>
            </a:r>
            <a:r>
              <a:rPr lang="en-US" sz="2400" dirty="0" smtClean="0"/>
              <a:t>.</a:t>
            </a:r>
          </a:p>
          <a:p>
            <a:pPr>
              <a:buNone/>
            </a:pPr>
            <a:endParaRPr lang="en-US" sz="2400" dirty="0" smtClean="0"/>
          </a:p>
          <a:p>
            <a:pPr>
              <a:buNone/>
            </a:pPr>
            <a:r>
              <a:rPr lang="en-US" sz="2400" dirty="0" smtClean="0"/>
              <a:t>6. Background Capture: Provide functionality to capture and save a background image that will be used for the invisibility effect</a:t>
            </a:r>
            <a:r>
              <a:rPr lang="en-US" sz="2400" dirty="0" smtClean="0"/>
              <a:t>.</a:t>
            </a:r>
          </a:p>
          <a:p>
            <a:pPr>
              <a:buNone/>
            </a:pPr>
            <a:endParaRPr lang="en-US" sz="2400" dirty="0" smtClean="0"/>
          </a:p>
          <a:p>
            <a:pPr>
              <a:buNone/>
            </a:pPr>
            <a:r>
              <a:rPr lang="en-IN" sz="2400" dirty="0" smtClean="0"/>
              <a:t>7. Segmentation: Segmenting  out the captured </a:t>
            </a:r>
            <a:r>
              <a:rPr lang="en-IN" sz="2400" dirty="0" err="1" smtClean="0"/>
              <a:t>color</a:t>
            </a:r>
            <a:r>
              <a:rPr lang="en-IN" sz="2400" dirty="0" smtClean="0"/>
              <a:t> </a:t>
            </a:r>
            <a:endParaRPr lang="en-IN" sz="2400" dirty="0" smtClean="0"/>
          </a:p>
          <a:p>
            <a:pPr>
              <a:buNone/>
            </a:pPr>
            <a:endParaRPr lang="en-US" sz="2400" dirty="0"/>
          </a:p>
          <a:p>
            <a:pPr>
              <a:buNone/>
            </a:pPr>
            <a:r>
              <a:rPr lang="en-US" sz="2400" dirty="0" smtClean="0"/>
              <a:t>8. Background Replacement: Replace the pixels corresponding to the selected color with the corresponding pixels from the captured background image.</a:t>
            </a:r>
          </a:p>
          <a:p>
            <a:pPr marL="0" indent="0">
              <a:buNone/>
            </a:pPr>
            <a:endParaRPr lang="en-US" sz="2400" dirty="0"/>
          </a:p>
          <a:p>
            <a:endParaRPr lang="en-US" sz="2400" dirty="0"/>
          </a:p>
        </p:txBody>
      </p:sp>
      <p:sp>
        <p:nvSpPr>
          <p:cNvPr id="4" name="Date Placeholder 3">
            <a:extLst>
              <a:ext uri="{FF2B5EF4-FFF2-40B4-BE49-F238E27FC236}">
                <a16:creationId xmlns="" xmlns:a16="http://schemas.microsoft.com/office/drawing/2014/main" id="{0BD42631-73C1-1447-936A-4936E659A029}"/>
              </a:ext>
            </a:extLst>
          </p:cNvPr>
          <p:cNvSpPr>
            <a:spLocks noGrp="1"/>
          </p:cNvSpPr>
          <p:nvPr>
            <p:ph type="dt" sz="half" idx="10"/>
          </p:nvPr>
        </p:nvSpPr>
        <p:spPr/>
        <p:txBody>
          <a:bodyPr/>
          <a:lstStyle/>
          <a:p>
            <a:fld id="{B2DF9F0E-6CB5-46CB-9D76-C340A31C8C63}" type="datetime1">
              <a:rPr lang="en-US" smtClean="0"/>
              <a:pPr/>
              <a:t>11/28/2023</a:t>
            </a:fld>
            <a:endParaRPr lang="en-US" dirty="0"/>
          </a:p>
        </p:txBody>
      </p:sp>
      <p:sp>
        <p:nvSpPr>
          <p:cNvPr id="5" name="Footer Placeholder 4">
            <a:extLst>
              <a:ext uri="{FF2B5EF4-FFF2-40B4-BE49-F238E27FC236}">
                <a16:creationId xmlns="" xmlns:a16="http://schemas.microsoft.com/office/drawing/2014/main" id="{EED1CCB3-E9DF-0D1E-D673-F7FDE7414349}"/>
              </a:ext>
            </a:extLst>
          </p:cNvPr>
          <p:cNvSpPr>
            <a:spLocks noGrp="1"/>
          </p:cNvSpPr>
          <p:nvPr>
            <p:ph type="ftr" sz="quarter" idx="11"/>
          </p:nvPr>
        </p:nvSpPr>
        <p:spPr/>
        <p:txBody>
          <a:bodyPr/>
          <a:lstStyle/>
          <a:p>
            <a:endParaRPr lang="en-US" dirty="0"/>
          </a:p>
        </p:txBody>
      </p:sp>
    </p:spTree>
    <p:extLst>
      <p:ext uri="{BB962C8B-B14F-4D97-AF65-F5344CB8AC3E}">
        <p14:creationId xmlns="" xmlns:p14="http://schemas.microsoft.com/office/powerpoint/2010/main" val="314392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E27E87F-52C9-2DB5-1568-08288803D650}"/>
              </a:ext>
            </a:extLst>
          </p:cNvPr>
          <p:cNvSpPr>
            <a:spLocks noGrp="1"/>
          </p:cNvSpPr>
          <p:nvPr>
            <p:ph idx="1"/>
          </p:nvPr>
        </p:nvSpPr>
        <p:spPr>
          <a:xfrm>
            <a:off x="838200" y="228600"/>
            <a:ext cx="10515600" cy="5948363"/>
          </a:xfrm>
        </p:spPr>
        <p:txBody>
          <a:bodyPr>
            <a:normAutofit/>
          </a:bodyPr>
          <a:lstStyle/>
          <a:p>
            <a:r>
              <a:rPr lang="en-IN" dirty="0"/>
              <a:t>Non-Functional Requirements:</a:t>
            </a:r>
          </a:p>
          <a:p>
            <a:endParaRPr lang="en-IN" dirty="0"/>
          </a:p>
          <a:p>
            <a:r>
              <a:rPr lang="en-US" sz="2400" i="0" dirty="0" smtClean="0">
                <a:effectLst/>
                <a:latin typeface="+mj-lt"/>
                <a:ea typeface="Times New Roman" panose="02020603050405020304" pitchFamily="18" charset="0"/>
              </a:rPr>
              <a:t> </a:t>
            </a:r>
            <a:r>
              <a:rPr lang="en-US" sz="2400" dirty="0" smtClean="0">
                <a:latin typeface="+mj-lt"/>
                <a:ea typeface="Times New Roman" panose="02020603050405020304" pitchFamily="18" charset="0"/>
              </a:rPr>
              <a:t>Security</a:t>
            </a:r>
            <a:endParaRPr lang="en-US" sz="2400" i="0" dirty="0">
              <a:effectLst/>
              <a:latin typeface="+mj-lt"/>
              <a:ea typeface="Times New Roman" panose="02020603050405020304" pitchFamily="18" charset="0"/>
            </a:endParaRPr>
          </a:p>
          <a:p>
            <a:r>
              <a:rPr lang="en-US" sz="2400" i="0" dirty="0" smtClean="0">
                <a:effectLst/>
                <a:latin typeface="+mj-lt"/>
                <a:ea typeface="Times New Roman" panose="02020603050405020304" pitchFamily="18" charset="0"/>
              </a:rPr>
              <a:t> </a:t>
            </a:r>
            <a:r>
              <a:rPr lang="en-US" sz="2400" i="0" dirty="0">
                <a:effectLst/>
                <a:latin typeface="+mj-lt"/>
                <a:ea typeface="Times New Roman" panose="02020603050405020304" pitchFamily="18" charset="0"/>
              </a:rPr>
              <a:t>Scalability </a:t>
            </a:r>
          </a:p>
          <a:p>
            <a:r>
              <a:rPr lang="en-US" sz="2400" i="0" dirty="0" smtClean="0">
                <a:effectLst/>
                <a:latin typeface="+mj-lt"/>
                <a:ea typeface="Times New Roman" panose="02020603050405020304" pitchFamily="18" charset="0"/>
              </a:rPr>
              <a:t> </a:t>
            </a:r>
            <a:r>
              <a:rPr lang="en-US" sz="2400" i="0" dirty="0">
                <a:effectLst/>
                <a:latin typeface="+mj-lt"/>
                <a:ea typeface="Times New Roman" panose="02020603050405020304" pitchFamily="18" charset="0"/>
              </a:rPr>
              <a:t>Concurrent User Support </a:t>
            </a:r>
            <a:endParaRPr lang="en-IN" sz="2400" i="1" dirty="0">
              <a:effectLst/>
              <a:latin typeface="+mj-lt"/>
              <a:ea typeface="Times New Roman" panose="02020603050405020304" pitchFamily="18" charset="0"/>
            </a:endParaRPr>
          </a:p>
          <a:p>
            <a:r>
              <a:rPr lang="en-US" sz="2400" i="0" dirty="0" smtClean="0">
                <a:effectLst/>
                <a:latin typeface="+mj-lt"/>
                <a:ea typeface="Times New Roman" panose="02020603050405020304" pitchFamily="18" charset="0"/>
              </a:rPr>
              <a:t> </a:t>
            </a:r>
            <a:r>
              <a:rPr lang="en-US" sz="2400" i="0" dirty="0">
                <a:effectLst/>
                <a:latin typeface="+mj-lt"/>
                <a:ea typeface="Times New Roman" panose="02020603050405020304" pitchFamily="18" charset="0"/>
              </a:rPr>
              <a:t>Data Retrieval Efficiency </a:t>
            </a:r>
            <a:endParaRPr lang="en-IN" sz="2400" i="1" dirty="0">
              <a:effectLst/>
              <a:latin typeface="+mj-lt"/>
              <a:ea typeface="Times New Roman" panose="02020603050405020304" pitchFamily="18" charset="0"/>
            </a:endParaRPr>
          </a:p>
          <a:p>
            <a:r>
              <a:rPr lang="en-US" sz="2400" i="0" dirty="0" smtClean="0">
                <a:effectLst/>
                <a:latin typeface="+mj-lt"/>
                <a:ea typeface="Times New Roman" panose="02020603050405020304" pitchFamily="18" charset="0"/>
              </a:rPr>
              <a:t> </a:t>
            </a:r>
            <a:r>
              <a:rPr lang="en-US" sz="2400" i="0" dirty="0">
                <a:effectLst/>
                <a:latin typeface="+mj-lt"/>
                <a:ea typeface="Times New Roman" panose="02020603050405020304" pitchFamily="18" charset="0"/>
              </a:rPr>
              <a:t>Algorithm Processing Time </a:t>
            </a:r>
            <a:endParaRPr lang="en-IN" sz="2400" i="1" dirty="0">
              <a:effectLst/>
              <a:latin typeface="+mj-lt"/>
              <a:ea typeface="Times New Roman" panose="02020603050405020304" pitchFamily="18" charset="0"/>
            </a:endParaRPr>
          </a:p>
          <a:p>
            <a:r>
              <a:rPr lang="en-US" sz="2400" i="0" dirty="0" smtClean="0">
                <a:effectLst/>
                <a:latin typeface="+mj-lt"/>
                <a:ea typeface="Times New Roman" panose="02020603050405020304" pitchFamily="18" charset="0"/>
              </a:rPr>
              <a:t> </a:t>
            </a:r>
            <a:r>
              <a:rPr lang="en-US" sz="2400" i="0" dirty="0" smtClean="0">
                <a:effectLst/>
                <a:latin typeface="+mj-lt"/>
                <a:ea typeface="Times New Roman" panose="02020603050405020304" pitchFamily="18" charset="0"/>
              </a:rPr>
              <a:t>Reliability</a:t>
            </a:r>
            <a:endParaRPr lang="en-IN" sz="2400" dirty="0">
              <a:latin typeface="+mj-lt"/>
            </a:endParaRPr>
          </a:p>
          <a:p>
            <a:endParaRPr lang="en-IN" dirty="0"/>
          </a:p>
        </p:txBody>
      </p:sp>
      <p:sp>
        <p:nvSpPr>
          <p:cNvPr id="4" name="Date Placeholder 3">
            <a:extLst>
              <a:ext uri="{FF2B5EF4-FFF2-40B4-BE49-F238E27FC236}">
                <a16:creationId xmlns="" xmlns:a16="http://schemas.microsoft.com/office/drawing/2014/main" id="{6B2F5FCB-227F-7425-0463-649C819321EF}"/>
              </a:ext>
            </a:extLst>
          </p:cNvPr>
          <p:cNvSpPr>
            <a:spLocks noGrp="1"/>
          </p:cNvSpPr>
          <p:nvPr>
            <p:ph type="dt" sz="half" idx="10"/>
          </p:nvPr>
        </p:nvSpPr>
        <p:spPr/>
        <p:txBody>
          <a:bodyPr/>
          <a:lstStyle/>
          <a:p>
            <a:fld id="{AAB68226-AF59-42AC-B68E-E22236739C3B}" type="datetime1">
              <a:rPr lang="en-US" smtClean="0"/>
              <a:pPr/>
              <a:t>11/28/2023</a:t>
            </a:fld>
            <a:endParaRPr lang="en-US" dirty="0"/>
          </a:p>
        </p:txBody>
      </p:sp>
      <p:sp>
        <p:nvSpPr>
          <p:cNvPr id="5" name="Footer Placeholder 4">
            <a:extLst>
              <a:ext uri="{FF2B5EF4-FFF2-40B4-BE49-F238E27FC236}">
                <a16:creationId xmlns="" xmlns:a16="http://schemas.microsoft.com/office/drawing/2014/main" id="{DE0EA717-113F-861F-8338-9BC437DD5B99}"/>
              </a:ext>
            </a:extLst>
          </p:cNvPr>
          <p:cNvSpPr>
            <a:spLocks noGrp="1"/>
          </p:cNvSpPr>
          <p:nvPr>
            <p:ph type="ftr" sz="quarter" idx="11"/>
          </p:nvPr>
        </p:nvSpPr>
        <p:spPr/>
        <p:txBody>
          <a:bodyPr/>
          <a:lstStyle/>
          <a:p>
            <a:endParaRPr lang="en-US" dirty="0"/>
          </a:p>
        </p:txBody>
      </p:sp>
    </p:spTree>
    <p:extLst>
      <p:ext uri="{BB962C8B-B14F-4D97-AF65-F5344CB8AC3E}">
        <p14:creationId xmlns="" xmlns:p14="http://schemas.microsoft.com/office/powerpoint/2010/main" val="644593743"/>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1010</TotalTime>
  <Words>655</Words>
  <Application>Microsoft Office PowerPoint</Application>
  <PresentationFormat>Custom</PresentationFormat>
  <Paragraphs>100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Slide 1</vt:lpstr>
      <vt:lpstr>Problem Statement</vt:lpstr>
      <vt:lpstr>Motivation</vt:lpstr>
      <vt:lpstr>Objectives</vt:lpstr>
      <vt:lpstr>Methodology</vt:lpstr>
      <vt:lpstr>Innovative Ideas</vt:lpstr>
      <vt:lpstr>Requirements and Specifications</vt:lpstr>
      <vt:lpstr>Slide 8</vt:lpstr>
      <vt:lpstr>Slide 9</vt:lpstr>
      <vt:lpstr>BlockDiagram:</vt:lpstr>
      <vt:lpstr>YOLO Algorithm:</vt:lpstr>
      <vt:lpstr>Tools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c:creator>
  <cp:lastModifiedBy>Vishwaa Arumugam</cp:lastModifiedBy>
  <cp:revision>105</cp:revision>
  <dcterms:created xsi:type="dcterms:W3CDTF">2006-09-22T10:59:01Z</dcterms:created>
  <dcterms:modified xsi:type="dcterms:W3CDTF">2023-11-28T18:49:22Z</dcterms:modified>
</cp:coreProperties>
</file>