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56" r:id="rId3"/>
    <p:sldId id="257" r:id="rId4"/>
    <p:sldId id="258" r:id="rId5"/>
    <p:sldId id="263" r:id="rId6"/>
    <p:sldId id="259" r:id="rId7"/>
    <p:sldId id="264" r:id="rId8"/>
    <p:sldId id="260" r:id="rId9"/>
    <p:sldId id="265" r:id="rId10"/>
    <p:sldId id="261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AC6636-2F52-351F-C954-4E430AF30139}"/>
              </a:ext>
            </a:extLst>
          </p:cNvPr>
          <p:cNvSpPr txBox="1"/>
          <p:nvPr/>
        </p:nvSpPr>
        <p:spPr>
          <a:xfrm>
            <a:off x="3962400" y="2598003"/>
            <a:ext cx="4174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gency FB" panose="020B0503020202020204" pitchFamily="34" charset="0"/>
                <a:ea typeface="Segoe UI Emoji" panose="020B0502040204020203" pitchFamily="34" charset="0"/>
              </a:rPr>
              <a:t>Capstone project 2</a:t>
            </a:r>
            <a:endParaRPr lang="en-IN" sz="4800" b="1" dirty="0">
              <a:solidFill>
                <a:schemeClr val="bg1"/>
              </a:solidFill>
              <a:latin typeface="Agency FB" panose="020B0503020202020204" pitchFamily="34" charset="0"/>
              <a:ea typeface="Segoe UI Emoj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B1BC8D-40AE-D3AE-BF76-DFD61D25A095}"/>
              </a:ext>
            </a:extLst>
          </p:cNvPr>
          <p:cNvSpPr txBox="1"/>
          <p:nvPr/>
        </p:nvSpPr>
        <p:spPr>
          <a:xfrm>
            <a:off x="5173416" y="1274564"/>
            <a:ext cx="17524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gency FB" panose="020B0503020202020204" pitchFamily="34" charset="0"/>
                <a:ea typeface="Segoe UI Emoji" panose="020B0502040204020203" pitchFamily="34" charset="0"/>
              </a:rPr>
              <a:t>Welcome</a:t>
            </a:r>
            <a:endParaRPr lang="en-IN" sz="4000" b="1" dirty="0">
              <a:solidFill>
                <a:schemeClr val="bg1"/>
              </a:solidFill>
              <a:latin typeface="Agency FB" panose="020B0503020202020204" pitchFamily="34" charset="0"/>
              <a:ea typeface="Segoe UI Emoji" panose="020B0502040204020203" pitchFamily="34" charset="0"/>
            </a:endParaRPr>
          </a:p>
          <a:p>
            <a:pPr algn="ctr"/>
            <a:r>
              <a:rPr lang="en-IN" sz="4000" b="1" dirty="0">
                <a:solidFill>
                  <a:schemeClr val="bg1"/>
                </a:solidFill>
                <a:latin typeface="Agency FB" panose="020B0503020202020204" pitchFamily="34" charset="0"/>
                <a:ea typeface="Segoe UI Emoji" panose="020B0502040204020203" pitchFamily="34" charset="0"/>
              </a:rPr>
              <a:t>To</a:t>
            </a:r>
            <a:endParaRPr lang="en-US" sz="4000" b="1" dirty="0">
              <a:solidFill>
                <a:schemeClr val="bg1"/>
              </a:solidFill>
              <a:latin typeface="Agency FB" panose="020B0503020202020204" pitchFamily="34" charset="0"/>
              <a:ea typeface="Segoe UI Emoj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72BCB-2F6E-0C5B-04F3-E45A5C238D12}"/>
              </a:ext>
            </a:extLst>
          </p:cNvPr>
          <p:cNvSpPr txBox="1"/>
          <p:nvPr/>
        </p:nvSpPr>
        <p:spPr>
          <a:xfrm>
            <a:off x="4833579" y="3670853"/>
            <a:ext cx="24320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gency FB" panose="020B0503020202020204" pitchFamily="34" charset="0"/>
                <a:ea typeface="Segoe UI Emoji" panose="020B0502040204020203" pitchFamily="34" charset="0"/>
              </a:rPr>
              <a:t>Presentation</a:t>
            </a:r>
            <a:endParaRPr lang="en-IN" sz="4000" b="1" dirty="0">
              <a:solidFill>
                <a:schemeClr val="bg1"/>
              </a:solidFill>
              <a:latin typeface="Agency FB" panose="020B0503020202020204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78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32FB-80EE-E4F5-E156-1830835D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00075"/>
          </a:xfrm>
        </p:spPr>
        <p:txBody>
          <a:bodyPr>
            <a:norm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Store dashboard</a:t>
            </a:r>
            <a:endParaRPr lang="en-IN" dirty="0">
              <a:latin typeface="Agency FB" panose="020B0503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CDDCA4-15FA-5A64-3DE2-3F5D6FEEF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695" y="1078665"/>
            <a:ext cx="10058400" cy="5113832"/>
          </a:xfrm>
        </p:spPr>
      </p:pic>
    </p:spTree>
    <p:extLst>
      <p:ext uri="{BB962C8B-B14F-4D97-AF65-F5344CB8AC3E}">
        <p14:creationId xmlns:p14="http://schemas.microsoft.com/office/powerpoint/2010/main" val="307129949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CBFC-4A7C-BB85-0F10-63A0D4D5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insights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E8583-66A7-A305-5409-BAE0A9C1E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 the total of 66 stores most of stores size are between 1000 </a:t>
            </a:r>
            <a:r>
              <a:rPr lang="en-US" sz="2800" dirty="0" err="1"/>
              <a:t>sq.M</a:t>
            </a:r>
            <a:r>
              <a:rPr lang="en-US" sz="2800" dirty="0"/>
              <a:t> to 1500 </a:t>
            </a:r>
            <a:r>
              <a:rPr lang="en-US" sz="2800" dirty="0" err="1"/>
              <a:t>sq.M</a:t>
            </a:r>
            <a:r>
              <a:rPr lang="en-US" sz="2800" dirty="0"/>
              <a:t> (22 stores) and second most is stores above 2000 </a:t>
            </a:r>
            <a:r>
              <a:rPr lang="en-US" sz="2800" dirty="0" err="1"/>
              <a:t>sq.M</a:t>
            </a:r>
            <a:r>
              <a:rPr lang="en-US" sz="2800" dirty="0"/>
              <a:t> (21 stores)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United states have the highest profit $5,429 K (5.5 millions)</a:t>
            </a:r>
            <a:endParaRPr lang="en-US" sz="2800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Highest profit is from California state which is $578.1K (0.58 millions)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Revenue generated through online </a:t>
            </a:r>
            <a:r>
              <a:rPr lang="en-IN" sz="2800" dirty="0" err="1"/>
              <a:t>shoping</a:t>
            </a:r>
            <a:r>
              <a:rPr lang="en-IN" sz="2800" dirty="0"/>
              <a:t> is 2.12 </a:t>
            </a:r>
            <a:r>
              <a:rPr lang="en-IN" sz="2800" dirty="0" err="1"/>
              <a:t>millons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Most product quantity sold in United States (106K nos.)</a:t>
            </a:r>
          </a:p>
        </p:txBody>
      </p:sp>
    </p:spTree>
    <p:extLst>
      <p:ext uri="{BB962C8B-B14F-4D97-AF65-F5344CB8AC3E}">
        <p14:creationId xmlns:p14="http://schemas.microsoft.com/office/powerpoint/2010/main" val="202835701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8E00-9C37-21E6-C22B-0E8D159B7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Recommended actions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5E810-6E96-4C24-2E51-105E1B892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Customer : we have to attract the customers from age group of 20 to 29 by selling trending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Product : we have to reduce selling lamp and chandelier (least purchased) and improve selling in computers and cell phones etc…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Sales : March and April are the lowest sales months, including products which are most used on summer would improve our sales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Store : size of the store can be renovated according to their total profit , this would save some spending on the monthly rents. (Wyoming generating $0.23M where its store size is only 840 </a:t>
            </a:r>
            <a:r>
              <a:rPr lang="en-IN" sz="2400" dirty="0" err="1"/>
              <a:t>sq.M</a:t>
            </a:r>
            <a:r>
              <a:rPr lang="en-IN" sz="2400" dirty="0"/>
              <a:t> only and Tasmania generating $0.08M where its store size is 2000 </a:t>
            </a:r>
            <a:r>
              <a:rPr lang="en-IN" sz="2400" dirty="0" err="1"/>
              <a:t>sq.M</a:t>
            </a:r>
            <a:r>
              <a:rPr lang="en-IN" sz="2400"/>
              <a:t>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6018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08B9-506A-9292-D513-EFECCF557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cap="all" spc="200" dirty="0" err="1">
                <a:solidFill>
                  <a:schemeClr val="tx2"/>
                </a:solidFill>
                <a:ea typeface="+mn-ea"/>
                <a:cs typeface="+mn-cs"/>
              </a:rPr>
              <a:t>DataSpark</a:t>
            </a:r>
            <a:r>
              <a:rPr lang="en-IN" sz="4000" cap="all" spc="200" dirty="0">
                <a:solidFill>
                  <a:schemeClr val="tx2"/>
                </a:solidFill>
                <a:ea typeface="+mn-ea"/>
                <a:cs typeface="+mn-cs"/>
              </a:rPr>
              <a:t> : Illuminating Insights for Global Electronics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4CF20-9811-7731-E414-23FEEA085320}"/>
              </a:ext>
            </a:extLst>
          </p:cNvPr>
          <p:cNvSpPr txBox="1"/>
          <p:nvPr/>
        </p:nvSpPr>
        <p:spPr>
          <a:xfrm>
            <a:off x="1097281" y="2090172"/>
            <a:ext cx="10058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Global Electronics </a:t>
            </a:r>
            <a:r>
              <a:rPr lang="en-US" sz="3200" dirty="0"/>
              <a:t>Is a leading retailer in the consumer electronics sector.</a:t>
            </a:r>
          </a:p>
          <a:p>
            <a:endParaRPr lang="en-US" sz="3200" b="1" dirty="0"/>
          </a:p>
          <a:p>
            <a:r>
              <a:rPr lang="en-US" sz="3200" dirty="0"/>
              <a:t>In this project, we will </a:t>
            </a:r>
            <a:r>
              <a:rPr lang="en-US" sz="3200" dirty="0" err="1"/>
              <a:t>analyse</a:t>
            </a:r>
            <a:r>
              <a:rPr lang="en-US" sz="3200" dirty="0"/>
              <a:t> large data from global electronics to find insights and actionable recommendations which will enhance business and identifies areas we have to improve.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55703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5101B6-4D2A-2944-A014-B66BACEB2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69919"/>
          </a:xfrm>
        </p:spPr>
        <p:txBody>
          <a:bodyPr>
            <a:normAutofit/>
          </a:bodyPr>
          <a:lstStyle/>
          <a:p>
            <a:r>
              <a:rPr lang="en-US" sz="4000" dirty="0"/>
              <a:t>OURS  GOAL</a:t>
            </a:r>
            <a:endParaRPr lang="en-IN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615F1-17BC-1EB8-639B-6C4CFE3C1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289" y="1965003"/>
            <a:ext cx="10058400" cy="4023360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IN" sz="2400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Is to perform some EDA (exploratory data analysis) on datasets.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arenR"/>
            </a:pPr>
            <a:r>
              <a:rPr lang="en-IN" sz="24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Importing cleaned datasets to SQL database.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arenR"/>
            </a:pPr>
            <a:r>
              <a:rPr lang="en-IN" sz="24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Creating dashboard</a:t>
            </a:r>
            <a:r>
              <a:rPr lang="en-IN" sz="2400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 on power BI for different analysis.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IN" sz="2400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Report generating to showcase valuable insights and actions for business growth.</a:t>
            </a:r>
            <a:endParaRPr lang="en-IN" sz="2400" dirty="0">
              <a:effectLst/>
              <a:latin typeface="Calibri" panose="020F0502020204030204" pitchFamily="34" charset="0"/>
              <a:ea typeface="Arial" panose="020B0604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29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3E6C-375E-C8EC-4C74-A6D784950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9405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gency FB" panose="020B0503020202020204" pitchFamily="34" charset="0"/>
              </a:rPr>
              <a:t>Customers dashboard</a:t>
            </a:r>
            <a:endParaRPr lang="en-IN" dirty="0">
              <a:latin typeface="Agency FB" panose="020B0503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DD18AC-B55C-B1EB-9B59-14993A3192E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097280" y="1090154"/>
            <a:ext cx="10234505" cy="5164872"/>
          </a:xfrm>
        </p:spPr>
      </p:pic>
    </p:spTree>
    <p:extLst>
      <p:ext uri="{BB962C8B-B14F-4D97-AF65-F5344CB8AC3E}">
        <p14:creationId xmlns:p14="http://schemas.microsoft.com/office/powerpoint/2010/main" val="62974766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3B6F-3A8F-9F9A-83D4-81D52BB8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Insights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892CF-032B-7AA8-3309-B13FD33D8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 People from age group of 20 - 29  are least in all of age category. We have to attract this young age customers by selling trending gadgets.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>
                    <a:lumMod val="95000"/>
                  </a:schemeClr>
                </a:solidFill>
              </a:rPr>
              <a:t>Most of the customers preferred computers as their priority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>
                    <a:lumMod val="95000"/>
                  </a:schemeClr>
                </a:solidFill>
              </a:rPr>
              <a:t>There are almost equal no of customers in both genders (male slightly higher than female)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>
                    <a:lumMod val="95000"/>
                  </a:schemeClr>
                </a:solidFill>
              </a:rPr>
              <a:t>Highest amount spent customers is from USA.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N" sz="3200" dirty="0" err="1">
                <a:solidFill>
                  <a:schemeClr val="tx1">
                    <a:lumMod val="95000"/>
                  </a:schemeClr>
                </a:solidFill>
              </a:rPr>
              <a:t>Gaspare</a:t>
            </a:r>
            <a:r>
              <a:rPr lang="en-IN" sz="3200" dirty="0">
                <a:solidFill>
                  <a:schemeClr val="tx1">
                    <a:lumMod val="95000"/>
                  </a:schemeClr>
                </a:solidFill>
              </a:rPr>
              <a:t> is the most time purchased customer (36 times)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43211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8287CE-8826-9F99-0D41-7D0582083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00075"/>
          </a:xfrm>
        </p:spPr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Product dashboard</a:t>
            </a:r>
            <a:endParaRPr lang="en-IN" dirty="0">
              <a:latin typeface="Agency FB" panose="020B0503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C2B3AE6-6CE2-A487-7523-041FB15D2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057517"/>
            <a:ext cx="10058399" cy="5131248"/>
          </a:xfrm>
        </p:spPr>
      </p:pic>
    </p:spTree>
    <p:extLst>
      <p:ext uri="{BB962C8B-B14F-4D97-AF65-F5344CB8AC3E}">
        <p14:creationId xmlns:p14="http://schemas.microsoft.com/office/powerpoint/2010/main" val="71875001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CFC98-CF92-3CD5-E5CA-40758F05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insights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8AAE3-F922-E7D6-DE24-11CFBB1E7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90291"/>
            <a:ext cx="10058400" cy="402336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There are total 2517 unique products available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Home appliances occupies most profit margins ($2.14k)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Computers category are the highest performing category in sales ( over 14 thousand sales)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Most purchased product is WWI desktop (550 nos.)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Least purchased products are lamps and chandelier ( 1 nos.)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398398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B6CE-6BCA-4E2D-E6DA-7D6CBB8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543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gency FB" panose="020B0503020202020204" pitchFamily="34" charset="0"/>
              </a:rPr>
              <a:t>Sales dashboard</a:t>
            </a:r>
            <a:endParaRPr lang="en-IN" dirty="0">
              <a:latin typeface="Agency FB" panose="020B0503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FFF228-C1A6-CB0F-163E-FA02FDBB3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940904"/>
            <a:ext cx="10193572" cy="5230903"/>
          </a:xfrm>
        </p:spPr>
      </p:pic>
    </p:spTree>
    <p:extLst>
      <p:ext uri="{BB962C8B-B14F-4D97-AF65-F5344CB8AC3E}">
        <p14:creationId xmlns:p14="http://schemas.microsoft.com/office/powerpoint/2010/main" val="180182198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468D-29C5-EED7-DC7B-47BE98CE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insights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D1D5-6C55-D50F-DC4D-296E7318E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Among all these six years - </a:t>
            </a:r>
            <a:r>
              <a:rPr lang="en-US" sz="3200" b="1" dirty="0"/>
              <a:t>2019</a:t>
            </a:r>
            <a:r>
              <a:rPr lang="en-US" sz="3200" dirty="0"/>
              <a:t> yr was the most no of sales achieved (21.6K </a:t>
            </a:r>
            <a:r>
              <a:rPr lang="en-US" sz="3200" dirty="0" err="1"/>
              <a:t>nos</a:t>
            </a:r>
            <a:r>
              <a:rPr lang="en-US" sz="32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in the year 2019 , we generated maximum profit of </a:t>
            </a:r>
            <a:r>
              <a:rPr lang="en-US" sz="3200" b="1" dirty="0"/>
              <a:t>3.1 MILLIONS</a:t>
            </a:r>
            <a:r>
              <a:rPr lang="en-US" sz="3200" dirty="0"/>
              <a:t>.</a:t>
            </a:r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United states registered the most no of sales which is  </a:t>
            </a:r>
            <a:r>
              <a:rPr lang="en-IN" sz="3200" b="1" dirty="0"/>
              <a:t>26.56K </a:t>
            </a:r>
            <a:r>
              <a:rPr lang="en-IN" sz="3200" dirty="0"/>
              <a:t>across all years.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WWI desktops are the most sold (550 </a:t>
            </a:r>
            <a:r>
              <a:rPr lang="en-IN" sz="3200" dirty="0" err="1"/>
              <a:t>nos</a:t>
            </a:r>
            <a:r>
              <a:rPr lang="en-IN" sz="3200" dirty="0"/>
              <a:t>) and most revenue ($ 338 K) generated product.</a:t>
            </a:r>
          </a:p>
        </p:txBody>
      </p:sp>
    </p:spTree>
    <p:extLst>
      <p:ext uri="{BB962C8B-B14F-4D97-AF65-F5344CB8AC3E}">
        <p14:creationId xmlns:p14="http://schemas.microsoft.com/office/powerpoint/2010/main" val="2652182609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680</TotalTime>
  <Words>518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Agency FB</vt:lpstr>
      <vt:lpstr>Arial</vt:lpstr>
      <vt:lpstr>Calibri</vt:lpstr>
      <vt:lpstr>Calibri Light</vt:lpstr>
      <vt:lpstr>Retrospect</vt:lpstr>
      <vt:lpstr>PowerPoint Presentation</vt:lpstr>
      <vt:lpstr>DataSpark : Illuminating Insights for Global Electronics</vt:lpstr>
      <vt:lpstr>OURS  GOAL</vt:lpstr>
      <vt:lpstr>Customers dashboard</vt:lpstr>
      <vt:lpstr>Insights</vt:lpstr>
      <vt:lpstr>Product dashboard</vt:lpstr>
      <vt:lpstr>insights</vt:lpstr>
      <vt:lpstr>Sales dashboard</vt:lpstr>
      <vt:lpstr>insights</vt:lpstr>
      <vt:lpstr>Store dashboard</vt:lpstr>
      <vt:lpstr>insights</vt:lpstr>
      <vt:lpstr>Recommended 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5</cp:revision>
  <dcterms:created xsi:type="dcterms:W3CDTF">2024-09-27T14:24:14Z</dcterms:created>
  <dcterms:modified xsi:type="dcterms:W3CDTF">2024-10-05T07:17:38Z</dcterms:modified>
</cp:coreProperties>
</file>