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5334-6C9F-ECF3-DAA0-148288FEA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245555"/>
            <a:ext cx="9440034" cy="224204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Microsoft</a:t>
            </a:r>
            <a:r>
              <a:rPr lang="en-US" dirty="0"/>
              <a:t> – Cyber security Incidents Classification</a:t>
            </a:r>
            <a:br>
              <a:rPr lang="en-US" dirty="0"/>
            </a:br>
            <a:r>
              <a:rPr lang="en-US" sz="2800" dirty="0"/>
              <a:t>with Machine Learning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33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91CC-C6E8-A81A-810E-B2D5FCE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0D6B-0BD9-D13C-D812-0ED1BCB0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These are the </a:t>
            </a:r>
            <a:r>
              <a:rPr lang="en-US" sz="2400" b="1" dirty="0"/>
              <a:t>top 3 models </a:t>
            </a:r>
            <a:r>
              <a:rPr lang="en-US" sz="2400" dirty="0"/>
              <a:t>that performs well among all other models.</a:t>
            </a:r>
          </a:p>
          <a:p>
            <a:pPr marL="36900" indent="0">
              <a:buNone/>
            </a:pPr>
            <a:endParaRPr lang="en-US" dirty="0"/>
          </a:p>
          <a:p>
            <a:pPr marL="551250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</a:rPr>
              <a:t>Cat Boost</a:t>
            </a:r>
          </a:p>
          <a:p>
            <a:pPr marL="551250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</a:rPr>
              <a:t>Decision Tree</a:t>
            </a:r>
          </a:p>
          <a:p>
            <a:pPr marL="551250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</a:rPr>
              <a:t>Random forest</a:t>
            </a:r>
          </a:p>
          <a:p>
            <a:pPr marL="36900" indent="0">
              <a:buClr>
                <a:schemeClr val="tx1"/>
              </a:buClr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36900" indent="0">
              <a:buClr>
                <a:schemeClr val="tx1"/>
              </a:buClr>
              <a:buNone/>
            </a:pPr>
            <a:r>
              <a:rPr lang="en-IN" dirty="0">
                <a:solidFill>
                  <a:schemeClr val="tx1"/>
                </a:solidFill>
              </a:rPr>
              <a:t>These models selected on model performance in </a:t>
            </a:r>
            <a:r>
              <a:rPr lang="en-IN" b="1" dirty="0">
                <a:solidFill>
                  <a:schemeClr val="tx1"/>
                </a:solidFill>
              </a:rPr>
              <a:t>training and testing data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974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5ACD-09F4-6A8D-2F45-A10478C7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Boost (categorical boosting)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0443D3-7220-6C04-E540-1D1F1AD4E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382223"/>
              </p:ext>
            </p:extLst>
          </p:nvPr>
        </p:nvGraphicFramePr>
        <p:xfrm>
          <a:off x="914400" y="1731963"/>
          <a:ext cx="10353675" cy="319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126994629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7478289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7017963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04588073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434537698"/>
                    </a:ext>
                  </a:extLst>
                </a:gridCol>
              </a:tblGrid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Data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6818"/>
                  </a:ext>
                </a:extLst>
              </a:tr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performance</a:t>
                      </a:r>
                    </a:p>
                    <a:p>
                      <a:pPr algn="ctr"/>
                      <a:r>
                        <a:rPr lang="en-US" dirty="0"/>
                        <a:t>(test data in training phase)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0478"/>
                  </a:ext>
                </a:extLst>
              </a:tr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performance</a:t>
                      </a:r>
                    </a:p>
                    <a:p>
                      <a:pPr algn="ctr"/>
                      <a:r>
                        <a:rPr lang="en-US" dirty="0"/>
                        <a:t>(separate test data)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91.36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90.54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90.87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90.69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98176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878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67107-86EF-49BD-984A-3EE586804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8960-3BC7-B820-717F-4D90FBEF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4B1FE0-7436-2C40-1174-0710CAC6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08038"/>
              </p:ext>
            </p:extLst>
          </p:nvPr>
        </p:nvGraphicFramePr>
        <p:xfrm>
          <a:off x="914400" y="1731963"/>
          <a:ext cx="10353675" cy="319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126994629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7478289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7017963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04588073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434537698"/>
                    </a:ext>
                  </a:extLst>
                </a:gridCol>
              </a:tblGrid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Data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6818"/>
                  </a:ext>
                </a:extLst>
              </a:tr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performance</a:t>
                      </a:r>
                    </a:p>
                    <a:p>
                      <a:pPr algn="ctr"/>
                      <a:r>
                        <a:rPr lang="en-US" dirty="0"/>
                        <a:t>(test data in training phase)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93.99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93.32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93.21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93.27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0510478"/>
                  </a:ext>
                </a:extLst>
              </a:tr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performance</a:t>
                      </a:r>
                    </a:p>
                    <a:p>
                      <a:pPr algn="ctr"/>
                      <a:r>
                        <a:rPr lang="en-US" dirty="0"/>
                        <a:t>(separate test data)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88.74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87.97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87.91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87.94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98176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60645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5760-B082-71E3-113B-24B33C559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494-7FC4-C768-C46B-91429737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F2BF0B-4351-6E6A-BC96-3679ADF7E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580859"/>
              </p:ext>
            </p:extLst>
          </p:nvPr>
        </p:nvGraphicFramePr>
        <p:xfrm>
          <a:off x="914400" y="1731963"/>
          <a:ext cx="10353675" cy="319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126994629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7478289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7017963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04588073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434537698"/>
                    </a:ext>
                  </a:extLst>
                </a:gridCol>
              </a:tblGrid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Data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6818"/>
                  </a:ext>
                </a:extLst>
              </a:tr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performance</a:t>
                      </a:r>
                    </a:p>
                    <a:p>
                      <a:pPr algn="ctr"/>
                      <a:r>
                        <a:rPr lang="en-US" dirty="0"/>
                        <a:t>(test data in training phase)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91.36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91.93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89.69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90.64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0510478"/>
                  </a:ext>
                </a:extLst>
              </a:tr>
              <a:tr h="10639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performance</a:t>
                      </a:r>
                    </a:p>
                    <a:p>
                      <a:pPr algn="ctr"/>
                      <a:r>
                        <a:rPr lang="en-US" dirty="0"/>
                        <a:t>(separate test data)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87.88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88.13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86.38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87.10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98176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70822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E777-E06B-13C8-D6F2-4D50002B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41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C42B-E410-4709-E64F-7974F200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396" y="384518"/>
            <a:ext cx="6766560" cy="97045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+mn-lt"/>
                <a:ea typeface="Arial" panose="020B0604020202020204" pitchFamily="34" charset="0"/>
              </a:rPr>
              <a:t>Problem Statement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204C-2ADD-CF38-76CC-8CB61CEC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4394"/>
            <a:ext cx="10353762" cy="4121834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have to enhance the efficiency of SOC’s </a:t>
            </a:r>
            <a:r>
              <a:rPr lang="en-IN" dirty="0"/>
              <a:t>by developing a machine learning model.</a:t>
            </a:r>
          </a:p>
          <a:p>
            <a:pPr>
              <a:lnSpc>
                <a:spcPct val="110000"/>
              </a:lnSpc>
            </a:pPr>
            <a:r>
              <a:rPr lang="en-IN" dirty="0"/>
              <a:t>Our model has to accurately  predict the triage  grade of cybersecurity incidents:</a:t>
            </a:r>
          </a:p>
          <a:p>
            <a:pPr marL="90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True positive </a:t>
            </a:r>
            <a:r>
              <a:rPr lang="en-IN" sz="1600" dirty="0"/>
              <a:t>(high level thread)</a:t>
            </a:r>
          </a:p>
          <a:p>
            <a:pPr marL="90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Benign positive </a:t>
            </a:r>
            <a:r>
              <a:rPr lang="en-IN" sz="1600" dirty="0"/>
              <a:t>(medium level thread)</a:t>
            </a:r>
          </a:p>
          <a:p>
            <a:pPr marL="90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False positive </a:t>
            </a:r>
            <a:r>
              <a:rPr lang="en-IN" sz="1600" dirty="0"/>
              <a:t>(low level thread)</a:t>
            </a:r>
          </a:p>
          <a:p>
            <a:pPr marL="415800" indent="-342900">
              <a:lnSpc>
                <a:spcPct val="110000"/>
              </a:lnSpc>
            </a:pPr>
            <a:r>
              <a:rPr lang="en-IN" dirty="0"/>
              <a:t>We have to ensure that the model has to perform well for unseen data, making it reliable for real-world applications.</a:t>
            </a:r>
          </a:p>
          <a:p>
            <a:pPr marL="415800" indent="-342900">
              <a:lnSpc>
                <a:spcPct val="110000"/>
              </a:lnSpc>
            </a:pPr>
            <a:r>
              <a:rPr lang="en-IN" dirty="0"/>
              <a:t>Model’s performance will be evaluated using metrics like accuracy, precision, recall and F1-score</a:t>
            </a:r>
          </a:p>
        </p:txBody>
      </p:sp>
    </p:spTree>
    <p:extLst>
      <p:ext uri="{BB962C8B-B14F-4D97-AF65-F5344CB8AC3E}">
        <p14:creationId xmlns:p14="http://schemas.microsoft.com/office/powerpoint/2010/main" val="30666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D432-2214-FFA5-D36B-C7097C4A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096" y="527714"/>
            <a:ext cx="6995808" cy="837063"/>
          </a:xfrm>
          <a:ln w="190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/>
                <a:latin typeface="+mn-lt"/>
              </a:rPr>
              <a:t>Dataset Overview</a:t>
            </a:r>
            <a:endParaRPr lang="en-IN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DC06-51A0-48B4-12BF-E9DF204AE23D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had a challenge were there is no details about columns</a:t>
            </a:r>
            <a:r>
              <a:rPr lang="en-IN" dirty="0"/>
              <a:t>. we need to search meaning and purpose of the columns.</a:t>
            </a:r>
          </a:p>
          <a:p>
            <a:pPr>
              <a:lnSpc>
                <a:spcPct val="150000"/>
              </a:lnSpc>
            </a:pPr>
            <a:r>
              <a:rPr lang="en-IN" dirty="0"/>
              <a:t>Each rows indicates a evidence, multiple evidence or single evidence indicates an alert and multiple alerts indicate a security incidents.</a:t>
            </a:r>
          </a:p>
          <a:p>
            <a:pPr>
              <a:lnSpc>
                <a:spcPct val="150000"/>
              </a:lnSpc>
            </a:pPr>
            <a:r>
              <a:rPr lang="en-IN" dirty="0"/>
              <a:t>Two separate data sets for training and testing.</a:t>
            </a:r>
          </a:p>
          <a:p>
            <a:pPr>
              <a:lnSpc>
                <a:spcPct val="150000"/>
              </a:lnSpc>
            </a:pPr>
            <a:r>
              <a:rPr lang="en-IN" dirty="0"/>
              <a:t>Multiple columns may contains large unique values.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413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8E7-6910-03A6-7FFB-2EDC2425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84" y="581575"/>
            <a:ext cx="6531784" cy="970450"/>
          </a:xfrm>
          <a:ln w="190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/>
                <a:latin typeface="+mn-lt"/>
              </a:rPr>
              <a:t>Data exploration</a:t>
            </a:r>
            <a:endParaRPr lang="en-IN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2D17-F557-FE7C-0FAF-CF3A07BC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3516"/>
            <a:ext cx="10353762" cy="3757684"/>
          </a:xfrm>
          <a:ln w="19050">
            <a:solidFill>
              <a:schemeClr val="tx1">
                <a:lumMod val="95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Exploring each columns and its values.</a:t>
            </a:r>
          </a:p>
          <a:p>
            <a:pPr>
              <a:lnSpc>
                <a:spcPct val="150000"/>
              </a:lnSpc>
            </a:pPr>
            <a:r>
              <a:rPr lang="en-IN" dirty="0"/>
              <a:t>Most of the columns values been masked or encrypted , some are object columns and all others are numeric columns.</a:t>
            </a:r>
          </a:p>
          <a:p>
            <a:pPr>
              <a:lnSpc>
                <a:spcPct val="150000"/>
              </a:lnSpc>
            </a:pPr>
            <a:r>
              <a:rPr lang="en-IN" dirty="0"/>
              <a:t>Most of all columns are categorical columns in the form of both object and numeric types.</a:t>
            </a:r>
          </a:p>
          <a:p>
            <a:pPr>
              <a:lnSpc>
                <a:spcPct val="150000"/>
              </a:lnSpc>
            </a:pPr>
            <a:r>
              <a:rPr lang="en-IN" dirty="0"/>
              <a:t>Incident id and alert id clearly indicates alerts and incidents.</a:t>
            </a:r>
          </a:p>
        </p:txBody>
      </p:sp>
    </p:spTree>
    <p:extLst>
      <p:ext uri="{BB962C8B-B14F-4D97-AF65-F5344CB8AC3E}">
        <p14:creationId xmlns:p14="http://schemas.microsoft.com/office/powerpoint/2010/main" val="400220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97BA-CA6A-7A95-FCD3-2CC6FAB5C71F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/>
                <a:latin typeface="+mn-lt"/>
              </a:rPr>
              <a:t>Imputation and </a:t>
            </a:r>
            <a:r>
              <a:rPr lang="en-US" b="1">
                <a:effectLst/>
                <a:latin typeface="+mn-lt"/>
              </a:rPr>
              <a:t>feature engineering</a:t>
            </a:r>
            <a:endParaRPr lang="en-IN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C734-1B05-B518-A919-16222719E707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>
                <a:lumMod val="95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Our target column null values are filled with mode imputation.</a:t>
            </a:r>
          </a:p>
          <a:p>
            <a:pPr>
              <a:lnSpc>
                <a:spcPct val="150000"/>
              </a:lnSpc>
            </a:pPr>
            <a:r>
              <a:rPr lang="en-US" dirty="0"/>
              <a:t>“timestamp” column feature engineered into :</a:t>
            </a:r>
            <a:endParaRPr lang="en-IN" dirty="0"/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Time</a:t>
            </a:r>
          </a:p>
          <a:p>
            <a:pPr>
              <a:lnSpc>
                <a:spcPct val="150000"/>
              </a:lnSpc>
            </a:pPr>
            <a:r>
              <a:rPr lang="en-US" dirty="0"/>
              <a:t>Date and time will be helpful for more feature engineering (day of week, is weekend, hour of the day etc..)</a:t>
            </a:r>
          </a:p>
        </p:txBody>
      </p:sp>
    </p:spTree>
    <p:extLst>
      <p:ext uri="{BB962C8B-B14F-4D97-AF65-F5344CB8AC3E}">
        <p14:creationId xmlns:p14="http://schemas.microsoft.com/office/powerpoint/2010/main" val="260694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88D0-A197-BFB0-3AF7-890C39DA4CA2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/>
                <a:latin typeface="+mn-lt"/>
              </a:rPr>
              <a:t>Encoding</a:t>
            </a:r>
            <a:endParaRPr lang="en-IN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333D-7E23-CF8D-2EA4-C359D13D7540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>
                <a:lumMod val="95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used two encoding methods, label encoding and ordinal encoding.</a:t>
            </a:r>
          </a:p>
          <a:p>
            <a:pPr>
              <a:lnSpc>
                <a:spcPct val="150000"/>
              </a:lnSpc>
            </a:pPr>
            <a:r>
              <a:rPr lang="en-US" dirty="0"/>
              <a:t>Independent variables which are categorical (object </a:t>
            </a:r>
            <a:r>
              <a:rPr lang="en-US" dirty="0" err="1"/>
              <a:t>dtype</a:t>
            </a:r>
            <a:r>
              <a:rPr lang="en-US" dirty="0"/>
              <a:t>) has been encoded with label encoder (e.g. “categorical”…..etc.)</a:t>
            </a:r>
          </a:p>
          <a:p>
            <a:pPr>
              <a:lnSpc>
                <a:spcPct val="150000"/>
              </a:lnSpc>
            </a:pPr>
            <a:r>
              <a:rPr lang="en-US" dirty="0"/>
              <a:t>Target variable is encoded using Ordinal encoder ( because considering there is thread level hierarchy)</a:t>
            </a:r>
          </a:p>
          <a:p>
            <a:pPr lvl="1"/>
            <a:r>
              <a:rPr lang="en-US" dirty="0"/>
              <a:t>'False Positive'--&gt; 0 (low level thread / no thread)</a:t>
            </a:r>
          </a:p>
          <a:p>
            <a:pPr lvl="1"/>
            <a:r>
              <a:rPr lang="en-US" dirty="0"/>
              <a:t>'Benign Positive'--&gt; 1 (medium level thread / harmless thread)</a:t>
            </a:r>
          </a:p>
          <a:p>
            <a:pPr lvl="1"/>
            <a:r>
              <a:rPr lang="en-US" dirty="0"/>
              <a:t>'True Positive'--&gt; 2 (high level thread)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5200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82BD-A626-40E0-EA3B-93A5CC9D248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/>
                <a:latin typeface="+mn-lt"/>
              </a:rPr>
              <a:t>Visualization</a:t>
            </a:r>
            <a:endParaRPr lang="en-IN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E925-B683-BCED-20EE-C02C2422DCE8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>
                <a:lumMod val="95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Plotted bar plots and count plots for data visualization.</a:t>
            </a:r>
          </a:p>
          <a:p>
            <a:pPr>
              <a:lnSpc>
                <a:spcPct val="150000"/>
              </a:lnSpc>
            </a:pPr>
            <a:r>
              <a:rPr lang="en-US" dirty="0"/>
              <a:t>Uses of bar plot shows the domination of one unique values is each columns and its frequency.</a:t>
            </a:r>
          </a:p>
          <a:p>
            <a:pPr>
              <a:lnSpc>
                <a:spcPct val="150000"/>
              </a:lnSpc>
            </a:pPr>
            <a:r>
              <a:rPr lang="en-US" dirty="0"/>
              <a:t>That clearly shows that most of the columns have high cardinality.</a:t>
            </a:r>
          </a:p>
          <a:p>
            <a:pPr>
              <a:lnSpc>
                <a:spcPct val="150000"/>
              </a:lnSpc>
            </a:pPr>
            <a:r>
              <a:rPr lang="en-US" dirty="0"/>
              <a:t>Used correlation heat map to neglect columns that are highly correlating (more like similar).</a:t>
            </a:r>
          </a:p>
          <a:p>
            <a:pPr>
              <a:lnSpc>
                <a:spcPct val="150000"/>
              </a:lnSpc>
            </a:pPr>
            <a:r>
              <a:rPr lang="en-US" dirty="0"/>
              <a:t>Used count plot for target variable to see if there any class imbalance between categories.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2757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02CF-1CC7-F412-AD7E-15E0012573F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/>
                <a:latin typeface="+mn-lt"/>
              </a:rPr>
              <a:t>Feature selection</a:t>
            </a:r>
            <a:endParaRPr lang="en-IN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8470-E268-5A0A-EC19-62C66C012EB3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>
                <a:lumMod val="95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Feature selection is the difficult process in this project, with help of few methods I narrow down the features for training and prediction</a:t>
            </a:r>
          </a:p>
          <a:p>
            <a:pPr>
              <a:lnSpc>
                <a:spcPct val="150000"/>
              </a:lnSpc>
            </a:pPr>
            <a:r>
              <a:rPr lang="en-US" dirty="0"/>
              <a:t>Firstly, high null columns have been dropped from the data.</a:t>
            </a:r>
          </a:p>
          <a:p>
            <a:pPr>
              <a:lnSpc>
                <a:spcPct val="150000"/>
              </a:lnSpc>
            </a:pPr>
            <a:r>
              <a:rPr lang="en-US" dirty="0"/>
              <a:t>Used embedded methods like feature importance score from random forest to identify the columns which are having high impact on prediction.</a:t>
            </a:r>
          </a:p>
          <a:p>
            <a:pPr>
              <a:lnSpc>
                <a:spcPct val="150000"/>
              </a:lnSpc>
            </a:pPr>
            <a:r>
              <a:rPr lang="en-US" dirty="0"/>
              <a:t>With some domain knowledge few columns has been removed ( columns conveys same meaning dropped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3885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AB98-A670-65B1-0308-8D607DD9A77C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/>
                <a:latin typeface="+mn-lt"/>
              </a:rPr>
              <a:t>Model training</a:t>
            </a:r>
            <a:endParaRPr lang="en-IN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83A-5C13-7111-E165-F6B4EF6A1928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>
                <a:lumMod val="95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Firstly, we separating Values (independent variables) and Target (dependent variable) from the data </a:t>
            </a:r>
          </a:p>
          <a:p>
            <a:pPr>
              <a:lnSpc>
                <a:spcPct val="150000"/>
              </a:lnSpc>
            </a:pPr>
            <a:r>
              <a:rPr lang="en-US" dirty="0"/>
              <a:t>We split train data and test data with stratification on target column, train data of 80% and test data of 20%.</a:t>
            </a:r>
          </a:p>
          <a:p>
            <a:pPr>
              <a:lnSpc>
                <a:spcPct val="150000"/>
              </a:lnSpc>
            </a:pPr>
            <a:r>
              <a:rPr lang="en-US" dirty="0"/>
              <a:t>We starting with baseline models like logistic regression and moving to advanced models like extended gradient boost (</a:t>
            </a:r>
            <a:r>
              <a:rPr lang="en-US" dirty="0" err="1"/>
              <a:t>XGBoost</a:t>
            </a:r>
            <a:r>
              <a:rPr lang="en-US" dirty="0"/>
              <a:t>) , Cat boost etc.</a:t>
            </a:r>
          </a:p>
          <a:p>
            <a:pPr>
              <a:lnSpc>
                <a:spcPct val="150000"/>
              </a:lnSpc>
            </a:pPr>
            <a:r>
              <a:rPr lang="en-US" dirty="0"/>
              <a:t>To ensure the model is robust, we use cross validation and stratified k-fold to see the model performs well in different subsets of the data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dirty="0"/>
              <a:t>Calculating mean and standard deviation for the stratified cv score for better understanding.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9381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2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748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Microsoft – Cyber security Incidents Classification with Machine Learning</vt:lpstr>
      <vt:lpstr>Problem Statement</vt:lpstr>
      <vt:lpstr>Dataset Overview</vt:lpstr>
      <vt:lpstr>Data exploration</vt:lpstr>
      <vt:lpstr>Imputation and feature engineering</vt:lpstr>
      <vt:lpstr>Encoding</vt:lpstr>
      <vt:lpstr>Visualization</vt:lpstr>
      <vt:lpstr>Feature selection</vt:lpstr>
      <vt:lpstr>Model training</vt:lpstr>
      <vt:lpstr>Best Models</vt:lpstr>
      <vt:lpstr>Cat Boost (categorical boosting)</vt:lpstr>
      <vt:lpstr>Decision Tree</vt:lpstr>
      <vt:lpstr>Random forest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11</cp:revision>
  <dcterms:created xsi:type="dcterms:W3CDTF">2025-04-03T13:35:50Z</dcterms:created>
  <dcterms:modified xsi:type="dcterms:W3CDTF">2025-05-07T12:08:52Z</dcterms:modified>
</cp:coreProperties>
</file>