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06"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pPr/>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olderpad.com/solderpad/arduino-uno/"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arduino.stackexchange.com/questions/25456/gps-is-not-detected-on-sim808-module" TargetMode="Externa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iki.52pi.com/index.php/PIR_Sensor_SKU:_D-0005" TargetMode="External"/><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flickr.com/photos/41898857@N04/16029855248" TargetMode="External"/><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4C45C1-CAC3-4532-81C5-B73AE4A8F572}"/>
              </a:ext>
            </a:extLst>
          </p:cNvPr>
          <p:cNvSpPr>
            <a:spLocks noGrp="1"/>
          </p:cNvSpPr>
          <p:nvPr>
            <p:ph type="ctrTitle"/>
          </p:nvPr>
        </p:nvSpPr>
        <p:spPr>
          <a:xfrm>
            <a:off x="1507067" y="514774"/>
            <a:ext cx="7766936" cy="1646302"/>
          </a:xfrm>
        </p:spPr>
        <p:txBody>
          <a:bodyPr/>
          <a:lstStyle/>
          <a:p>
            <a:pPr algn="ctr"/>
            <a:r>
              <a:rPr lang="en-IN" sz="4000" dirty="0">
                <a:solidFill>
                  <a:srgbClr val="00B050"/>
                </a:solidFill>
                <a:latin typeface="Algerian" panose="04020705040A02060702" pitchFamily="82" charset="0"/>
              </a:rPr>
              <a:t>OPEN MANHOLE DETECTION AND MONITORING</a:t>
            </a:r>
          </a:p>
        </p:txBody>
      </p:sp>
      <p:sp>
        <p:nvSpPr>
          <p:cNvPr id="3" name="Subtitle 2">
            <a:extLst>
              <a:ext uri="{FF2B5EF4-FFF2-40B4-BE49-F238E27FC236}">
                <a16:creationId xmlns="" xmlns:a16="http://schemas.microsoft.com/office/drawing/2014/main" id="{85356583-0A01-41FD-A5F9-7A32EC04D3D7}"/>
              </a:ext>
            </a:extLst>
          </p:cNvPr>
          <p:cNvSpPr>
            <a:spLocks noGrp="1"/>
          </p:cNvSpPr>
          <p:nvPr>
            <p:ph type="subTitle" idx="1"/>
          </p:nvPr>
        </p:nvSpPr>
        <p:spPr>
          <a:xfrm>
            <a:off x="7193279" y="4767942"/>
            <a:ext cx="3283132" cy="2592631"/>
          </a:xfrm>
        </p:spPr>
        <p:txBody>
          <a:bodyPr>
            <a:normAutofit/>
          </a:bodyPr>
          <a:lstStyle/>
          <a:p>
            <a:pPr algn="l"/>
            <a:r>
              <a:rPr lang="en-IN" sz="2000" dirty="0" smtClean="0">
                <a:solidFill>
                  <a:srgbClr val="00B050"/>
                </a:solidFill>
                <a:latin typeface="Arial Rounded MT Bold" panose="020F0704030504030204" pitchFamily="34" charset="0"/>
              </a:rPr>
              <a:t>M</a:t>
            </a:r>
            <a:r>
              <a:rPr lang="en-IN" sz="2000" dirty="0">
                <a:solidFill>
                  <a:srgbClr val="00B050"/>
                </a:solidFill>
                <a:latin typeface="Arial Rounded MT Bold" panose="020F0704030504030204" pitchFamily="34" charset="0"/>
              </a:rPr>
              <a:t>. </a:t>
            </a:r>
            <a:r>
              <a:rPr lang="en-IN" sz="2000" dirty="0" err="1" smtClean="0">
                <a:solidFill>
                  <a:srgbClr val="00B050"/>
                </a:solidFill>
                <a:latin typeface="Arial Rounded MT Bold" panose="020F0704030504030204" pitchFamily="34" charset="0"/>
              </a:rPr>
              <a:t>Vasanth</a:t>
            </a:r>
            <a:r>
              <a:rPr lang="en-IN" sz="2000" dirty="0" smtClean="0">
                <a:solidFill>
                  <a:srgbClr val="00B050"/>
                </a:solidFill>
                <a:latin typeface="Arial Rounded MT Bold" panose="020F0704030504030204" pitchFamily="34" charset="0"/>
              </a:rPr>
              <a:t> Reddy</a:t>
            </a:r>
            <a:endParaRPr lang="en-IN" sz="2000" dirty="0">
              <a:solidFill>
                <a:srgbClr val="00B050"/>
              </a:solidFill>
              <a:latin typeface="Arial Rounded MT Bold" panose="020F0704030504030204" pitchFamily="34" charset="0"/>
            </a:endParaRPr>
          </a:p>
          <a:p>
            <a:pPr marL="342900" indent="-342900">
              <a:buFont typeface="Wingdings" panose="05000000000000000000" pitchFamily="2" charset="2"/>
              <a:buChar char="Ø"/>
            </a:pPr>
            <a:endParaRPr lang="en-IN" sz="2000" dirty="0">
              <a:solidFill>
                <a:srgbClr val="00B050"/>
              </a:solidFill>
              <a:latin typeface="Arial Rounded MT Bold" panose="020F0704030504030204" pitchFamily="34" charset="0"/>
            </a:endParaRPr>
          </a:p>
          <a:p>
            <a:endParaRPr lang="en-IN" sz="2000" dirty="0">
              <a:solidFill>
                <a:srgbClr val="00B050"/>
              </a:solidFill>
              <a:latin typeface="Arial Rounded MT Bold" panose="020F0704030504030204" pitchFamily="34" charset="0"/>
            </a:endParaRPr>
          </a:p>
        </p:txBody>
      </p:sp>
      <p:pic>
        <p:nvPicPr>
          <p:cNvPr id="5" name="Picture 4">
            <a:extLst>
              <a:ext uri="{FF2B5EF4-FFF2-40B4-BE49-F238E27FC236}">
                <a16:creationId xmlns="" xmlns:a16="http://schemas.microsoft.com/office/drawing/2014/main" id="{3E6B5072-F31C-495C-829C-033E0139D1EB}"/>
              </a:ext>
            </a:extLst>
          </p:cNvPr>
          <p:cNvPicPr>
            <a:picLocks noChangeAspect="1"/>
          </p:cNvPicPr>
          <p:nvPr/>
        </p:nvPicPr>
        <p:blipFill rotWithShape="1">
          <a:blip r:embed="rId2"/>
          <a:srcRect t="37281"/>
          <a:stretch/>
        </p:blipFill>
        <p:spPr>
          <a:xfrm>
            <a:off x="0" y="4024224"/>
            <a:ext cx="4841966" cy="2839961"/>
          </a:xfrm>
          <a:prstGeom prst="rect">
            <a:avLst/>
          </a:prstGeom>
        </p:spPr>
      </p:pic>
    </p:spTree>
    <p:extLst>
      <p:ext uri="{BB962C8B-B14F-4D97-AF65-F5344CB8AC3E}">
        <p14:creationId xmlns="" xmlns:p14="http://schemas.microsoft.com/office/powerpoint/2010/main" val="2935817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298350C-C2F0-4BC4-8030-C0E2017AA745}"/>
              </a:ext>
            </a:extLst>
          </p:cNvPr>
          <p:cNvSpPr txBox="1"/>
          <p:nvPr/>
        </p:nvSpPr>
        <p:spPr>
          <a:xfrm>
            <a:off x="1021079" y="2185407"/>
            <a:ext cx="6598921" cy="3416320"/>
          </a:xfrm>
          <a:prstGeom prst="rect">
            <a:avLst/>
          </a:prstGeom>
          <a:noFill/>
        </p:spPr>
        <p:txBody>
          <a:bodyPr wrap="square">
            <a:spAutoFit/>
          </a:bodyPr>
          <a:lstStyle/>
          <a:p>
            <a:r>
              <a:rPr lang="en-US" dirty="0"/>
              <a:t>Underground monitoring is challenging problem. This project proposes different methods for monitoring and managing underground drainage system. It explains various applications like underground drainage and manhole identification in real time. Various parameters like temperature, toxic gases, level of water are being monitored and updated using the Internet of Things. This enables the person in-charge to take the necessary actions regarding the same. In this way the unnecessary trips on the manholes are saved and can only be conducted when required. Also, real time update on the internet helps in maintaining the regularity in drainage check thus avoid the hazards.</a:t>
            </a:r>
            <a:endParaRPr lang="en-IN" dirty="0"/>
          </a:p>
        </p:txBody>
      </p:sp>
      <p:sp>
        <p:nvSpPr>
          <p:cNvPr id="4" name="TextBox 3">
            <a:extLst>
              <a:ext uri="{FF2B5EF4-FFF2-40B4-BE49-F238E27FC236}">
                <a16:creationId xmlns="" xmlns:a16="http://schemas.microsoft.com/office/drawing/2014/main" id="{929CE47D-BE7A-4063-BB8D-90E1AEE77862}"/>
              </a:ext>
            </a:extLst>
          </p:cNvPr>
          <p:cNvSpPr txBox="1"/>
          <p:nvPr/>
        </p:nvSpPr>
        <p:spPr>
          <a:xfrm>
            <a:off x="1021079" y="862148"/>
            <a:ext cx="4265024" cy="461665"/>
          </a:xfrm>
          <a:prstGeom prst="rect">
            <a:avLst/>
          </a:prstGeom>
          <a:noFill/>
        </p:spPr>
        <p:txBody>
          <a:bodyPr wrap="square" rtlCol="0">
            <a:spAutoFit/>
          </a:bodyPr>
          <a:lstStyle/>
          <a:p>
            <a:r>
              <a:rPr lang="en-IN" sz="2400" dirty="0">
                <a:solidFill>
                  <a:srgbClr val="0070C0"/>
                </a:solidFill>
                <a:latin typeface="Arial Black" panose="020B0A04020102020204" pitchFamily="34" charset="0"/>
              </a:rPr>
              <a:t>CONCLUSION :</a:t>
            </a:r>
          </a:p>
        </p:txBody>
      </p:sp>
    </p:spTree>
    <p:extLst>
      <p:ext uri="{BB962C8B-B14F-4D97-AF65-F5344CB8AC3E}">
        <p14:creationId xmlns="" xmlns:p14="http://schemas.microsoft.com/office/powerpoint/2010/main" val="3152046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A326DE3-9638-4E83-8D35-AC53FC603F87}"/>
              </a:ext>
            </a:extLst>
          </p:cNvPr>
          <p:cNvSpPr txBox="1"/>
          <p:nvPr/>
        </p:nvSpPr>
        <p:spPr>
          <a:xfrm>
            <a:off x="2656114" y="2778035"/>
            <a:ext cx="5817325" cy="1107996"/>
          </a:xfrm>
          <a:prstGeom prst="rect">
            <a:avLst/>
          </a:prstGeom>
          <a:noFill/>
        </p:spPr>
        <p:txBody>
          <a:bodyPr wrap="square" rtlCol="0">
            <a:spAutoFit/>
          </a:bodyPr>
          <a:lstStyle/>
          <a:p>
            <a:r>
              <a:rPr lang="en-IN" sz="6600" dirty="0">
                <a:solidFill>
                  <a:srgbClr val="0070C0"/>
                </a:solidFill>
                <a:latin typeface="Berlin Sans FB" panose="020E0602020502020306" pitchFamily="34" charset="0"/>
              </a:rPr>
              <a:t>THANK YOU</a:t>
            </a:r>
          </a:p>
        </p:txBody>
      </p:sp>
    </p:spTree>
    <p:extLst>
      <p:ext uri="{BB962C8B-B14F-4D97-AF65-F5344CB8AC3E}">
        <p14:creationId xmlns="" xmlns:p14="http://schemas.microsoft.com/office/powerpoint/2010/main" val="2232477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702F1774-E3ED-4C44-9B0A-2DB2341EC61C}"/>
              </a:ext>
            </a:extLst>
          </p:cNvPr>
          <p:cNvSpPr txBox="1"/>
          <p:nvPr/>
        </p:nvSpPr>
        <p:spPr>
          <a:xfrm>
            <a:off x="879566" y="1798044"/>
            <a:ext cx="9056914" cy="1477328"/>
          </a:xfrm>
          <a:prstGeom prst="rect">
            <a:avLst/>
          </a:prstGeom>
          <a:noFill/>
        </p:spPr>
        <p:txBody>
          <a:bodyPr wrap="square">
            <a:spAutoFit/>
          </a:bodyPr>
          <a:lstStyle/>
          <a:p>
            <a:r>
              <a:rPr lang="en-US" dirty="0"/>
              <a:t>Today's drainage system is not high-tech. So whenever there is blockage it is difficult to figure out the exact location of the blockage. Also, early alerts of the blockage are not received. Hence detection and repairing of the blockage become time consuming. It becomes very inconvenient to handle the situation when pipes are blocked completely. Due to such failure of drainage line people face a lot of problems.</a:t>
            </a:r>
            <a:endParaRPr lang="en-IN" dirty="0"/>
          </a:p>
        </p:txBody>
      </p:sp>
      <p:sp>
        <p:nvSpPr>
          <p:cNvPr id="6" name="TextBox 5">
            <a:extLst>
              <a:ext uri="{FF2B5EF4-FFF2-40B4-BE49-F238E27FC236}">
                <a16:creationId xmlns="" xmlns:a16="http://schemas.microsoft.com/office/drawing/2014/main" id="{B40777DE-4CC1-44EE-BAEE-E245AD26CFE3}"/>
              </a:ext>
            </a:extLst>
          </p:cNvPr>
          <p:cNvSpPr txBox="1"/>
          <p:nvPr/>
        </p:nvSpPr>
        <p:spPr>
          <a:xfrm flipH="1">
            <a:off x="879566" y="870858"/>
            <a:ext cx="4419602" cy="461665"/>
          </a:xfrm>
          <a:prstGeom prst="rect">
            <a:avLst/>
          </a:prstGeom>
          <a:noFill/>
        </p:spPr>
        <p:txBody>
          <a:bodyPr wrap="square" rtlCol="0">
            <a:spAutoFit/>
          </a:bodyPr>
          <a:lstStyle/>
          <a:p>
            <a:r>
              <a:rPr lang="en-IN" sz="2400" dirty="0">
                <a:solidFill>
                  <a:srgbClr val="0070C0"/>
                </a:solidFill>
                <a:latin typeface="Arial Black" panose="020B0A04020102020204" pitchFamily="34" charset="0"/>
              </a:rPr>
              <a:t>PROBLEM STATEMENT :</a:t>
            </a:r>
          </a:p>
        </p:txBody>
      </p:sp>
      <p:sp>
        <p:nvSpPr>
          <p:cNvPr id="8" name="TextBox 7">
            <a:extLst>
              <a:ext uri="{FF2B5EF4-FFF2-40B4-BE49-F238E27FC236}">
                <a16:creationId xmlns="" xmlns:a16="http://schemas.microsoft.com/office/drawing/2014/main" id="{9979FBA1-626F-49D3-8DF6-4F31DACA6530}"/>
              </a:ext>
            </a:extLst>
          </p:cNvPr>
          <p:cNvSpPr txBox="1"/>
          <p:nvPr/>
        </p:nvSpPr>
        <p:spPr>
          <a:xfrm>
            <a:off x="879566" y="3900792"/>
            <a:ext cx="7968343" cy="2154436"/>
          </a:xfrm>
          <a:prstGeom prst="rect">
            <a:avLst/>
          </a:prstGeom>
          <a:noFill/>
        </p:spPr>
        <p:txBody>
          <a:bodyPr wrap="square">
            <a:spAutoFit/>
          </a:bodyPr>
          <a:lstStyle/>
          <a:p>
            <a:r>
              <a:rPr lang="en-US" sz="2400" dirty="0">
                <a:solidFill>
                  <a:srgbClr val="0070C0"/>
                </a:solidFill>
                <a:latin typeface="Arial Black" panose="020B0A04020102020204" pitchFamily="34" charset="0"/>
              </a:rPr>
              <a:t>SOLUTION :</a:t>
            </a:r>
          </a:p>
          <a:p>
            <a:endParaRPr lang="en-US" sz="2000" dirty="0">
              <a:solidFill>
                <a:srgbClr val="0070C0"/>
              </a:solidFill>
              <a:latin typeface="Arial Black" panose="020B0A04020102020204" pitchFamily="34" charset="0"/>
            </a:endParaRPr>
          </a:p>
          <a:p>
            <a:r>
              <a:rPr lang="en-US" dirty="0"/>
              <a:t>	 • Detect the location.</a:t>
            </a:r>
          </a:p>
          <a:p>
            <a:r>
              <a:rPr lang="en-US" dirty="0"/>
              <a:t>	 • The system governing the flow of sewage from pipes.</a:t>
            </a:r>
          </a:p>
          <a:p>
            <a:r>
              <a:rPr lang="en-US" dirty="0"/>
              <a:t> 	 • Use of flow sensors to detect the variations in the flow.</a:t>
            </a:r>
          </a:p>
          <a:p>
            <a:r>
              <a:rPr lang="en-US" dirty="0"/>
              <a:t>  	 • Get the prior alerts of blockages and locate them using IOT. </a:t>
            </a:r>
          </a:p>
          <a:p>
            <a:r>
              <a:rPr lang="en-US" dirty="0"/>
              <a:t>	 • Trace location using GPS and send SMS through GSM. </a:t>
            </a:r>
            <a:endParaRPr lang="en-IN" dirty="0"/>
          </a:p>
        </p:txBody>
      </p:sp>
    </p:spTree>
    <p:extLst>
      <p:ext uri="{BB962C8B-B14F-4D97-AF65-F5344CB8AC3E}">
        <p14:creationId xmlns="" xmlns:p14="http://schemas.microsoft.com/office/powerpoint/2010/main" val="1674634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5F6D25E-E79F-40F2-8AD3-D1FCC58135DC}"/>
              </a:ext>
            </a:extLst>
          </p:cNvPr>
          <p:cNvSpPr txBox="1"/>
          <p:nvPr/>
        </p:nvSpPr>
        <p:spPr>
          <a:xfrm>
            <a:off x="446314" y="1426088"/>
            <a:ext cx="9019904" cy="2677656"/>
          </a:xfrm>
          <a:prstGeom prst="rect">
            <a:avLst/>
          </a:prstGeom>
          <a:noFill/>
        </p:spPr>
        <p:txBody>
          <a:bodyPr wrap="square">
            <a:spAutoFit/>
          </a:bodyPr>
          <a:lstStyle/>
          <a:p>
            <a:endParaRPr lang="en-US" sz="2400" dirty="0">
              <a:solidFill>
                <a:srgbClr val="0070C0"/>
              </a:solidFill>
              <a:latin typeface="Arial Black" panose="020B0A04020102020204" pitchFamily="34" charset="0"/>
            </a:endParaRPr>
          </a:p>
          <a:p>
            <a:r>
              <a:rPr lang="en-US" dirty="0"/>
              <a:t>	• Cleaner cities and intelligent management of    drainage in the city.</a:t>
            </a:r>
          </a:p>
          <a:p>
            <a:r>
              <a:rPr lang="en-US" dirty="0"/>
              <a:t> 	• Detection of drainage water level and blockages in the drainage. </a:t>
            </a:r>
          </a:p>
          <a:p>
            <a:r>
              <a:rPr lang="en-US" dirty="0"/>
              <a:t>	• Checking water flow rate continuously, as well as sending automatic mail,      		   display on the monitor if the water level is outside of an expected normal 		   range.</a:t>
            </a:r>
          </a:p>
          <a:p>
            <a:r>
              <a:rPr lang="en-US" dirty="0"/>
              <a:t> 	• The main objective is to obtain an effective low-cost and flexible solution for 		   condition monitoring and infrastructure management in the city.</a:t>
            </a:r>
          </a:p>
          <a:p>
            <a:r>
              <a:rPr lang="en-US" dirty="0"/>
              <a:t> 	• Detecting gas and updating it in real time through IoT.</a:t>
            </a:r>
          </a:p>
        </p:txBody>
      </p:sp>
      <p:sp>
        <p:nvSpPr>
          <p:cNvPr id="2" name="TextBox 1">
            <a:extLst>
              <a:ext uri="{FF2B5EF4-FFF2-40B4-BE49-F238E27FC236}">
                <a16:creationId xmlns="" xmlns:a16="http://schemas.microsoft.com/office/drawing/2014/main" id="{A57D2AA2-7395-438B-9D3D-A7FA6D9FC426}"/>
              </a:ext>
            </a:extLst>
          </p:cNvPr>
          <p:cNvSpPr txBox="1"/>
          <p:nvPr/>
        </p:nvSpPr>
        <p:spPr>
          <a:xfrm>
            <a:off x="870857" y="714102"/>
            <a:ext cx="2723607" cy="461665"/>
          </a:xfrm>
          <a:prstGeom prst="rect">
            <a:avLst/>
          </a:prstGeom>
          <a:noFill/>
        </p:spPr>
        <p:txBody>
          <a:bodyPr wrap="square" rtlCol="0">
            <a:spAutoFit/>
          </a:bodyPr>
          <a:lstStyle/>
          <a:p>
            <a:r>
              <a:rPr lang="en-IN" sz="2400" dirty="0">
                <a:solidFill>
                  <a:srgbClr val="0070C0"/>
                </a:solidFill>
                <a:latin typeface="Arial Black" panose="020B0A04020102020204" pitchFamily="34" charset="0"/>
              </a:rPr>
              <a:t>OBJECTIVES :</a:t>
            </a:r>
          </a:p>
        </p:txBody>
      </p:sp>
    </p:spTree>
    <p:extLst>
      <p:ext uri="{BB962C8B-B14F-4D97-AF65-F5344CB8AC3E}">
        <p14:creationId xmlns="" xmlns:p14="http://schemas.microsoft.com/office/powerpoint/2010/main" val="3106395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BB0B54B1-02FA-4000-847C-985504DC99BE}"/>
              </a:ext>
            </a:extLst>
          </p:cNvPr>
          <p:cNvPicPr>
            <a:picLocks noChangeAspect="1"/>
          </p:cNvPicPr>
          <p:nvPr/>
        </p:nvPicPr>
        <p:blipFill>
          <a:blip r:embed="rId2"/>
          <a:stretch>
            <a:fillRect/>
          </a:stretch>
        </p:blipFill>
        <p:spPr>
          <a:xfrm>
            <a:off x="418011" y="1124492"/>
            <a:ext cx="9091749" cy="4788627"/>
          </a:xfrm>
          <a:prstGeom prst="rect">
            <a:avLst/>
          </a:prstGeom>
        </p:spPr>
      </p:pic>
      <p:sp>
        <p:nvSpPr>
          <p:cNvPr id="4" name="TextBox 3">
            <a:extLst>
              <a:ext uri="{FF2B5EF4-FFF2-40B4-BE49-F238E27FC236}">
                <a16:creationId xmlns="" xmlns:a16="http://schemas.microsoft.com/office/drawing/2014/main" id="{C446FE4D-98D0-4FD5-9ACC-F99DC7CEA6AE}"/>
              </a:ext>
            </a:extLst>
          </p:cNvPr>
          <p:cNvSpPr txBox="1"/>
          <p:nvPr/>
        </p:nvSpPr>
        <p:spPr>
          <a:xfrm>
            <a:off x="827313" y="384266"/>
            <a:ext cx="4005943" cy="461665"/>
          </a:xfrm>
          <a:prstGeom prst="rect">
            <a:avLst/>
          </a:prstGeom>
          <a:noFill/>
        </p:spPr>
        <p:txBody>
          <a:bodyPr wrap="square" rtlCol="0">
            <a:spAutoFit/>
          </a:bodyPr>
          <a:lstStyle/>
          <a:p>
            <a:r>
              <a:rPr lang="en-IN" sz="2400" dirty="0">
                <a:solidFill>
                  <a:srgbClr val="0070C0"/>
                </a:solidFill>
                <a:latin typeface="Arial Black" panose="020B0A04020102020204" pitchFamily="34" charset="0"/>
              </a:rPr>
              <a:t>BLOCK DIAGRAM :</a:t>
            </a:r>
          </a:p>
        </p:txBody>
      </p:sp>
    </p:spTree>
    <p:extLst>
      <p:ext uri="{BB962C8B-B14F-4D97-AF65-F5344CB8AC3E}">
        <p14:creationId xmlns="" xmlns:p14="http://schemas.microsoft.com/office/powerpoint/2010/main" val="3201776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2A13886-F56A-4A33-AB3B-4D0D9870E6C1}"/>
              </a:ext>
            </a:extLst>
          </p:cNvPr>
          <p:cNvSpPr txBox="1"/>
          <p:nvPr/>
        </p:nvSpPr>
        <p:spPr>
          <a:xfrm>
            <a:off x="513805" y="609599"/>
            <a:ext cx="4624252" cy="461665"/>
          </a:xfrm>
          <a:prstGeom prst="rect">
            <a:avLst/>
          </a:prstGeom>
          <a:noFill/>
        </p:spPr>
        <p:txBody>
          <a:bodyPr wrap="square" rtlCol="0">
            <a:spAutoFit/>
          </a:bodyPr>
          <a:lstStyle/>
          <a:p>
            <a:r>
              <a:rPr lang="en-IN" sz="2400" dirty="0">
                <a:solidFill>
                  <a:srgbClr val="0070C0"/>
                </a:solidFill>
                <a:latin typeface="Arial Black" panose="020B0A04020102020204" pitchFamily="34" charset="0"/>
              </a:rPr>
              <a:t>CIRCUIT COMPONENTS :</a:t>
            </a:r>
          </a:p>
        </p:txBody>
      </p:sp>
      <p:sp>
        <p:nvSpPr>
          <p:cNvPr id="3" name="TextBox 2">
            <a:extLst>
              <a:ext uri="{FF2B5EF4-FFF2-40B4-BE49-F238E27FC236}">
                <a16:creationId xmlns="" xmlns:a16="http://schemas.microsoft.com/office/drawing/2014/main" id="{9A31276E-C492-4EEE-8196-DFDAA43063C1}"/>
              </a:ext>
            </a:extLst>
          </p:cNvPr>
          <p:cNvSpPr txBox="1"/>
          <p:nvPr/>
        </p:nvSpPr>
        <p:spPr>
          <a:xfrm>
            <a:off x="513805" y="1378692"/>
            <a:ext cx="3448596" cy="646331"/>
          </a:xfrm>
          <a:prstGeom prst="rect">
            <a:avLst/>
          </a:prstGeom>
          <a:noFill/>
        </p:spPr>
        <p:txBody>
          <a:bodyPr wrap="square" rtlCol="0">
            <a:spAutoFit/>
          </a:bodyPr>
          <a:lstStyle/>
          <a:p>
            <a:pPr marL="285750" indent="-285750">
              <a:buFont typeface="Arial" panose="020B0604020202020204" pitchFamily="34" charset="0"/>
              <a:buChar char="•"/>
            </a:pPr>
            <a:r>
              <a:rPr lang="en-IN" dirty="0"/>
              <a:t>Arduino Uno</a:t>
            </a:r>
          </a:p>
          <a:p>
            <a:pPr marL="285750" indent="-285750">
              <a:buFont typeface="Arial" panose="020B0604020202020204" pitchFamily="34" charset="0"/>
              <a:buChar char="•"/>
            </a:pPr>
            <a:endParaRPr lang="en-IN" dirty="0"/>
          </a:p>
        </p:txBody>
      </p:sp>
      <p:pic>
        <p:nvPicPr>
          <p:cNvPr id="8" name="Picture 7">
            <a:extLst>
              <a:ext uri="{FF2B5EF4-FFF2-40B4-BE49-F238E27FC236}">
                <a16:creationId xmlns="" xmlns:a16="http://schemas.microsoft.com/office/drawing/2014/main" id="{2CC16978-EEF4-4DA6-A2E0-9074D8F527E3}"/>
              </a:ext>
            </a:extLst>
          </p:cNvPr>
          <p:cNvPicPr>
            <a:picLocks noChangeAspect="1"/>
          </p:cNvPicPr>
          <p:nvPr/>
        </p:nvPicPr>
        <p:blipFill>
          <a:blip r:embed="rId2">
            <a:extLst>
              <a:ext uri="{837473B0-CC2E-450A-ABE3-18F120FF3D39}">
                <a1611:picAttrSrcUrl xmlns="" xmlns:a1611="http://schemas.microsoft.com/office/drawing/2016/11/main" r:id="rId3"/>
              </a:ext>
            </a:extLst>
          </a:blip>
          <a:stretch>
            <a:fillRect/>
          </a:stretch>
        </p:blipFill>
        <p:spPr>
          <a:xfrm>
            <a:off x="1809642" y="2025023"/>
            <a:ext cx="5876190" cy="4389928"/>
          </a:xfrm>
          <a:prstGeom prst="rect">
            <a:avLst/>
          </a:prstGeom>
        </p:spPr>
      </p:pic>
    </p:spTree>
    <p:extLst>
      <p:ext uri="{BB962C8B-B14F-4D97-AF65-F5344CB8AC3E}">
        <p14:creationId xmlns="" xmlns:p14="http://schemas.microsoft.com/office/powerpoint/2010/main" val="135557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983F09D-3423-4B9F-99B8-ABB87D7E8FA3}"/>
              </a:ext>
            </a:extLst>
          </p:cNvPr>
          <p:cNvSpPr txBox="1"/>
          <p:nvPr/>
        </p:nvSpPr>
        <p:spPr>
          <a:xfrm>
            <a:off x="574766" y="714103"/>
            <a:ext cx="3526971" cy="369332"/>
          </a:xfrm>
          <a:prstGeom prst="rect">
            <a:avLst/>
          </a:prstGeom>
          <a:noFill/>
        </p:spPr>
        <p:txBody>
          <a:bodyPr wrap="square" rtlCol="0">
            <a:spAutoFit/>
          </a:bodyPr>
          <a:lstStyle/>
          <a:p>
            <a:pPr marL="285750" indent="-285750">
              <a:buFont typeface="Arial" panose="020B0604020202020204" pitchFamily="34" charset="0"/>
              <a:buChar char="•"/>
            </a:pPr>
            <a:r>
              <a:rPr lang="en-IN" dirty="0"/>
              <a:t>GSM Module</a:t>
            </a:r>
          </a:p>
        </p:txBody>
      </p:sp>
      <p:pic>
        <p:nvPicPr>
          <p:cNvPr id="4" name="Picture 3">
            <a:extLst>
              <a:ext uri="{FF2B5EF4-FFF2-40B4-BE49-F238E27FC236}">
                <a16:creationId xmlns="" xmlns:a16="http://schemas.microsoft.com/office/drawing/2014/main" id="{9D0ED7DD-F817-4362-8581-80E6ED96A02A}"/>
              </a:ext>
            </a:extLst>
          </p:cNvPr>
          <p:cNvPicPr>
            <a:picLocks noChangeAspect="1"/>
          </p:cNvPicPr>
          <p:nvPr/>
        </p:nvPicPr>
        <p:blipFill>
          <a:blip r:embed="rId2">
            <a:extLst>
              <a:ext uri="{837473B0-CC2E-450A-ABE3-18F120FF3D39}">
                <a1611:picAttrSrcUrl xmlns="" xmlns:a1611="http://schemas.microsoft.com/office/drawing/2016/11/main" r:id="rId3"/>
              </a:ext>
            </a:extLst>
          </a:blip>
          <a:stretch>
            <a:fillRect/>
          </a:stretch>
        </p:blipFill>
        <p:spPr>
          <a:xfrm>
            <a:off x="2351314" y="1485845"/>
            <a:ext cx="4789714" cy="4793430"/>
          </a:xfrm>
          <a:prstGeom prst="rect">
            <a:avLst/>
          </a:prstGeom>
        </p:spPr>
      </p:pic>
    </p:spTree>
    <p:extLst>
      <p:ext uri="{BB962C8B-B14F-4D97-AF65-F5344CB8AC3E}">
        <p14:creationId xmlns="" xmlns:p14="http://schemas.microsoft.com/office/powerpoint/2010/main" val="226503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B161F56-8590-48B1-B94E-411573536C9B}"/>
              </a:ext>
            </a:extLst>
          </p:cNvPr>
          <p:cNvSpPr txBox="1"/>
          <p:nvPr/>
        </p:nvSpPr>
        <p:spPr>
          <a:xfrm>
            <a:off x="627017" y="957942"/>
            <a:ext cx="2690948" cy="369332"/>
          </a:xfrm>
          <a:prstGeom prst="rect">
            <a:avLst/>
          </a:prstGeom>
          <a:noFill/>
        </p:spPr>
        <p:txBody>
          <a:bodyPr wrap="square" rtlCol="0">
            <a:spAutoFit/>
          </a:bodyPr>
          <a:lstStyle/>
          <a:p>
            <a:pPr marL="285750" indent="-285750">
              <a:buFont typeface="Arial" panose="020B0604020202020204" pitchFamily="34" charset="0"/>
              <a:buChar char="•"/>
            </a:pPr>
            <a:r>
              <a:rPr lang="en-IN" dirty="0"/>
              <a:t>PIR Sensor</a:t>
            </a:r>
          </a:p>
        </p:txBody>
      </p:sp>
      <p:pic>
        <p:nvPicPr>
          <p:cNvPr id="4" name="Picture 3">
            <a:extLst>
              <a:ext uri="{FF2B5EF4-FFF2-40B4-BE49-F238E27FC236}">
                <a16:creationId xmlns="" xmlns:a16="http://schemas.microsoft.com/office/drawing/2014/main" id="{D838FCC9-466A-4AA8-AB44-1CE2874A0490}"/>
              </a:ext>
            </a:extLst>
          </p:cNvPr>
          <p:cNvPicPr>
            <a:picLocks noChangeAspect="1"/>
          </p:cNvPicPr>
          <p:nvPr/>
        </p:nvPicPr>
        <p:blipFill>
          <a:blip r:embed="rId2">
            <a:extLst>
              <a:ext uri="{837473B0-CC2E-450A-ABE3-18F120FF3D39}">
                <a1611:picAttrSrcUrl xmlns="" xmlns:a1611="http://schemas.microsoft.com/office/drawing/2016/11/main" r:id="rId3"/>
              </a:ext>
            </a:extLst>
          </a:blip>
          <a:stretch>
            <a:fillRect/>
          </a:stretch>
        </p:blipFill>
        <p:spPr>
          <a:xfrm>
            <a:off x="2658293" y="1948545"/>
            <a:ext cx="4056016" cy="3951513"/>
          </a:xfrm>
          <a:prstGeom prst="rect">
            <a:avLst/>
          </a:prstGeom>
        </p:spPr>
      </p:pic>
    </p:spTree>
    <p:extLst>
      <p:ext uri="{BB962C8B-B14F-4D97-AF65-F5344CB8AC3E}">
        <p14:creationId xmlns="" xmlns:p14="http://schemas.microsoft.com/office/powerpoint/2010/main" val="2782730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374864B-502D-4AFA-86D1-6499292CD043}"/>
              </a:ext>
            </a:extLst>
          </p:cNvPr>
          <p:cNvSpPr txBox="1"/>
          <p:nvPr/>
        </p:nvSpPr>
        <p:spPr>
          <a:xfrm>
            <a:off x="801188" y="940525"/>
            <a:ext cx="2943497" cy="369332"/>
          </a:xfrm>
          <a:prstGeom prst="rect">
            <a:avLst/>
          </a:prstGeom>
          <a:noFill/>
        </p:spPr>
        <p:txBody>
          <a:bodyPr wrap="square" rtlCol="0">
            <a:spAutoFit/>
          </a:bodyPr>
          <a:lstStyle/>
          <a:p>
            <a:pPr marL="285750" indent="-285750">
              <a:buFont typeface="Arial" panose="020B0604020202020204" pitchFamily="34" charset="0"/>
              <a:buChar char="•"/>
            </a:pPr>
            <a:r>
              <a:rPr lang="en-IN" dirty="0"/>
              <a:t>18650 Cell ( Battery )</a:t>
            </a:r>
          </a:p>
        </p:txBody>
      </p:sp>
      <p:pic>
        <p:nvPicPr>
          <p:cNvPr id="4" name="Picture 3">
            <a:extLst>
              <a:ext uri="{FF2B5EF4-FFF2-40B4-BE49-F238E27FC236}">
                <a16:creationId xmlns="" xmlns:a16="http://schemas.microsoft.com/office/drawing/2014/main" id="{3FB743F4-7267-4649-AC20-286308EC6D2E}"/>
              </a:ext>
            </a:extLst>
          </p:cNvPr>
          <p:cNvPicPr>
            <a:picLocks noChangeAspect="1"/>
          </p:cNvPicPr>
          <p:nvPr/>
        </p:nvPicPr>
        <p:blipFill>
          <a:blip r:embed="rId2">
            <a:extLst>
              <a:ext uri="{837473B0-CC2E-450A-ABE3-18F120FF3D39}">
                <a1611:picAttrSrcUrl xmlns="" xmlns:a1611="http://schemas.microsoft.com/office/drawing/2016/11/main" r:id="rId3"/>
              </a:ext>
            </a:extLst>
          </a:blip>
          <a:stretch>
            <a:fillRect/>
          </a:stretch>
        </p:blipFill>
        <p:spPr>
          <a:xfrm>
            <a:off x="3136177" y="2500104"/>
            <a:ext cx="3160120" cy="3160120"/>
          </a:xfrm>
          <a:prstGeom prst="rect">
            <a:avLst/>
          </a:prstGeom>
        </p:spPr>
      </p:pic>
    </p:spTree>
    <p:extLst>
      <p:ext uri="{BB962C8B-B14F-4D97-AF65-F5344CB8AC3E}">
        <p14:creationId xmlns="" xmlns:p14="http://schemas.microsoft.com/office/powerpoint/2010/main" val="1913588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A06378B9-C620-4345-95F1-7A23F32BEB56}"/>
              </a:ext>
            </a:extLst>
          </p:cNvPr>
          <p:cNvPicPr>
            <a:picLocks noChangeAspect="1"/>
          </p:cNvPicPr>
          <p:nvPr/>
        </p:nvPicPr>
        <p:blipFill rotWithShape="1">
          <a:blip r:embed="rId2"/>
          <a:srcRect t="37281"/>
          <a:stretch/>
        </p:blipFill>
        <p:spPr>
          <a:xfrm>
            <a:off x="1793966" y="1672045"/>
            <a:ext cx="7001690" cy="4193176"/>
          </a:xfrm>
          <a:prstGeom prst="rect">
            <a:avLst/>
          </a:prstGeom>
        </p:spPr>
      </p:pic>
      <p:sp>
        <p:nvSpPr>
          <p:cNvPr id="3" name="TextBox 2">
            <a:extLst>
              <a:ext uri="{FF2B5EF4-FFF2-40B4-BE49-F238E27FC236}">
                <a16:creationId xmlns="" xmlns:a16="http://schemas.microsoft.com/office/drawing/2014/main" id="{F653DD62-2462-4C8A-9886-A7C1780BC52D}"/>
              </a:ext>
            </a:extLst>
          </p:cNvPr>
          <p:cNvSpPr txBox="1"/>
          <p:nvPr/>
        </p:nvSpPr>
        <p:spPr>
          <a:xfrm>
            <a:off x="574766" y="722814"/>
            <a:ext cx="3500845" cy="461665"/>
          </a:xfrm>
          <a:prstGeom prst="rect">
            <a:avLst/>
          </a:prstGeom>
          <a:noFill/>
        </p:spPr>
        <p:txBody>
          <a:bodyPr wrap="square" rtlCol="0">
            <a:spAutoFit/>
          </a:bodyPr>
          <a:lstStyle/>
          <a:p>
            <a:r>
              <a:rPr lang="en-IN" sz="2400" dirty="0">
                <a:solidFill>
                  <a:srgbClr val="0070C0"/>
                </a:solidFill>
                <a:latin typeface="Arial Black" panose="020B0A04020102020204" pitchFamily="34" charset="0"/>
              </a:rPr>
              <a:t>PROTOTYPE :</a:t>
            </a:r>
          </a:p>
        </p:txBody>
      </p:sp>
    </p:spTree>
    <p:extLst>
      <p:ext uri="{BB962C8B-B14F-4D97-AF65-F5344CB8AC3E}">
        <p14:creationId xmlns="" xmlns:p14="http://schemas.microsoft.com/office/powerpoint/2010/main" val="16919651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3136</TotalTime>
  <Words>223</Words>
  <Application>Microsoft Office PowerPoint</Application>
  <PresentationFormat>Custom</PresentationFormat>
  <Paragraphs>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OPEN MANHOLE DETECTION AND MONITORING</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MANHOLE DETECTION AND MONITORING</dc:title>
  <dc:creator>diikshareddy@outlook.com</dc:creator>
  <cp:lastModifiedBy>sainath dodla</cp:lastModifiedBy>
  <cp:revision>5</cp:revision>
  <dcterms:created xsi:type="dcterms:W3CDTF">2022-03-22T07:26:33Z</dcterms:created>
  <dcterms:modified xsi:type="dcterms:W3CDTF">2023-01-17T04:47:04Z</dcterms:modified>
</cp:coreProperties>
</file>