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60" r:id="rId6"/>
    <p:sldId id="267" r:id="rId7"/>
    <p:sldId id="261" r:id="rId8"/>
    <p:sldId id="262" r:id="rId9"/>
    <p:sldId id="263" r:id="rId10"/>
    <p:sldId id="264" r:id="rId11"/>
    <p:sldId id="269"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0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olderpad.com/solderpad/arduino-uno/"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4C45C1-CAC3-4532-81C5-B73AE4A8F572}"/>
              </a:ext>
            </a:extLst>
          </p:cNvPr>
          <p:cNvSpPr>
            <a:spLocks noGrp="1"/>
          </p:cNvSpPr>
          <p:nvPr>
            <p:ph type="ctrTitle"/>
          </p:nvPr>
        </p:nvSpPr>
        <p:spPr>
          <a:xfrm>
            <a:off x="1507067" y="514774"/>
            <a:ext cx="7766936" cy="1646302"/>
          </a:xfrm>
        </p:spPr>
        <p:txBody>
          <a:bodyPr/>
          <a:lstStyle/>
          <a:p>
            <a:pPr algn="ctr"/>
            <a:r>
              <a:rPr lang="en-IN" sz="4000" dirty="0">
                <a:solidFill>
                  <a:srgbClr val="00B050"/>
                </a:solidFill>
                <a:latin typeface="Algerian" panose="04020705040A02060702" pitchFamily="82" charset="0"/>
              </a:rPr>
              <a:t>Traffic priority for ambulance</a:t>
            </a:r>
          </a:p>
        </p:txBody>
      </p:sp>
      <p:sp>
        <p:nvSpPr>
          <p:cNvPr id="3" name="Subtitle 2">
            <a:extLst>
              <a:ext uri="{FF2B5EF4-FFF2-40B4-BE49-F238E27FC236}">
                <a16:creationId xmlns="" xmlns:a16="http://schemas.microsoft.com/office/drawing/2014/main" id="{85356583-0A01-41FD-A5F9-7A32EC04D3D7}"/>
              </a:ext>
            </a:extLst>
          </p:cNvPr>
          <p:cNvSpPr>
            <a:spLocks noGrp="1"/>
          </p:cNvSpPr>
          <p:nvPr>
            <p:ph type="subTitle" idx="1"/>
          </p:nvPr>
        </p:nvSpPr>
        <p:spPr>
          <a:xfrm>
            <a:off x="7197636" y="4362993"/>
            <a:ext cx="2981661" cy="2558309"/>
          </a:xfrm>
        </p:spPr>
        <p:txBody>
          <a:bodyPr>
            <a:normAutofit/>
          </a:bodyPr>
          <a:lstStyle/>
          <a:p>
            <a:pPr algn="l"/>
            <a:r>
              <a:rPr lang="en-IN" sz="2000" dirty="0" err="1" smtClean="0">
                <a:solidFill>
                  <a:srgbClr val="00B050"/>
                </a:solidFill>
                <a:latin typeface="Arial Rounded MT Bold" panose="020F0704030504030204" pitchFamily="34" charset="0"/>
              </a:rPr>
              <a:t>M.Vasanth</a:t>
            </a:r>
            <a:r>
              <a:rPr lang="en-IN" sz="2000" dirty="0" smtClean="0">
                <a:solidFill>
                  <a:srgbClr val="00B050"/>
                </a:solidFill>
                <a:latin typeface="Arial Rounded MT Bold" panose="020F0704030504030204" pitchFamily="34" charset="0"/>
              </a:rPr>
              <a:t> </a:t>
            </a:r>
            <a:r>
              <a:rPr lang="en-IN" sz="2000" dirty="0">
                <a:solidFill>
                  <a:srgbClr val="00B050"/>
                </a:solidFill>
                <a:latin typeface="Arial Rounded MT Bold" panose="020F0704030504030204" pitchFamily="34" charset="0"/>
              </a:rPr>
              <a:t>Reddy</a:t>
            </a:r>
          </a:p>
          <a:p>
            <a:pPr marL="342900" indent="-342900" algn="l"/>
            <a:endParaRPr lang="en-IN" sz="2000" dirty="0">
              <a:solidFill>
                <a:srgbClr val="00B050"/>
              </a:solidFill>
              <a:latin typeface="Arial Rounded MT Bold" panose="020F0704030504030204" pitchFamily="34" charset="0"/>
            </a:endParaRPr>
          </a:p>
          <a:p>
            <a:pPr marL="342900" indent="-342900">
              <a:buFont typeface="Wingdings" panose="05000000000000000000" pitchFamily="2" charset="2"/>
              <a:buChar char="Ø"/>
            </a:pPr>
            <a:endParaRPr lang="en-IN" sz="2000" dirty="0">
              <a:solidFill>
                <a:srgbClr val="00B050"/>
              </a:solidFill>
              <a:latin typeface="Arial Rounded MT Bold" panose="020F0704030504030204" pitchFamily="34" charset="0"/>
            </a:endParaRPr>
          </a:p>
          <a:p>
            <a:endParaRPr lang="en-IN" sz="2000" dirty="0">
              <a:solidFill>
                <a:srgbClr val="00B050"/>
              </a:solidFill>
              <a:latin typeface="Arial Rounded MT Bold" panose="020F0704030504030204" pitchFamily="34" charset="0"/>
            </a:endParaRPr>
          </a:p>
        </p:txBody>
      </p:sp>
      <p:pic>
        <p:nvPicPr>
          <p:cNvPr id="4" name="Picture 3" descr="IMG-20221226-WA0005.jpg"/>
          <p:cNvPicPr>
            <a:picLocks noChangeAspect="1"/>
          </p:cNvPicPr>
          <p:nvPr/>
        </p:nvPicPr>
        <p:blipFill>
          <a:blip r:embed="rId2"/>
          <a:stretch>
            <a:fillRect/>
          </a:stretch>
        </p:blipFill>
        <p:spPr>
          <a:xfrm>
            <a:off x="1019113" y="3043646"/>
            <a:ext cx="4180114" cy="3252651"/>
          </a:xfrm>
          <a:prstGeom prst="rect">
            <a:avLst/>
          </a:prstGeom>
        </p:spPr>
      </p:pic>
    </p:spTree>
    <p:extLst>
      <p:ext uri="{BB962C8B-B14F-4D97-AF65-F5344CB8AC3E}">
        <p14:creationId xmlns="" xmlns:p14="http://schemas.microsoft.com/office/powerpoint/2010/main" val="2935817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653DD62-2462-4C8A-9886-A7C1780BC52D}"/>
              </a:ext>
            </a:extLst>
          </p:cNvPr>
          <p:cNvSpPr txBox="1"/>
          <p:nvPr/>
        </p:nvSpPr>
        <p:spPr>
          <a:xfrm>
            <a:off x="574766" y="722814"/>
            <a:ext cx="3500845" cy="461665"/>
          </a:xfrm>
          <a:prstGeom prst="rect">
            <a:avLst/>
          </a:prstGeom>
          <a:noFill/>
        </p:spPr>
        <p:txBody>
          <a:bodyPr wrap="square" rtlCol="0">
            <a:spAutoFit/>
          </a:bodyPr>
          <a:lstStyle/>
          <a:p>
            <a:r>
              <a:rPr lang="en-IN" sz="2400" dirty="0">
                <a:solidFill>
                  <a:srgbClr val="0070C0"/>
                </a:solidFill>
                <a:latin typeface="Arial Black" panose="020B0A04020102020204" pitchFamily="34" charset="0"/>
              </a:rPr>
              <a:t>PROTOTYPE :</a:t>
            </a:r>
          </a:p>
        </p:txBody>
      </p:sp>
      <p:pic>
        <p:nvPicPr>
          <p:cNvPr id="4" name="Picture 3" descr="IMG-20221226-WA0006.jpg"/>
          <p:cNvPicPr>
            <a:picLocks noChangeAspect="1"/>
          </p:cNvPicPr>
          <p:nvPr/>
        </p:nvPicPr>
        <p:blipFill>
          <a:blip r:embed="rId2"/>
          <a:stretch>
            <a:fillRect/>
          </a:stretch>
        </p:blipFill>
        <p:spPr>
          <a:xfrm>
            <a:off x="418185" y="1972492"/>
            <a:ext cx="4576229" cy="3317966"/>
          </a:xfrm>
          <a:prstGeom prst="rect">
            <a:avLst/>
          </a:prstGeom>
        </p:spPr>
      </p:pic>
      <p:pic>
        <p:nvPicPr>
          <p:cNvPr id="5" name="Picture 4" descr="IMG-20221226-WA0005.jpg"/>
          <p:cNvPicPr>
            <a:picLocks noChangeAspect="1"/>
          </p:cNvPicPr>
          <p:nvPr/>
        </p:nvPicPr>
        <p:blipFill>
          <a:blip r:embed="rId3"/>
          <a:stretch>
            <a:fillRect/>
          </a:stretch>
        </p:blipFill>
        <p:spPr>
          <a:xfrm>
            <a:off x="5346854" y="1972491"/>
            <a:ext cx="4364776" cy="3278778"/>
          </a:xfrm>
          <a:prstGeom prst="rect">
            <a:avLst/>
          </a:prstGeom>
        </p:spPr>
      </p:pic>
    </p:spTree>
    <p:extLst>
      <p:ext uri="{BB962C8B-B14F-4D97-AF65-F5344CB8AC3E}">
        <p14:creationId xmlns="" xmlns:p14="http://schemas.microsoft.com/office/powerpoint/2010/main" val="1691965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177CC9-6C4A-D6C0-FF91-ABD2C9EEB23F}"/>
              </a:ext>
            </a:extLst>
          </p:cNvPr>
          <p:cNvSpPr>
            <a:spLocks noGrp="1"/>
          </p:cNvSpPr>
          <p:nvPr>
            <p:ph type="title"/>
          </p:nvPr>
        </p:nvSpPr>
        <p:spPr>
          <a:xfrm>
            <a:off x="677335" y="609601"/>
            <a:ext cx="8596668" cy="770965"/>
          </a:xfrm>
        </p:spPr>
        <p:txBody>
          <a:bodyPr>
            <a:normAutofit/>
          </a:bodyPr>
          <a:lstStyle/>
          <a:p>
            <a:r>
              <a:rPr lang="en-US" sz="2400" dirty="0">
                <a:solidFill>
                  <a:srgbClr val="0070C0"/>
                </a:solidFill>
                <a:latin typeface="Arial Black" panose="020B0A04020102020204" pitchFamily="34" charset="0"/>
              </a:rPr>
              <a:t>FUTURE SCOPE :</a:t>
            </a:r>
            <a:endParaRPr lang="en-IN" sz="2400" dirty="0">
              <a:solidFill>
                <a:srgbClr val="0070C0"/>
              </a:solidFill>
              <a:latin typeface="Arial Black" panose="020B0A04020102020204" pitchFamily="34" charset="0"/>
            </a:endParaRPr>
          </a:p>
        </p:txBody>
      </p:sp>
      <p:sp>
        <p:nvSpPr>
          <p:cNvPr id="3" name="Text Placeholder 2">
            <a:extLst>
              <a:ext uri="{FF2B5EF4-FFF2-40B4-BE49-F238E27FC236}">
                <a16:creationId xmlns="" xmlns:a16="http://schemas.microsoft.com/office/drawing/2014/main" id="{0F2FE51D-0E2D-30BC-7AB0-8A8D2F46F485}"/>
              </a:ext>
            </a:extLst>
          </p:cNvPr>
          <p:cNvSpPr>
            <a:spLocks noGrp="1"/>
          </p:cNvSpPr>
          <p:nvPr>
            <p:ph type="body" idx="1"/>
          </p:nvPr>
        </p:nvSpPr>
        <p:spPr>
          <a:xfrm>
            <a:off x="374783" y="1165412"/>
            <a:ext cx="9495358" cy="4957482"/>
          </a:xfrm>
        </p:spPr>
        <p:txBody>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system can be adopted for any real time Emergency vehicles, helps to save the human lives.</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order to achieve traffic control to provide clearance for any emergency vehicles and to shorten its time taken to reach the hospital.</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the help of google maps it is very easy to detect and find the shortest path of any emergency vehicle</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As this system is easy to implement and cost involved is also less, this system can adopted for traffic clearance for any emergency vehicles in urban areas.</a:t>
            </a: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project can be used as the part of Intelligent Transport System in smart city project.</a:t>
            </a:r>
          </a:p>
          <a:p>
            <a:endParaRPr lang="en-IN" dirty="0"/>
          </a:p>
        </p:txBody>
      </p:sp>
    </p:spTree>
    <p:extLst>
      <p:ext uri="{BB962C8B-B14F-4D97-AF65-F5344CB8AC3E}">
        <p14:creationId xmlns="" xmlns:p14="http://schemas.microsoft.com/office/powerpoint/2010/main" val="262869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298350C-C2F0-4BC4-8030-C0E2017AA745}"/>
              </a:ext>
            </a:extLst>
          </p:cNvPr>
          <p:cNvSpPr txBox="1"/>
          <p:nvPr/>
        </p:nvSpPr>
        <p:spPr>
          <a:xfrm>
            <a:off x="547807" y="1692349"/>
            <a:ext cx="9476592" cy="3834511"/>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 idea is proposed in this project for controlling the traffic signals in favour of emergency vehicles and regulating time intervals based on situation. With this system the vehicles can be cleared from traffic efficiently by reducing waiting time lost in red lights, through fixing time intervals, which are determined automatically by the system, allowing easy transit for vehicles. This system also allows Emergency Vehicles to be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man </a:t>
            </a:r>
            <a:r>
              <a:rPr lang="en-IN" sz="1800" dirty="0" err="1" smtClean="0">
                <a:effectLst/>
                <a:latin typeface="Calibri" panose="020F0502020204030204" pitchFamily="34" charset="0"/>
                <a:ea typeface="Calibri" panose="020F0502020204030204" pitchFamily="34" charset="0"/>
                <a:cs typeface="Times New Roman" panose="02020603050405020304" pitchFamily="18" charset="0"/>
              </a:rPr>
              <a:t>euvered</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Traffic Junction without major loss of time and hence improving the chances of survival of victims in the Point of Emergency. This system is an entry level idea to develop Smart Traffic Signals which can respond to traffic intervals based on movement of vehicles in traffic and also mange free transit of Emergency vehicles. This system in the future can be Implemented with additional features that will aid to further improve the flow of traffic in cities combating the problems that arise due to traffic congestion.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TextBox 3">
            <a:extLst>
              <a:ext uri="{FF2B5EF4-FFF2-40B4-BE49-F238E27FC236}">
                <a16:creationId xmlns="" xmlns:a16="http://schemas.microsoft.com/office/drawing/2014/main" id="{929CE47D-BE7A-4063-BB8D-90E1AEE77862}"/>
              </a:ext>
            </a:extLst>
          </p:cNvPr>
          <p:cNvSpPr txBox="1"/>
          <p:nvPr/>
        </p:nvSpPr>
        <p:spPr>
          <a:xfrm>
            <a:off x="644561" y="727677"/>
            <a:ext cx="4265024" cy="461665"/>
          </a:xfrm>
          <a:prstGeom prst="rect">
            <a:avLst/>
          </a:prstGeom>
          <a:noFill/>
        </p:spPr>
        <p:txBody>
          <a:bodyPr wrap="square" rtlCol="0">
            <a:spAutoFit/>
          </a:bodyPr>
          <a:lstStyle/>
          <a:p>
            <a:r>
              <a:rPr lang="en-IN" sz="2400" dirty="0">
                <a:solidFill>
                  <a:srgbClr val="0070C0"/>
                </a:solidFill>
                <a:latin typeface="Arial Black" panose="020B0A04020102020204" pitchFamily="34" charset="0"/>
              </a:rPr>
              <a:t>CONCLUSION :</a:t>
            </a:r>
          </a:p>
        </p:txBody>
      </p:sp>
    </p:spTree>
    <p:extLst>
      <p:ext uri="{BB962C8B-B14F-4D97-AF65-F5344CB8AC3E}">
        <p14:creationId xmlns="" xmlns:p14="http://schemas.microsoft.com/office/powerpoint/2010/main" val="3152046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A326DE3-9638-4E83-8D35-AC53FC603F87}"/>
              </a:ext>
            </a:extLst>
          </p:cNvPr>
          <p:cNvSpPr txBox="1"/>
          <p:nvPr/>
        </p:nvSpPr>
        <p:spPr>
          <a:xfrm>
            <a:off x="2656114" y="2778035"/>
            <a:ext cx="5817325" cy="1107996"/>
          </a:xfrm>
          <a:prstGeom prst="rect">
            <a:avLst/>
          </a:prstGeom>
          <a:noFill/>
        </p:spPr>
        <p:txBody>
          <a:bodyPr wrap="square" rtlCol="0">
            <a:spAutoFit/>
          </a:bodyPr>
          <a:lstStyle/>
          <a:p>
            <a:r>
              <a:rPr lang="en-IN" sz="6600" dirty="0">
                <a:solidFill>
                  <a:srgbClr val="0070C0"/>
                </a:solidFill>
                <a:latin typeface="Berlin Sans FB" panose="020E0602020502020306" pitchFamily="34" charset="0"/>
              </a:rPr>
              <a:t>THANK YOU</a:t>
            </a:r>
          </a:p>
        </p:txBody>
      </p:sp>
    </p:spTree>
    <p:extLst>
      <p:ext uri="{BB962C8B-B14F-4D97-AF65-F5344CB8AC3E}">
        <p14:creationId xmlns="" xmlns:p14="http://schemas.microsoft.com/office/powerpoint/2010/main" val="223247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702F1774-E3ED-4C44-9B0A-2DB2341EC61C}"/>
              </a:ext>
            </a:extLst>
          </p:cNvPr>
          <p:cNvSpPr txBox="1"/>
          <p:nvPr/>
        </p:nvSpPr>
        <p:spPr>
          <a:xfrm>
            <a:off x="879566" y="1269126"/>
            <a:ext cx="9134010" cy="4636269"/>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emergency hospital ambulances are equipped with paramedics, even though they are unable to reach the incident site because of huge traffic at junctions. Once the ambulance got struck in traffic, it takes more time to reach the incident and it is obvious what happens to the patient till the ambulance reaches?  Due to slow movement of traffic the ambulance cannot reach the hospital at right time and leads to death of the patient.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400" dirty="0">
                <a:solidFill>
                  <a:srgbClr val="0070C0"/>
                </a:solidFill>
                <a:effectLst/>
                <a:latin typeface="Arial Black" panose="020B0A04020102020204" pitchFamily="34" charset="0"/>
                <a:ea typeface="Calibri" panose="020F0502020204030204" pitchFamily="34" charset="0"/>
                <a:cs typeface="Times New Roman" panose="02020603050405020304" pitchFamily="18" charset="0"/>
              </a:rPr>
              <a:t>SOLUTION:</a:t>
            </a:r>
          </a:p>
          <a:p>
            <a:pPr>
              <a:lnSpc>
                <a:spcPct val="107000"/>
              </a:lnSpc>
              <a:spcAft>
                <a:spcPts val="800"/>
              </a:spcAft>
            </a:pPr>
            <a:endParaRPr lang="en-IN" sz="2400" dirty="0">
              <a:solidFill>
                <a:srgbClr val="0070C0"/>
              </a:solidFill>
              <a:effectLst/>
              <a:latin typeface="Arial Black" panose="020B0A04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Developing a working detector model for emergency vehicle detection in traffic signals, which will detect the vehicle and the signal at the junction comes to green and allow the traffic to flow in  that direction, after the vehicles moves the signal at that point will works as usual.</a:t>
            </a:r>
          </a:p>
          <a:p>
            <a:endParaRPr lang="en-IN" dirty="0"/>
          </a:p>
        </p:txBody>
      </p:sp>
      <p:sp>
        <p:nvSpPr>
          <p:cNvPr id="6" name="TextBox 5">
            <a:extLst>
              <a:ext uri="{FF2B5EF4-FFF2-40B4-BE49-F238E27FC236}">
                <a16:creationId xmlns="" xmlns:a16="http://schemas.microsoft.com/office/drawing/2014/main" id="{B40777DE-4CC1-44EE-BAEE-E245AD26CFE3}"/>
              </a:ext>
            </a:extLst>
          </p:cNvPr>
          <p:cNvSpPr txBox="1"/>
          <p:nvPr/>
        </p:nvSpPr>
        <p:spPr>
          <a:xfrm flipH="1">
            <a:off x="879566" y="637776"/>
            <a:ext cx="4419602" cy="461665"/>
          </a:xfrm>
          <a:prstGeom prst="rect">
            <a:avLst/>
          </a:prstGeom>
          <a:noFill/>
        </p:spPr>
        <p:txBody>
          <a:bodyPr wrap="square" rtlCol="0">
            <a:spAutoFit/>
          </a:bodyPr>
          <a:lstStyle/>
          <a:p>
            <a:r>
              <a:rPr lang="en-IN" sz="2400" dirty="0">
                <a:solidFill>
                  <a:srgbClr val="0070C0"/>
                </a:solidFill>
                <a:latin typeface="Arial Black" panose="020B0A04020102020204" pitchFamily="34" charset="0"/>
              </a:rPr>
              <a:t>PROBLEM STATEMENT :</a:t>
            </a:r>
          </a:p>
        </p:txBody>
      </p:sp>
    </p:spTree>
    <p:extLst>
      <p:ext uri="{BB962C8B-B14F-4D97-AF65-F5344CB8AC3E}">
        <p14:creationId xmlns="" xmlns:p14="http://schemas.microsoft.com/office/powerpoint/2010/main" val="167463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D3B81D-B07A-D09E-9A5C-52D3F758C717}"/>
              </a:ext>
            </a:extLst>
          </p:cNvPr>
          <p:cNvSpPr>
            <a:spLocks noGrp="1"/>
          </p:cNvSpPr>
          <p:nvPr>
            <p:ph type="title"/>
          </p:nvPr>
        </p:nvSpPr>
        <p:spPr>
          <a:xfrm>
            <a:off x="677335" y="609600"/>
            <a:ext cx="8596668" cy="1299882"/>
          </a:xfrm>
        </p:spPr>
        <p:txBody>
          <a:bodyPr>
            <a:normAutofit/>
          </a:bodyPr>
          <a:lstStyle/>
          <a:p>
            <a:r>
              <a:rPr lang="en-IN" sz="2400" dirty="0">
                <a:solidFill>
                  <a:srgbClr val="0070C0"/>
                </a:solidFill>
                <a:latin typeface="Arial Black" panose="020B0A04020102020204" pitchFamily="34" charset="0"/>
              </a:rPr>
              <a:t>ABSTRACT:</a:t>
            </a:r>
          </a:p>
        </p:txBody>
      </p:sp>
      <p:sp>
        <p:nvSpPr>
          <p:cNvPr id="3" name="Text Placeholder 2">
            <a:extLst>
              <a:ext uri="{FF2B5EF4-FFF2-40B4-BE49-F238E27FC236}">
                <a16:creationId xmlns="" xmlns:a16="http://schemas.microsoft.com/office/drawing/2014/main" id="{0B9E1715-AC9D-5DA9-F572-8CA8BD6FF41E}"/>
              </a:ext>
            </a:extLst>
          </p:cNvPr>
          <p:cNvSpPr>
            <a:spLocks noGrp="1"/>
          </p:cNvSpPr>
          <p:nvPr>
            <p:ph type="body" idx="1"/>
          </p:nvPr>
        </p:nvSpPr>
        <p:spPr>
          <a:xfrm>
            <a:off x="542863" y="1649504"/>
            <a:ext cx="9739653" cy="4858871"/>
          </a:xfrm>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Traffic is the most critical problem in metropolitan cities.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Traffic control becomes more necessary to provide problem-less, peaceful driving and pollution-less life to people.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a need for implementing an effective traffic control systems to avoid heavy traffic congestion.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Make a better solution for emergency vehicle traffic clearance.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signal timing changes automatically on sensing the emergency vehicle.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Arduino Uno controller &amp; RFID-RC522 are used for instructing the LED to glow.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whole system when installed on road, provides a way for easy traffic clearance for emergency vehicles without a need of sergeant.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327364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446FE4D-98D0-4FD5-9ACC-F99DC7CEA6AE}"/>
              </a:ext>
            </a:extLst>
          </p:cNvPr>
          <p:cNvSpPr txBox="1"/>
          <p:nvPr/>
        </p:nvSpPr>
        <p:spPr>
          <a:xfrm>
            <a:off x="827313" y="384266"/>
            <a:ext cx="4005943" cy="461665"/>
          </a:xfrm>
          <a:prstGeom prst="rect">
            <a:avLst/>
          </a:prstGeom>
          <a:noFill/>
        </p:spPr>
        <p:txBody>
          <a:bodyPr wrap="square" rtlCol="0">
            <a:spAutoFit/>
          </a:bodyPr>
          <a:lstStyle/>
          <a:p>
            <a:r>
              <a:rPr lang="en-IN" sz="2400" dirty="0">
                <a:solidFill>
                  <a:srgbClr val="0070C0"/>
                </a:solidFill>
                <a:latin typeface="Arial Black" panose="020B0A04020102020204" pitchFamily="34" charset="0"/>
              </a:rPr>
              <a:t>DIAGRAM :</a:t>
            </a:r>
          </a:p>
        </p:txBody>
      </p:sp>
      <p:pic>
        <p:nvPicPr>
          <p:cNvPr id="7" name="Picture 6">
            <a:extLst>
              <a:ext uri="{FF2B5EF4-FFF2-40B4-BE49-F238E27FC236}">
                <a16:creationId xmlns="" xmlns:a16="http://schemas.microsoft.com/office/drawing/2014/main" id="{279F6D24-4A6D-9D37-56C6-04AA85497602}"/>
              </a:ext>
            </a:extLst>
          </p:cNvPr>
          <p:cNvPicPr>
            <a:picLocks noChangeAspect="1"/>
          </p:cNvPicPr>
          <p:nvPr/>
        </p:nvPicPr>
        <p:blipFill>
          <a:blip r:embed="rId2"/>
          <a:stretch>
            <a:fillRect/>
          </a:stretch>
        </p:blipFill>
        <p:spPr>
          <a:xfrm>
            <a:off x="1143677" y="1654548"/>
            <a:ext cx="7164006" cy="4656604"/>
          </a:xfrm>
          <a:prstGeom prst="rect">
            <a:avLst/>
          </a:prstGeom>
        </p:spPr>
      </p:pic>
    </p:spTree>
    <p:extLst>
      <p:ext uri="{BB962C8B-B14F-4D97-AF65-F5344CB8AC3E}">
        <p14:creationId xmlns="" xmlns:p14="http://schemas.microsoft.com/office/powerpoint/2010/main" val="320177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2A13886-F56A-4A33-AB3B-4D0D9870E6C1}"/>
              </a:ext>
            </a:extLst>
          </p:cNvPr>
          <p:cNvSpPr txBox="1"/>
          <p:nvPr/>
        </p:nvSpPr>
        <p:spPr>
          <a:xfrm>
            <a:off x="513805" y="609599"/>
            <a:ext cx="4624252" cy="461665"/>
          </a:xfrm>
          <a:prstGeom prst="rect">
            <a:avLst/>
          </a:prstGeom>
          <a:noFill/>
        </p:spPr>
        <p:txBody>
          <a:bodyPr wrap="square" rtlCol="0">
            <a:spAutoFit/>
          </a:bodyPr>
          <a:lstStyle/>
          <a:p>
            <a:r>
              <a:rPr lang="en-IN" sz="2400" dirty="0">
                <a:solidFill>
                  <a:srgbClr val="0070C0"/>
                </a:solidFill>
                <a:latin typeface="Arial Black" panose="020B0A04020102020204" pitchFamily="34" charset="0"/>
              </a:rPr>
              <a:t>CIRCUIT COMPONENTS :</a:t>
            </a:r>
          </a:p>
        </p:txBody>
      </p:sp>
      <p:sp>
        <p:nvSpPr>
          <p:cNvPr id="3" name="TextBox 2">
            <a:extLst>
              <a:ext uri="{FF2B5EF4-FFF2-40B4-BE49-F238E27FC236}">
                <a16:creationId xmlns="" xmlns:a16="http://schemas.microsoft.com/office/drawing/2014/main" id="{9A31276E-C492-4EEE-8196-DFDAA43063C1}"/>
              </a:ext>
            </a:extLst>
          </p:cNvPr>
          <p:cNvSpPr txBox="1"/>
          <p:nvPr/>
        </p:nvSpPr>
        <p:spPr>
          <a:xfrm>
            <a:off x="513805" y="1378692"/>
            <a:ext cx="3448596" cy="646331"/>
          </a:xfrm>
          <a:prstGeom prst="rect">
            <a:avLst/>
          </a:prstGeom>
          <a:noFill/>
        </p:spPr>
        <p:txBody>
          <a:bodyPr wrap="square" rtlCol="0">
            <a:spAutoFit/>
          </a:bodyPr>
          <a:lstStyle/>
          <a:p>
            <a:pPr marL="285750" indent="-285750">
              <a:buFont typeface="Arial" panose="020B0604020202020204" pitchFamily="34" charset="0"/>
              <a:buChar char="•"/>
            </a:pPr>
            <a:r>
              <a:rPr lang="en-IN" dirty="0"/>
              <a:t>Arduino Uno</a:t>
            </a:r>
          </a:p>
          <a:p>
            <a:pPr marL="285750" indent="-285750">
              <a:buFont typeface="Arial" panose="020B0604020202020204" pitchFamily="34" charset="0"/>
              <a:buChar char="•"/>
            </a:pPr>
            <a:endParaRPr lang="en-IN" dirty="0"/>
          </a:p>
        </p:txBody>
      </p:sp>
      <p:pic>
        <p:nvPicPr>
          <p:cNvPr id="8" name="Picture 7">
            <a:extLst>
              <a:ext uri="{FF2B5EF4-FFF2-40B4-BE49-F238E27FC236}">
                <a16:creationId xmlns="" xmlns:a16="http://schemas.microsoft.com/office/drawing/2014/main" id="{2CC16978-EEF4-4DA6-A2E0-9074D8F527E3}"/>
              </a:ext>
            </a:extLst>
          </p:cNvPr>
          <p:cNvPicPr>
            <a:picLocks noChangeAspect="1"/>
          </p:cNvPicPr>
          <p:nvPr/>
        </p:nvPicPr>
        <p:blipFill>
          <a:blip r:embed="rId2">
            <a:extLst>
              <a:ext uri="{837473B0-CC2E-450A-ABE3-18F120FF3D39}">
                <a1611:picAttrSrcUrl xmlns="" xmlns:a1611="http://schemas.microsoft.com/office/drawing/2016/11/main" r:id="rId3"/>
              </a:ext>
            </a:extLst>
          </a:blip>
          <a:stretch>
            <a:fillRect/>
          </a:stretch>
        </p:blipFill>
        <p:spPr>
          <a:xfrm>
            <a:off x="1809642" y="2025023"/>
            <a:ext cx="5876190" cy="4389928"/>
          </a:xfrm>
          <a:prstGeom prst="rect">
            <a:avLst/>
          </a:prstGeom>
        </p:spPr>
      </p:pic>
    </p:spTree>
    <p:extLst>
      <p:ext uri="{BB962C8B-B14F-4D97-AF65-F5344CB8AC3E}">
        <p14:creationId xmlns="" xmlns:p14="http://schemas.microsoft.com/office/powerpoint/2010/main" val="13555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SunFounder DC 9V/650mA Power Plug Adapter for Arduino R3 Mega 2560/ 1280 (3  Feet) : Amazon.in: Home Improvement">
            <a:extLst>
              <a:ext uri="{FF2B5EF4-FFF2-40B4-BE49-F238E27FC236}">
                <a16:creationId xmlns="" xmlns:a16="http://schemas.microsoft.com/office/drawing/2014/main" id="{8C6DA8F0-A4D1-A1A4-0727-ED60FA974BE4}"/>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93894" y="1506070"/>
            <a:ext cx="4365812" cy="4365812"/>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CE7B5DF6-3C6E-A0DC-188A-5BCB05258891}"/>
              </a:ext>
            </a:extLst>
          </p:cNvPr>
          <p:cNvSpPr>
            <a:spLocks noGrp="1"/>
          </p:cNvSpPr>
          <p:nvPr>
            <p:ph type="title"/>
          </p:nvPr>
        </p:nvSpPr>
        <p:spPr/>
        <p:txBody>
          <a:bodyPr>
            <a:normAutofit/>
          </a:bodyPr>
          <a:lstStyle/>
          <a:p>
            <a:r>
              <a:rPr lang="en-IN" sz="1800" dirty="0">
                <a:solidFill>
                  <a:schemeClr val="tx1"/>
                </a:solidFill>
              </a:rPr>
              <a:t> 12v adapter for Arduino:</a:t>
            </a:r>
          </a:p>
        </p:txBody>
      </p:sp>
    </p:spTree>
    <p:extLst>
      <p:ext uri="{BB962C8B-B14F-4D97-AF65-F5344CB8AC3E}">
        <p14:creationId xmlns="" xmlns:p14="http://schemas.microsoft.com/office/powerpoint/2010/main" val="240074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983F09D-3423-4B9F-99B8-ABB87D7E8FA3}"/>
              </a:ext>
            </a:extLst>
          </p:cNvPr>
          <p:cNvSpPr txBox="1"/>
          <p:nvPr/>
        </p:nvSpPr>
        <p:spPr>
          <a:xfrm>
            <a:off x="574766" y="714103"/>
            <a:ext cx="3526971" cy="369332"/>
          </a:xfrm>
          <a:prstGeom prst="rect">
            <a:avLst/>
          </a:prstGeom>
          <a:noFill/>
        </p:spPr>
        <p:txBody>
          <a:bodyPr wrap="square" rtlCol="0">
            <a:spAutoFit/>
          </a:bodyPr>
          <a:lstStyle/>
          <a:p>
            <a:pPr marL="285750" indent="-285750">
              <a:buFont typeface="Arial" panose="020B0604020202020204" pitchFamily="34" charset="0"/>
              <a:buChar char="•"/>
            </a:pPr>
            <a:r>
              <a:rPr lang="en-IN" dirty="0"/>
              <a:t>RFID - RC522</a:t>
            </a:r>
          </a:p>
        </p:txBody>
      </p:sp>
      <p:pic>
        <p:nvPicPr>
          <p:cNvPr id="1026" name="Picture 2" descr="RFID-RC522 Sensor - Arduino Project Hub">
            <a:extLst>
              <a:ext uri="{FF2B5EF4-FFF2-40B4-BE49-F238E27FC236}">
                <a16:creationId xmlns="" xmlns:a16="http://schemas.microsoft.com/office/drawing/2014/main" id="{B8F21DF1-679B-2821-903C-2737D1721394}"/>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83454" y="1315011"/>
            <a:ext cx="5930993" cy="44460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650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B161F56-8590-48B1-B94E-411573536C9B}"/>
              </a:ext>
            </a:extLst>
          </p:cNvPr>
          <p:cNvSpPr txBox="1"/>
          <p:nvPr/>
        </p:nvSpPr>
        <p:spPr>
          <a:xfrm>
            <a:off x="627017" y="957942"/>
            <a:ext cx="2690948" cy="369332"/>
          </a:xfrm>
          <a:prstGeom prst="rect">
            <a:avLst/>
          </a:prstGeom>
          <a:noFill/>
        </p:spPr>
        <p:txBody>
          <a:bodyPr wrap="square" rtlCol="0">
            <a:spAutoFit/>
          </a:bodyPr>
          <a:lstStyle/>
          <a:p>
            <a:pPr marL="285750" indent="-285750">
              <a:buFont typeface="Arial" panose="020B0604020202020204" pitchFamily="34" charset="0"/>
              <a:buChar char="•"/>
            </a:pPr>
            <a:r>
              <a:rPr lang="en-IN" dirty="0"/>
              <a:t>LED traffic lights</a:t>
            </a:r>
          </a:p>
        </p:txBody>
      </p:sp>
      <p:pic>
        <p:nvPicPr>
          <p:cNvPr id="2054" name="Picture 6" descr="Traffic Light LED Display Module – OKY3219 – Page 5 – OKYSTAR">
            <a:extLst>
              <a:ext uri="{FF2B5EF4-FFF2-40B4-BE49-F238E27FC236}">
                <a16:creationId xmlns="" xmlns:a16="http://schemas.microsoft.com/office/drawing/2014/main" id="{16642FF4-3C2C-EF29-6F2B-5C16342679EF}"/>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14282" y="1580589"/>
            <a:ext cx="5244353" cy="402504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8273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374864B-502D-4AFA-86D1-6499292CD043}"/>
              </a:ext>
            </a:extLst>
          </p:cNvPr>
          <p:cNvSpPr txBox="1"/>
          <p:nvPr/>
        </p:nvSpPr>
        <p:spPr>
          <a:xfrm>
            <a:off x="801188" y="940525"/>
            <a:ext cx="2943497" cy="369332"/>
          </a:xfrm>
          <a:prstGeom prst="rect">
            <a:avLst/>
          </a:prstGeom>
          <a:noFill/>
        </p:spPr>
        <p:txBody>
          <a:bodyPr wrap="square" rtlCol="0">
            <a:spAutoFit/>
          </a:bodyPr>
          <a:lstStyle/>
          <a:p>
            <a:pPr marL="285750" indent="-285750">
              <a:buFont typeface="Arial" panose="020B0604020202020204" pitchFamily="34" charset="0"/>
              <a:buChar char="•"/>
            </a:pPr>
            <a:r>
              <a:rPr lang="en-IN" dirty="0"/>
              <a:t>Jumper wires</a:t>
            </a:r>
          </a:p>
        </p:txBody>
      </p:sp>
      <p:pic>
        <p:nvPicPr>
          <p:cNvPr id="3074" name="Picture 2" descr="ApTechDeals Jumper Wires Male to Male, Male to Female, Female to Female/breadboard  jumper wires (10+10+10) : Amazon.in: Industrial &amp; Scientific">
            <a:extLst>
              <a:ext uri="{FF2B5EF4-FFF2-40B4-BE49-F238E27FC236}">
                <a16:creationId xmlns="" xmlns:a16="http://schemas.microsoft.com/office/drawing/2014/main" id="{2FB09281-9316-9CD4-1CF3-B9921B54576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92941" y="1441076"/>
            <a:ext cx="5728447" cy="42963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135888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3262</TotalTime>
  <Words>397</Words>
  <Application>Microsoft Office PowerPoint</Application>
  <PresentationFormat>Custom</PresentationFormat>
  <Paragraphs>36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Traffic priority for ambulance</vt:lpstr>
      <vt:lpstr>Slide 2</vt:lpstr>
      <vt:lpstr>ABSTRACT:</vt:lpstr>
      <vt:lpstr>Slide 4</vt:lpstr>
      <vt:lpstr>Slide 5</vt:lpstr>
      <vt:lpstr> 12v adapter for Arduino:</vt:lpstr>
      <vt:lpstr>Slide 7</vt:lpstr>
      <vt:lpstr>Slide 8</vt:lpstr>
      <vt:lpstr>Slide 9</vt:lpstr>
      <vt:lpstr>Slide 10</vt:lpstr>
      <vt:lpstr>FUTURE SCOPE :</vt:lpstr>
      <vt:lpstr>Slide 12</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MANHOLE DETECTION AND MONITORING</dc:title>
  <dc:creator>diikshareddy@outlook.com</dc:creator>
  <cp:lastModifiedBy>sainath dodla</cp:lastModifiedBy>
  <cp:revision>12</cp:revision>
  <dcterms:created xsi:type="dcterms:W3CDTF">2022-03-22T07:26:33Z</dcterms:created>
  <dcterms:modified xsi:type="dcterms:W3CDTF">2023-01-17T04:46:40Z</dcterms:modified>
</cp:coreProperties>
</file>