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4"/>
  </p:sldMasterIdLst>
  <p:notesMasterIdLst>
    <p:notesMasterId r:id="rId21"/>
  </p:notesMasterIdLst>
  <p:sldIdLst>
    <p:sldId id="295" r:id="rId5"/>
    <p:sldId id="304" r:id="rId6"/>
    <p:sldId id="292" r:id="rId7"/>
    <p:sldId id="305" r:id="rId8"/>
    <p:sldId id="307" r:id="rId9"/>
    <p:sldId id="282" r:id="rId10"/>
    <p:sldId id="294" r:id="rId11"/>
    <p:sldId id="308" r:id="rId12"/>
    <p:sldId id="296" r:id="rId13"/>
    <p:sldId id="300" r:id="rId14"/>
    <p:sldId id="301" r:id="rId15"/>
    <p:sldId id="302" r:id="rId16"/>
    <p:sldId id="310" r:id="rId17"/>
    <p:sldId id="309" r:id="rId18"/>
    <p:sldId id="299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374151"/>
    <a:srgbClr val="FDFBF6"/>
    <a:srgbClr val="0099FF"/>
    <a:srgbClr val="FFCCFF"/>
    <a:srgbClr val="9EDEFA"/>
    <a:srgbClr val="99CCFF"/>
    <a:srgbClr val="AAC4E9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09" autoAdjust="0"/>
  </p:normalViewPr>
  <p:slideViewPr>
    <p:cSldViewPr snapToGrid="0" snapToObjects="1">
      <p:cViewPr varScale="1">
        <p:scale>
          <a:sx n="47" d="100"/>
          <a:sy n="47" d="100"/>
        </p:scale>
        <p:origin x="926" y="4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8E731E-E76F-58DE-A83B-0DE49597EFE8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1A6D42-F128-3A21-756B-A693BD51539E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9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868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742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80177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68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864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079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7643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38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8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0913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47FD29-D0DF-A7BC-0CC1-BCE94C2A871E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26FFC7-7730-ED0B-072D-77E24A6B607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4B9F5-7F50-F9C6-5323-95581854246F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C618EB-44DB-2EE6-CFBB-FAC988E5F3DD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AD85C6-CC51-3985-6EC7-736C5B2E3EE1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F09F92-01F2-4B21-E32F-A3127EEA6955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9406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Image 0" descr="preencoded.png">
            <a:extLst>
              <a:ext uri="{FF2B5EF4-FFF2-40B4-BE49-F238E27FC236}">
                <a16:creationId xmlns:a16="http://schemas.microsoft.com/office/drawing/2014/main" id="{0F2F7F60-DB2F-7258-AE9E-F08C12C00A7F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DF9BD758-198F-8ED4-4BF3-AAE6AED4FD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2248707A-A061-0DCD-1350-72A6E5960AE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7B6416EB-F083-2AB1-34C7-479CE6D28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8BF99B-2660-A9E1-4613-6B8AD53EAACA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373C0F-81C4-2C84-13B1-74046F0B2BF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F93183-0265-314D-756B-9DD2102D6553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162D695-D34F-2C0B-1924-6C06690F0E3C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4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F9B78C-B43A-46F5-914D-8AADA3232430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4A8239-BA21-9DE6-E6A8-2717CC1491B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00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7" r:id="rId19"/>
    <p:sldLayoutId id="2147483667" r:id="rId20"/>
    <p:sldLayoutId id="2147483669" r:id="rId21"/>
    <p:sldLayoutId id="2147483673" r:id="rId22"/>
    <p:sldLayoutId id="2147483670" r:id="rId23"/>
    <p:sldLayoutId id="2147483671" r:id="rId24"/>
    <p:sldLayoutId id="2147483655" r:id="rId25"/>
    <p:sldLayoutId id="2147483674" r:id="rId26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-nijmegen.nl/instructies/web-development/" TargetMode="External"/><Relationship Id="rId7" Type="http://schemas.openxmlformats.org/officeDocument/2006/relationships/hyperlink" Target="https://es.wikipedia.org/wiki/Node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www.globo.tech/learning-center/how-to-install-mysql-u17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library/html-css/part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A6B704-5BD9-F009-35EA-8259AE16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1E06B-531B-C0B7-D32C-AB80C9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7A3B96-AD48-26ED-32C5-1475C517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03" y="347472"/>
            <a:ext cx="8165592" cy="768096"/>
          </a:xfrm>
        </p:spPr>
        <p:txBody>
          <a:bodyPr/>
          <a:lstStyle/>
          <a:p>
            <a:pPr algn="ctr"/>
            <a:r>
              <a:rPr lang="en-US" sz="2400" b="1" dirty="0"/>
              <a:t>MATURI VENKATA SUBBA RAO</a:t>
            </a:r>
            <a:br>
              <a:rPr lang="en-US" sz="2400" b="1" dirty="0"/>
            </a:br>
            <a:r>
              <a:rPr lang="en-US" sz="2400" b="1" dirty="0"/>
              <a:t>ENGINEERING COLLEGE</a:t>
            </a:r>
            <a:endParaRPr lang="en-IN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B3C07-4C6B-B5C2-13B5-2680B9E8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3789084" y="7375712"/>
            <a:ext cx="3741928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8F27A-1D37-B8FA-231D-DA06376B2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V="1">
            <a:off x="7754112" y="7686207"/>
            <a:ext cx="3741928" cy="36933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0AC05-AC1B-A2DD-42A2-799D27496283}"/>
              </a:ext>
            </a:extLst>
          </p:cNvPr>
          <p:cNvSpPr txBox="1"/>
          <p:nvPr/>
        </p:nvSpPr>
        <p:spPr>
          <a:xfrm>
            <a:off x="6219877" y="1099449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(An Autonomous Institution)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AutoShape 4" descr="MVSR, Hyderabad: Courses, Fees, Placements, Ranking ...">
            <a:extLst>
              <a:ext uri="{FF2B5EF4-FFF2-40B4-BE49-F238E27FC236}">
                <a16:creationId xmlns:a16="http://schemas.microsoft.com/office/drawing/2014/main" id="{AE7DCF3B-9262-32F7-4BDA-03EAE934E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6610" y="50091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MVSR Engineering College Students">
            <a:extLst>
              <a:ext uri="{FF2B5EF4-FFF2-40B4-BE49-F238E27FC236}">
                <a16:creationId xmlns:a16="http://schemas.microsoft.com/office/drawing/2014/main" id="{2CC0A690-3D86-EE0D-8E45-410849402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84" y="296100"/>
            <a:ext cx="1392516" cy="11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20096-5791-41E1-6603-2F6C418E561E}"/>
              </a:ext>
            </a:extLst>
          </p:cNvPr>
          <p:cNvSpPr txBox="1"/>
          <p:nvPr/>
        </p:nvSpPr>
        <p:spPr>
          <a:xfrm>
            <a:off x="6449761" y="1408354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DEPOT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C1606-419D-F007-4416-7053CBD6D694}"/>
              </a:ext>
            </a:extLst>
          </p:cNvPr>
          <p:cNvSpPr txBox="1"/>
          <p:nvPr/>
        </p:nvSpPr>
        <p:spPr>
          <a:xfrm>
            <a:off x="5986465" y="2182713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SIMPLIFIED LEARNING RESOURCE </a:t>
            </a:r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CC6C8B-1235-DB25-CC28-95C69A288B37}"/>
              </a:ext>
            </a:extLst>
          </p:cNvPr>
          <p:cNvSpPr txBox="1">
            <a:spLocks/>
          </p:cNvSpPr>
          <p:nvPr/>
        </p:nvSpPr>
        <p:spPr>
          <a:xfrm>
            <a:off x="3594682" y="3512814"/>
            <a:ext cx="5693664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Team members</a:t>
            </a:r>
            <a:endParaRPr lang="en-US" sz="1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59B099-AB01-EC85-42AA-50D9B19C4826}"/>
              </a:ext>
            </a:extLst>
          </p:cNvPr>
          <p:cNvSpPr txBox="1">
            <a:spLocks/>
          </p:cNvSpPr>
          <p:nvPr/>
        </p:nvSpPr>
        <p:spPr>
          <a:xfrm>
            <a:off x="3558010" y="4474607"/>
            <a:ext cx="7281714" cy="2538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B.VASANTH KUMAR REDDY (2451-22-733-311)</a:t>
            </a:r>
          </a:p>
          <a:p>
            <a:r>
              <a:rPr lang="en-US" sz="1800" b="1" dirty="0"/>
              <a:t>MOHD ZUNAID KHAN          (2451-22-733-316)</a:t>
            </a:r>
          </a:p>
          <a:p>
            <a:r>
              <a:rPr lang="en-US" sz="1800" b="1" dirty="0"/>
              <a:t>​J. JAYASURYA                      (2451-22-733-314)                   </a:t>
            </a:r>
          </a:p>
          <a:p>
            <a:endParaRPr 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9AAE-CD0A-6C6B-12A5-C2BBF0B35C5C}"/>
              </a:ext>
            </a:extLst>
          </p:cNvPr>
          <p:cNvSpPr txBox="1"/>
          <p:nvPr/>
        </p:nvSpPr>
        <p:spPr>
          <a:xfrm>
            <a:off x="8162280" y="61548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highlight>
                  <a:srgbClr val="FDFBF6"/>
                </a:highlight>
                <a:latin typeface="+mj-lt"/>
              </a:rPr>
              <a:t>GUIDE:</a:t>
            </a:r>
            <a:endParaRPr lang="en-IN" sz="2400" b="1" dirty="0">
              <a:solidFill>
                <a:srgbClr val="002060"/>
              </a:solidFill>
              <a:highlight>
                <a:srgbClr val="FDFBF6"/>
              </a:highligh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A15C1-338A-496A-A861-9B28125BB56C}"/>
              </a:ext>
            </a:extLst>
          </p:cNvPr>
          <p:cNvSpPr txBox="1"/>
          <p:nvPr/>
        </p:nvSpPr>
        <p:spPr>
          <a:xfrm>
            <a:off x="9659754" y="6162315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   MRS.M MADHURI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(ASST.PROF.CSE DEPT) 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9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454B-158B-2CA5-0D6B-D4BA5225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8206" y="1039689"/>
            <a:ext cx="10671048" cy="7680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B6B4E-BA27-D110-A8B2-744BC52B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82606"/>
            <a:ext cx="7772400" cy="365125"/>
          </a:xfrm>
        </p:spPr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D439C-8CCC-0D07-34E9-753F5D89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B324-0F38-FFBC-1DAB-2E4759E04E22}"/>
              </a:ext>
            </a:extLst>
          </p:cNvPr>
          <p:cNvSpPr txBox="1"/>
          <p:nvPr/>
        </p:nvSpPr>
        <p:spPr>
          <a:xfrm>
            <a:off x="1315453" y="1973179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Environmental Setup: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B4793-20BE-F51A-D38B-E0117FB33D82}"/>
              </a:ext>
            </a:extLst>
          </p:cNvPr>
          <p:cNvSpPr txBox="1"/>
          <p:nvPr/>
        </p:nvSpPr>
        <p:spPr>
          <a:xfrm>
            <a:off x="1315453" y="2967788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Development environment: </a:t>
            </a:r>
            <a:r>
              <a:rPr lang="en-US" b="1" dirty="0">
                <a:solidFill>
                  <a:srgbClr val="FFFF00"/>
                </a:solidFill>
              </a:rPr>
              <a:t>used vs code IDE</a:t>
            </a:r>
            <a:r>
              <a:rPr lang="en-US" b="1" dirty="0"/>
              <a:t> </a:t>
            </a:r>
          </a:p>
          <a:p>
            <a:pPr marL="342900" indent="-342900">
              <a:buAutoNum type="arabicPeriod"/>
            </a:pPr>
            <a:r>
              <a:rPr lang="en-US" b="1" dirty="0"/>
              <a:t>API integration: </a:t>
            </a:r>
            <a:r>
              <a:rPr lang="en-US" b="1" dirty="0">
                <a:solidFill>
                  <a:srgbClr val="FFFF00"/>
                </a:solidFill>
              </a:rPr>
              <a:t>Integration of YouTube API and OpenAI API set up required credentials and endpoints to API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Node.js and </a:t>
            </a:r>
            <a:r>
              <a:rPr lang="en-US" b="1" dirty="0" err="1"/>
              <a:t>npm</a:t>
            </a:r>
            <a:r>
              <a:rPr lang="en-US" b="1" dirty="0"/>
              <a:t> :</a:t>
            </a:r>
            <a:r>
              <a:rPr lang="en-US" b="1" dirty="0">
                <a:solidFill>
                  <a:srgbClr val="FFFF00"/>
                </a:solidFill>
              </a:rPr>
              <a:t>installing node.js framework  and </a:t>
            </a:r>
            <a:r>
              <a:rPr lang="en-US" b="1" dirty="0" err="1">
                <a:solidFill>
                  <a:srgbClr val="FFFF00"/>
                </a:solidFill>
              </a:rPr>
              <a:t>npm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pacakeges</a:t>
            </a:r>
            <a:r>
              <a:rPr lang="en-US" b="1" dirty="0">
                <a:solidFill>
                  <a:srgbClr val="FFFF00"/>
                </a:solidFill>
              </a:rPr>
              <a:t>     </a:t>
            </a:r>
            <a:r>
              <a:rPr lang="en-US" b="1" dirty="0"/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2. XAMPP SQL Database</a:t>
            </a:r>
          </a:p>
          <a:p>
            <a:endParaRPr lang="en-IN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176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47672B-E8AA-4623-0DBF-BDE299FB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7CB4C-9DD5-2253-C42F-3C1A3E75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BA96B-AE99-6397-1BFF-184F5DAEC906}"/>
              </a:ext>
            </a:extLst>
          </p:cNvPr>
          <p:cNvSpPr txBox="1"/>
          <p:nvPr/>
        </p:nvSpPr>
        <p:spPr>
          <a:xfrm>
            <a:off x="484344" y="1018672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Modules and Description: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F0145-EB53-FEB1-61AD-0B592EC25DA2}"/>
              </a:ext>
            </a:extLst>
          </p:cNvPr>
          <p:cNvSpPr txBox="1"/>
          <p:nvPr/>
        </p:nvSpPr>
        <p:spPr>
          <a:xfrm>
            <a:off x="368968" y="1980248"/>
            <a:ext cx="88282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 Server Module: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This module sets up the backend server using Express.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It defines routes for handling user requests related to notes ,videos and chatbot integration.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13AED-F0F0-0D9E-1F89-090005ED1FA0}"/>
              </a:ext>
            </a:extLst>
          </p:cNvPr>
          <p:cNvSpPr txBox="1"/>
          <p:nvPr/>
        </p:nvSpPr>
        <p:spPr>
          <a:xfrm>
            <a:off x="368968" y="3780890"/>
            <a:ext cx="65478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Module:</a:t>
            </a:r>
          </a:p>
          <a:p>
            <a:pPr algn="l"/>
            <a:endParaRPr lang="en-US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Manages the connection to the MySQL database,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provides functions to perform CRUD operations related to notes.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8F20-434C-A13B-B5DF-36E3BD57F238}"/>
              </a:ext>
            </a:extLst>
          </p:cNvPr>
          <p:cNvSpPr txBox="1"/>
          <p:nvPr/>
        </p:nvSpPr>
        <p:spPr>
          <a:xfrm>
            <a:off x="368968" y="5288995"/>
            <a:ext cx="1059546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 Integration Module:</a:t>
            </a:r>
          </a:p>
          <a:p>
            <a:pPr algn="l"/>
            <a:endParaRPr lang="en-US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Handles interactions with the YouTube Data API. Retrieves tutorial videos based on user 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requests.</a:t>
            </a:r>
            <a:endParaRPr lang="en-US" b="0" i="0" dirty="0">
              <a:solidFill>
                <a:srgbClr val="FFFF00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97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3F95EA-07D0-586C-8B13-212A37BC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FF60E-A4FD-BB5C-DC5C-241CCC1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F9BA8-1EF6-69B1-F459-CD340AF00B75}"/>
              </a:ext>
            </a:extLst>
          </p:cNvPr>
          <p:cNvSpPr txBox="1"/>
          <p:nvPr/>
        </p:nvSpPr>
        <p:spPr>
          <a:xfrm>
            <a:off x="1167401" y="1461174"/>
            <a:ext cx="641925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Integration Module:</a:t>
            </a:r>
          </a:p>
          <a:p>
            <a:pPr algn="l"/>
            <a:endParaRPr lang="en-US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Description: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Integrates a simple chatbot that allows users to ask questions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fetches relevant information using the 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OpenAI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API.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B44D0-AD67-F887-D2F1-1669789F1CD1}"/>
              </a:ext>
            </a:extLst>
          </p:cNvPr>
          <p:cNvSpPr txBox="1"/>
          <p:nvPr/>
        </p:nvSpPr>
        <p:spPr>
          <a:xfrm>
            <a:off x="1060331" y="3515824"/>
            <a:ext cx="788010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 startAt="4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 Module:</a:t>
            </a:r>
            <a:endParaRPr lang="en-US" sz="2000" b="0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Description: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Implements the frontend of the web application.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Users interact with the user-friendly interface to access notes and tutorial videos.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9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BED27-9432-3BDA-F499-56BD42F1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9A386-A5BF-1A37-62AC-A20204F1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BDEC3-6225-5408-1E9B-0D68592B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70" y="2061177"/>
            <a:ext cx="3581710" cy="419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1399F-7102-53DD-0F80-F189585935D6}"/>
              </a:ext>
            </a:extLst>
          </p:cNvPr>
          <p:cNvSpPr txBox="1"/>
          <p:nvPr/>
        </p:nvSpPr>
        <p:spPr>
          <a:xfrm>
            <a:off x="2011680" y="1320103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Packages used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1850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C5C7B6-155B-B396-670B-564377D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6F79F-013E-EB8C-B462-247222C5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64629-35EC-FB97-F653-34930C4EC09E}"/>
              </a:ext>
            </a:extLst>
          </p:cNvPr>
          <p:cNvSpPr txBox="1"/>
          <p:nvPr/>
        </p:nvSpPr>
        <p:spPr>
          <a:xfrm>
            <a:off x="1828800" y="1042015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RESULTS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F494F-449A-2453-91DA-5EFE3FA4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763637"/>
            <a:ext cx="4186957" cy="1954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9F697-6743-4170-69E7-D134A9EA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82" y="1599633"/>
            <a:ext cx="3406610" cy="2118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400F5-5EB9-BB91-E1AC-3BA8BFDFE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787" y="4112209"/>
            <a:ext cx="3406610" cy="24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95C-55C2-6DFC-6364-FDECCE19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14" y="1512835"/>
            <a:ext cx="10671048" cy="768096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rial Black" panose="020B0A04020102020204" pitchFamily="34" charset="0"/>
              </a:rPr>
              <a:t>Future</a:t>
            </a:r>
            <a:br>
              <a:rPr lang="en-US" sz="2000" b="1" dirty="0">
                <a:latin typeface="Arial Black" panose="020B0A04020102020204" pitchFamily="34" charset="0"/>
              </a:rPr>
            </a:br>
            <a:r>
              <a:rPr lang="en-US" sz="2000" b="1" dirty="0">
                <a:latin typeface="Arial Black" panose="020B0A04020102020204" pitchFamily="34" charset="0"/>
              </a:rPr>
              <a:t>enhancements :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0B47-3CDA-F136-1566-7A1E5EED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61D0-2D5E-1BAA-CF31-90C7D3AF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8ED52-71E1-C6E0-C9BC-8E28DAFBB78B}"/>
              </a:ext>
            </a:extLst>
          </p:cNvPr>
          <p:cNvSpPr txBox="1"/>
          <p:nvPr/>
        </p:nvSpPr>
        <p:spPr>
          <a:xfrm>
            <a:off x="2302901" y="2676253"/>
            <a:ext cx="4931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Content management system</a:t>
            </a:r>
            <a:r>
              <a:rPr lang="en-US" dirty="0"/>
              <a:t>(for admins)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Söhne"/>
              </a:rPr>
              <a:t>Progressive Web App (PWA): 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Convert the application into a Progressive Web App (PWA) to enable offline access, push notifications, and other native-like features on mobile devices.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7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40" y="269245"/>
            <a:ext cx="9448800" cy="1825096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2A1D9-1620-C908-FCED-33954A37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D4116-3828-D132-32E1-C5D2234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3635E-BD53-60EB-D079-804868110625}"/>
              </a:ext>
            </a:extLst>
          </p:cNvPr>
          <p:cNvSpPr txBox="1"/>
          <p:nvPr/>
        </p:nvSpPr>
        <p:spPr>
          <a:xfrm>
            <a:off x="883920" y="1808480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STATEMENT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8A286-6298-EB16-9409-80AE9332BA52}"/>
              </a:ext>
            </a:extLst>
          </p:cNvPr>
          <p:cNvSpPr txBox="1"/>
          <p:nvPr/>
        </p:nvSpPr>
        <p:spPr>
          <a:xfrm>
            <a:off x="883920" y="2522061"/>
            <a:ext cx="84124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of the students mainly engineering students face a problem with lack of resources  like </a:t>
            </a:r>
          </a:p>
          <a:p>
            <a:r>
              <a:rPr lang="en-US" sz="1400" dirty="0"/>
              <a:t>Notes because most of us will neglect at initial stage and during exams we all will be in rush and </a:t>
            </a:r>
            <a:endParaRPr lang="en-I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/>
              <a:t>Start browsing for notes tutorial classes  so </a:t>
            </a:r>
            <a:r>
              <a:rPr lang="en-US" sz="1400" b="0" i="0" dirty="0">
                <a:solidFill>
                  <a:srgbClr val="FFFF00"/>
                </a:solidFill>
                <a:effectLst/>
              </a:rPr>
              <a:t>"Notes Depot" stands as a dedicated educational platform crafted mainly for engineering  students, aiming to simplify access to crucial learning materials and tutorial resources. This web application seamlessly integrates a robust backend built with Node.js and Express, utilizing MySQL for efficient data management. Through Notes Depot, users effortlessly  access and download subject-specific notes sourced from a dedicated database. Moreover, the platform offers a user-friendly interface facilitating access to tutorial videos directly fetched from YouTube.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Notes Depot makes BTech learning easy by providing organized notes and informative videos in one place. And </a:t>
            </a:r>
            <a:r>
              <a:rPr lang="en-US" altLang="en-US" sz="1400" dirty="0">
                <a:solidFill>
                  <a:srgbClr val="FFFF00"/>
                </a:solidFill>
              </a:rPr>
              <a:t>in this BUDDY a chatbot was implemented by integrating an OpenAI API key ,with using this platform every student (users) can get each required resource at one place.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678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72" y="2075940"/>
            <a:ext cx="1607312" cy="7680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112" y="3024632"/>
            <a:ext cx="8207415" cy="27005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FFFF00"/>
                </a:solidFill>
              </a:rPr>
              <a:t>1.Providing notes on user selected subjects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FFFF00"/>
                </a:solidFill>
              </a:rPr>
              <a:t>2.Provide tutorial videos based on user search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FFFF00"/>
                </a:solidFill>
              </a:rPr>
              <a:t>3.Buddy for queries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BB8B5-9D7B-DECC-39E3-ACC3F110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18" y="3479800"/>
            <a:ext cx="3875510" cy="2997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FA0A01-1B50-FEB7-E23C-195FEE54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EFA1A-C57B-21CE-3F62-30C4A093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FD5BD-4D60-A523-1149-2562B64DD584}"/>
              </a:ext>
            </a:extLst>
          </p:cNvPr>
          <p:cNvSpPr txBox="1"/>
          <p:nvPr/>
        </p:nvSpPr>
        <p:spPr>
          <a:xfrm>
            <a:off x="1351280" y="1635760"/>
            <a:ext cx="259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APPLICATION AREAS</a:t>
            </a:r>
            <a:endParaRPr lang="en-IN" sz="20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0F622-6B9F-6E8F-B8A9-1D7CAFF25C2C}"/>
              </a:ext>
            </a:extLst>
          </p:cNvPr>
          <p:cNvSpPr txBox="1"/>
          <p:nvPr/>
        </p:nvSpPr>
        <p:spPr>
          <a:xfrm>
            <a:off x="304801" y="2501314"/>
            <a:ext cx="1031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Academic Institutions: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Notes Depot can be used by  colleges, and universities to provide a centralized platform for students to access study materials, lecture notes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37030-B41F-65B1-C468-2CD7924D71FD}"/>
              </a:ext>
            </a:extLst>
          </p:cNvPr>
          <p:cNvSpPr txBox="1"/>
          <p:nvPr/>
        </p:nvSpPr>
        <p:spPr>
          <a:xfrm>
            <a:off x="304801" y="3476674"/>
            <a:ext cx="963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Self-Study and Exam Preparation: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Individuals preparing for standardized tests, competitive exams, or professional certifications can use Notes Depot to access study guides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697EB-BFD8-DC03-91D0-5FE19FA0717B}"/>
              </a:ext>
            </a:extLst>
          </p:cNvPr>
          <p:cNvSpPr txBox="1"/>
          <p:nvPr/>
        </p:nvSpPr>
        <p:spPr>
          <a:xfrm>
            <a:off x="304800" y="4302669"/>
            <a:ext cx="940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Remote Learning and Distance Education: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In remote learning environments or distance education programs, Notes Depot can provide students with access to course materials, lectures, and resources, enabling remote participation and engagement in the learning process.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1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46BF8-AEA6-43A1-8E91-4AD3C491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43900-2CAA-3FA9-2569-A9145432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DC8BD1-7286-6259-41D3-EAEA4A0D1261}"/>
              </a:ext>
            </a:extLst>
          </p:cNvPr>
          <p:cNvSpPr txBox="1">
            <a:spLocks/>
          </p:cNvSpPr>
          <p:nvPr/>
        </p:nvSpPr>
        <p:spPr>
          <a:xfrm>
            <a:off x="665656" y="1346619"/>
            <a:ext cx="3093543" cy="768096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 Black" panose="020B0604020202020204" pitchFamily="34" charset="0"/>
                <a:cs typeface="Arial Black" panose="020B0604020202020204" pitchFamily="34" charset="0"/>
              </a:rPr>
              <a:t>TECHNOLOGIES 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4E0A0-705F-F2B1-84BE-D4A51874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3629" y="1643586"/>
            <a:ext cx="1192466" cy="646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54B21-04D7-D19D-93E4-70FCE5D2A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12259" y="3785812"/>
            <a:ext cx="1337664" cy="923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08F53-49C5-1BF4-B637-D730C11E3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06478" y="2532657"/>
            <a:ext cx="1903443" cy="1096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7F393-C315-EF15-F808-9D8749B09CA2}"/>
              </a:ext>
            </a:extLst>
          </p:cNvPr>
          <p:cNvSpPr txBox="1"/>
          <p:nvPr/>
        </p:nvSpPr>
        <p:spPr>
          <a:xfrm>
            <a:off x="685800" y="2189101"/>
            <a:ext cx="56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02C8F"/>
                </a:solidFill>
                <a:latin typeface="Arial Black" panose="020B0A04020102020204" pitchFamily="34" charset="0"/>
              </a:rPr>
              <a:t> </a:t>
            </a:r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1.HTML CSS JS </a:t>
            </a:r>
            <a:r>
              <a:rPr lang="en-IN" b="1" dirty="0">
                <a:solidFill>
                  <a:srgbClr val="FFFF00"/>
                </a:solidFill>
                <a:latin typeface="Google Sans"/>
              </a:rPr>
              <a:t>to create a dynamic pages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8E631-12A4-5B6A-D506-34A37531E4FC}"/>
              </a:ext>
            </a:extLst>
          </p:cNvPr>
          <p:cNvSpPr txBox="1"/>
          <p:nvPr/>
        </p:nvSpPr>
        <p:spPr>
          <a:xfrm>
            <a:off x="802639" y="4215318"/>
            <a:ext cx="495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4</a:t>
            </a:r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</a:rPr>
              <a:t>.API (application program interface):</a:t>
            </a:r>
          </a:p>
          <a:p>
            <a:r>
              <a:rPr lang="en-IN" b="1" dirty="0">
                <a:solidFill>
                  <a:srgbClr val="FFFF00"/>
                </a:solidFill>
                <a:latin typeface="Google Sans"/>
              </a:rPr>
              <a:t>1.Youtube API</a:t>
            </a:r>
          </a:p>
          <a:p>
            <a:r>
              <a:rPr lang="en-IN" b="1" dirty="0">
                <a:solidFill>
                  <a:srgbClr val="FFFF00"/>
                </a:solidFill>
                <a:latin typeface="Google Sans"/>
              </a:rPr>
              <a:t>2.OpenAI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BDCED-EE81-6850-ACB8-F5F3D992323B}"/>
              </a:ext>
            </a:extLst>
          </p:cNvPr>
          <p:cNvSpPr txBox="1"/>
          <p:nvPr/>
        </p:nvSpPr>
        <p:spPr>
          <a:xfrm>
            <a:off x="802639" y="2780782"/>
            <a:ext cx="585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2.NODE JS:</a:t>
            </a:r>
            <a:r>
              <a:rPr lang="en-US" b="1" i="0" dirty="0">
                <a:solidFill>
                  <a:srgbClr val="FFFF00"/>
                </a:solidFill>
                <a:effectLst/>
                <a:latin typeface="Google Sans"/>
              </a:rPr>
              <a:t> (Node) is an Open Source, cross-platform runtime environment for executing JavaScript code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37301-7801-4A0E-F845-3B28C5703DB2}"/>
              </a:ext>
            </a:extLst>
          </p:cNvPr>
          <p:cNvSpPr txBox="1"/>
          <p:nvPr/>
        </p:nvSpPr>
        <p:spPr>
          <a:xfrm>
            <a:off x="802639" y="3629373"/>
            <a:ext cx="39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 Black" panose="020B0A04020102020204" pitchFamily="34" charset="0"/>
              </a:rPr>
              <a:t>3.XAMPP MYSQL: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</a:rPr>
              <a:t>storing of data</a:t>
            </a:r>
            <a:endParaRPr lang="en-IN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14" y="2136524"/>
            <a:ext cx="7013448" cy="448056"/>
          </a:xfrm>
        </p:spPr>
        <p:txBody>
          <a:bodyPr/>
          <a:lstStyle/>
          <a:p>
            <a:r>
              <a:rPr lang="en-US" dirty="0">
                <a:latin typeface="+mj-lt"/>
              </a:rPr>
              <a:t>TOOLS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-1044096" y="2136523"/>
            <a:ext cx="76809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V="1">
            <a:off x="-1044096" y="594360"/>
            <a:ext cx="768096" cy="7339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B269F-88AF-6868-85F7-14EF407B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05186" y="3429000"/>
            <a:ext cx="3317616" cy="1090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45F18-86BC-9A6A-8AB8-610D1D8AB6F2}"/>
              </a:ext>
            </a:extLst>
          </p:cNvPr>
          <p:cNvSpPr txBox="1"/>
          <p:nvPr/>
        </p:nvSpPr>
        <p:spPr>
          <a:xfrm>
            <a:off x="3586815" y="3073092"/>
            <a:ext cx="511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1.Vs code editor</a:t>
            </a:r>
            <a:r>
              <a:rPr lang="en-IN" dirty="0">
                <a:solidFill>
                  <a:srgbClr val="FFFF00"/>
                </a:solidFill>
              </a:rPr>
              <a:t>:</a:t>
            </a: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Visual Studio Code is a streamlined code editor with support for development operations like debugging, task running, and version control.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B394-F133-FBA1-8415-125177E5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708" y="727075"/>
            <a:ext cx="8610600" cy="660400"/>
          </a:xfrm>
        </p:spPr>
        <p:txBody>
          <a:bodyPr/>
          <a:lstStyle/>
          <a:p>
            <a:pPr algn="l"/>
            <a:r>
              <a:rPr lang="en-US" sz="3200" b="1" dirty="0"/>
              <a:t>CERTIFICATIONS: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29D3-3B5E-4F39-181B-E8125A5C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1528" y="1322070"/>
            <a:ext cx="5418152" cy="411480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 JAVASCRIPT cisco</a:t>
            </a:r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AC00-406A-0C33-E69B-3BBB43B8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6F532-4962-9E7B-212E-81BD1066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08" y="2049209"/>
            <a:ext cx="2922623" cy="2065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A1B65-77F7-47AE-2969-807F4E33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38" y="2049209"/>
            <a:ext cx="2695142" cy="2065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70591-4656-E953-BA24-905954EA5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687" y="2049209"/>
            <a:ext cx="2795872" cy="20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0E9071-89F5-A03C-3586-457FBDB5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22BA6-382E-4990-D18C-4BBCFEE7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31129-1296-C20A-C0D2-018AF062FE77}"/>
              </a:ext>
            </a:extLst>
          </p:cNvPr>
          <p:cNvSpPr txBox="1"/>
          <p:nvPr/>
        </p:nvSpPr>
        <p:spPr>
          <a:xfrm>
            <a:off x="1309432" y="1713468"/>
            <a:ext cx="28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IO SPECIFICATION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728D93C-F9FD-AEDE-35ED-1946FAED51AC}"/>
              </a:ext>
            </a:extLst>
          </p:cNvPr>
          <p:cNvSpPr/>
          <p:nvPr/>
        </p:nvSpPr>
        <p:spPr>
          <a:xfrm>
            <a:off x="1127760" y="2401332"/>
            <a:ext cx="3444240" cy="257048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Year , semester, subject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topic 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queries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2C57F-BF82-9409-A0B0-E8EE74BD7E56}"/>
              </a:ext>
            </a:extLst>
          </p:cNvPr>
          <p:cNvSpPr txBox="1"/>
          <p:nvPr/>
        </p:nvSpPr>
        <p:spPr>
          <a:xfrm>
            <a:off x="1353131" y="2746940"/>
            <a:ext cx="19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INPUTS</a:t>
            </a:r>
            <a:endParaRPr lang="en-IN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6A80B-F4F1-C286-676C-8C548BC36FA0}"/>
              </a:ext>
            </a:extLst>
          </p:cNvPr>
          <p:cNvSpPr/>
          <p:nvPr/>
        </p:nvSpPr>
        <p:spPr>
          <a:xfrm>
            <a:off x="5852162" y="2296438"/>
            <a:ext cx="3535680" cy="2675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322C1-2AFB-666D-7A54-FA5207C3E016}"/>
              </a:ext>
            </a:extLst>
          </p:cNvPr>
          <p:cNvSpPr txBox="1"/>
          <p:nvPr/>
        </p:nvSpPr>
        <p:spPr>
          <a:xfrm>
            <a:off x="6332778" y="270077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OUTPUTS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F5F39-8B10-DB8F-4E8D-14E4FCE3810E}"/>
              </a:ext>
            </a:extLst>
          </p:cNvPr>
          <p:cNvSpPr txBox="1"/>
          <p:nvPr/>
        </p:nvSpPr>
        <p:spPr>
          <a:xfrm>
            <a:off x="6274302" y="3300456"/>
            <a:ext cx="3179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Pdf of selected subject.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Tutorial videos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Give solution for queries</a:t>
            </a:r>
          </a:p>
        </p:txBody>
      </p:sp>
    </p:spTree>
    <p:extLst>
      <p:ext uri="{BB962C8B-B14F-4D97-AF65-F5344CB8AC3E}">
        <p14:creationId xmlns:p14="http://schemas.microsoft.com/office/powerpoint/2010/main" val="68520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BBC3C1-45FB-9B7C-6F97-A3A2CB09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dirty="0">
                <a:solidFill>
                  <a:srgbClr val="FF0000"/>
                </a:solidFill>
              </a:rPr>
              <a:t>DEPOT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DE23E-274B-1D9A-0C61-441FFDC2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6253FE2-3D69-8A72-2659-DBE229875847}"/>
              </a:ext>
            </a:extLst>
          </p:cNvPr>
          <p:cNvSpPr/>
          <p:nvPr/>
        </p:nvSpPr>
        <p:spPr>
          <a:xfrm>
            <a:off x="5499652" y="731520"/>
            <a:ext cx="1192696" cy="58044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BFDA63-8A46-A53E-E496-C9FC337F92D9}"/>
              </a:ext>
            </a:extLst>
          </p:cNvPr>
          <p:cNvCxnSpPr>
            <a:cxnSpLocks/>
          </p:cNvCxnSpPr>
          <p:nvPr/>
        </p:nvCxnSpPr>
        <p:spPr>
          <a:xfrm>
            <a:off x="6096000" y="1404730"/>
            <a:ext cx="0" cy="490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F6C6780-D6B3-D63B-6A96-713AFC999AD4}"/>
              </a:ext>
            </a:extLst>
          </p:cNvPr>
          <p:cNvSpPr/>
          <p:nvPr/>
        </p:nvSpPr>
        <p:spPr>
          <a:xfrm>
            <a:off x="5446643" y="1895061"/>
            <a:ext cx="1457738" cy="6126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NOTES DEPOT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12B1DE-7BA8-0949-464D-E19EA1B862D1}"/>
              </a:ext>
            </a:extLst>
          </p:cNvPr>
          <p:cNvCxnSpPr>
            <a:cxnSpLocks/>
          </p:cNvCxnSpPr>
          <p:nvPr/>
        </p:nvCxnSpPr>
        <p:spPr>
          <a:xfrm>
            <a:off x="6096000" y="2623930"/>
            <a:ext cx="0" cy="46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7AB2F0-0E80-7AA4-06FD-0FC8351D103A}"/>
              </a:ext>
            </a:extLst>
          </p:cNvPr>
          <p:cNvCxnSpPr>
            <a:cxnSpLocks/>
          </p:cNvCxnSpPr>
          <p:nvPr/>
        </p:nvCxnSpPr>
        <p:spPr>
          <a:xfrm flipV="1">
            <a:off x="1479116" y="3048344"/>
            <a:ext cx="9711623" cy="7312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C8081F-3189-711F-57F8-E8D003975E4D}"/>
              </a:ext>
            </a:extLst>
          </p:cNvPr>
          <p:cNvCxnSpPr>
            <a:cxnSpLocks/>
          </p:cNvCxnSpPr>
          <p:nvPr/>
        </p:nvCxnSpPr>
        <p:spPr>
          <a:xfrm>
            <a:off x="1461058" y="3081759"/>
            <a:ext cx="0" cy="5469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B75BE6-065C-6CE1-AA7C-8128949F5A16}"/>
              </a:ext>
            </a:extLst>
          </p:cNvPr>
          <p:cNvCxnSpPr>
            <a:cxnSpLocks/>
          </p:cNvCxnSpPr>
          <p:nvPr/>
        </p:nvCxnSpPr>
        <p:spPr>
          <a:xfrm>
            <a:off x="3349826" y="3151812"/>
            <a:ext cx="0" cy="56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AA1C67-9073-664C-C668-16CFD9C2AC8D}"/>
              </a:ext>
            </a:extLst>
          </p:cNvPr>
          <p:cNvCxnSpPr>
            <a:cxnSpLocks/>
          </p:cNvCxnSpPr>
          <p:nvPr/>
        </p:nvCxnSpPr>
        <p:spPr>
          <a:xfrm>
            <a:off x="6182139" y="3160857"/>
            <a:ext cx="0" cy="54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004A51-60E2-D52E-9A6B-7281634A9F1D}"/>
              </a:ext>
            </a:extLst>
          </p:cNvPr>
          <p:cNvCxnSpPr>
            <a:cxnSpLocks/>
          </p:cNvCxnSpPr>
          <p:nvPr/>
        </p:nvCxnSpPr>
        <p:spPr>
          <a:xfrm>
            <a:off x="8674431" y="3090805"/>
            <a:ext cx="0" cy="65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AC6D584-57FC-A4A5-C97A-B352BDCB756E}"/>
              </a:ext>
            </a:extLst>
          </p:cNvPr>
          <p:cNvSpPr/>
          <p:nvPr/>
        </p:nvSpPr>
        <p:spPr>
          <a:xfrm>
            <a:off x="1068340" y="3683048"/>
            <a:ext cx="1159561" cy="72581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HOME PAGE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822DE65-8D3C-E38D-4F7F-A240EC13B3BE}"/>
              </a:ext>
            </a:extLst>
          </p:cNvPr>
          <p:cNvSpPr/>
          <p:nvPr/>
        </p:nvSpPr>
        <p:spPr>
          <a:xfrm>
            <a:off x="2859108" y="3748940"/>
            <a:ext cx="1159559" cy="72581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NOTES PAGE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9BD808D-561A-A3AD-6595-6ECA4DA807F6}"/>
              </a:ext>
            </a:extLst>
          </p:cNvPr>
          <p:cNvSpPr/>
          <p:nvPr/>
        </p:nvSpPr>
        <p:spPr>
          <a:xfrm>
            <a:off x="5701415" y="3748940"/>
            <a:ext cx="1159555" cy="72224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VIDEO PAGE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24F533E9-FBAD-9771-18FC-969829D5ABE1}"/>
              </a:ext>
            </a:extLst>
          </p:cNvPr>
          <p:cNvSpPr/>
          <p:nvPr/>
        </p:nvSpPr>
        <p:spPr>
          <a:xfrm>
            <a:off x="8170212" y="3716820"/>
            <a:ext cx="1159553" cy="7293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BUDDY PAGE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B80BE3-CF6A-830B-593B-15A5F3C6A0B3}"/>
              </a:ext>
            </a:extLst>
          </p:cNvPr>
          <p:cNvCxnSpPr>
            <a:cxnSpLocks/>
          </p:cNvCxnSpPr>
          <p:nvPr/>
        </p:nvCxnSpPr>
        <p:spPr>
          <a:xfrm>
            <a:off x="3349826" y="4470020"/>
            <a:ext cx="0" cy="14489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24B76-9A48-2A8E-0659-1331E4C78D85}"/>
              </a:ext>
            </a:extLst>
          </p:cNvPr>
          <p:cNvCxnSpPr>
            <a:cxnSpLocks/>
          </p:cNvCxnSpPr>
          <p:nvPr/>
        </p:nvCxnSpPr>
        <p:spPr>
          <a:xfrm>
            <a:off x="3349826" y="4879233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7E37CB17-B6C5-153D-BB27-82A777844856}"/>
              </a:ext>
            </a:extLst>
          </p:cNvPr>
          <p:cNvSpPr/>
          <p:nvPr/>
        </p:nvSpPr>
        <p:spPr>
          <a:xfrm>
            <a:off x="3660098" y="4610455"/>
            <a:ext cx="1784986" cy="6126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and download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13B8CB-D387-DEE7-7954-20A6DD81D93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281193" y="4471181"/>
            <a:ext cx="0" cy="144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7210F6-DA13-A05E-2C02-18EBD0CE8F4B}"/>
              </a:ext>
            </a:extLst>
          </p:cNvPr>
          <p:cNvCxnSpPr>
            <a:cxnSpLocks/>
          </p:cNvCxnSpPr>
          <p:nvPr/>
        </p:nvCxnSpPr>
        <p:spPr>
          <a:xfrm>
            <a:off x="6319868" y="4842181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1581F04D-B837-2C7E-EA54-671A11EDDBEB}"/>
              </a:ext>
            </a:extLst>
          </p:cNvPr>
          <p:cNvSpPr/>
          <p:nvPr/>
        </p:nvSpPr>
        <p:spPr>
          <a:xfrm>
            <a:off x="6806961" y="4535258"/>
            <a:ext cx="1078869" cy="678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Get videos 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B1C0AF-CF56-ED4B-8717-F36837BDF88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49989" y="4446216"/>
            <a:ext cx="0" cy="144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F4E6C6-D3CB-6D2B-4345-4830390FF1BC}"/>
              </a:ext>
            </a:extLst>
          </p:cNvPr>
          <p:cNvCxnSpPr>
            <a:cxnSpLocks/>
          </p:cNvCxnSpPr>
          <p:nvPr/>
        </p:nvCxnSpPr>
        <p:spPr>
          <a:xfrm>
            <a:off x="1474175" y="4446216"/>
            <a:ext cx="0" cy="1515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B098A84-5352-0500-4D72-7E15058A1261}"/>
              </a:ext>
            </a:extLst>
          </p:cNvPr>
          <p:cNvCxnSpPr>
            <a:cxnSpLocks/>
          </p:cNvCxnSpPr>
          <p:nvPr/>
        </p:nvCxnSpPr>
        <p:spPr>
          <a:xfrm flipV="1">
            <a:off x="1510748" y="5885708"/>
            <a:ext cx="9679991" cy="613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42BB8E-B608-03A6-DEA6-4B8261028046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235148" y="5961936"/>
            <a:ext cx="0" cy="39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C8714B0C-0651-F06D-AF89-7582C63DF492}"/>
              </a:ext>
            </a:extLst>
          </p:cNvPr>
          <p:cNvSpPr/>
          <p:nvPr/>
        </p:nvSpPr>
        <p:spPr>
          <a:xfrm>
            <a:off x="5777948" y="635428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041606-D6E6-3571-D626-2B2DDC584FFC}"/>
              </a:ext>
            </a:extLst>
          </p:cNvPr>
          <p:cNvSpPr txBox="1"/>
          <p:nvPr/>
        </p:nvSpPr>
        <p:spPr>
          <a:xfrm>
            <a:off x="2113789" y="190885"/>
            <a:ext cx="338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200" b="1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Flowchart</a:t>
            </a:r>
            <a:endParaRPr lang="en-IN" sz="3200" b="1" dirty="0">
              <a:solidFill>
                <a:srgbClr val="00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89BD32-B794-BBEF-B6EA-659052D49D58}"/>
              </a:ext>
            </a:extLst>
          </p:cNvPr>
          <p:cNvCxnSpPr>
            <a:cxnSpLocks/>
          </p:cNvCxnSpPr>
          <p:nvPr/>
        </p:nvCxnSpPr>
        <p:spPr>
          <a:xfrm>
            <a:off x="8749989" y="4823654"/>
            <a:ext cx="405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C8E15DF-FF7B-0C0A-3F4E-43E2443D23BA}"/>
              </a:ext>
            </a:extLst>
          </p:cNvPr>
          <p:cNvSpPr/>
          <p:nvPr/>
        </p:nvSpPr>
        <p:spPr>
          <a:xfrm>
            <a:off x="9155173" y="4505239"/>
            <a:ext cx="1562652" cy="10464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Interact</a:t>
            </a:r>
          </a:p>
          <a:p>
            <a:pPr algn="ctr"/>
            <a:r>
              <a:rPr lang="en-IN" dirty="0"/>
              <a:t>With buddy for queries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4DCDC8-5D5B-0198-834E-B3BE7CE48D11}"/>
              </a:ext>
            </a:extLst>
          </p:cNvPr>
          <p:cNvCxnSpPr>
            <a:cxnSpLocks/>
          </p:cNvCxnSpPr>
          <p:nvPr/>
        </p:nvCxnSpPr>
        <p:spPr>
          <a:xfrm>
            <a:off x="11190739" y="3070304"/>
            <a:ext cx="18057" cy="2815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119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sharepoint/v3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1270</TotalTime>
  <Words>773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Arial Black</vt:lpstr>
      <vt:lpstr>Bodoni MT Black</vt:lpstr>
      <vt:lpstr>Century Gothic</vt:lpstr>
      <vt:lpstr>Google Sans</vt:lpstr>
      <vt:lpstr>Söhne</vt:lpstr>
      <vt:lpstr>Times New Roman</vt:lpstr>
      <vt:lpstr>Wingdings</vt:lpstr>
      <vt:lpstr>Vapor Trail</vt:lpstr>
      <vt:lpstr>MATURI VENKATA SUBBA RAO ENGINEERING COLLEGE</vt:lpstr>
      <vt:lpstr>PowerPoint Presentation</vt:lpstr>
      <vt:lpstr>SCOPE</vt:lpstr>
      <vt:lpstr>PowerPoint Presentation</vt:lpstr>
      <vt:lpstr>PowerPoint Presentation</vt:lpstr>
      <vt:lpstr>TOOLS USED</vt:lpstr>
      <vt:lpstr>CERTIFICATIONS: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Future enhancements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depot         Simplifying BTech Learning Resources</dc:title>
  <dc:subject/>
  <dc:creator>VASANTH REDDY</dc:creator>
  <cp:lastModifiedBy>VASANTH REDDY</cp:lastModifiedBy>
  <cp:revision>6</cp:revision>
  <dcterms:created xsi:type="dcterms:W3CDTF">2023-12-05T15:18:24Z</dcterms:created>
  <dcterms:modified xsi:type="dcterms:W3CDTF">2024-02-12T19:16:18Z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