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56" r:id="rId1"/>
  </p:sldMasterIdLst>
  <p:notesMasterIdLst>
    <p:notesMasterId r:id="rId2"/>
  </p:notesMasterIdLst>
  <p:sldIdLst>
    <p:sldId id="316" r:id="rId3"/>
    <p:sldId id="317" r:id="rId4"/>
    <p:sldId id="318" r:id="rId5"/>
    <p:sldId id="319" r:id="rId6"/>
    <p:sldId id="320" r:id="rId7"/>
    <p:sldId id="321" r:id="rId8"/>
    <p:sldId id="322" r:id="rId9"/>
  </p:sldIdLst>
  <p:sldSz cy="8229600" cx="14630400"/>
  <p:notesSz cx="8229600" cy="146304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04868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8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57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EDF1F8"/>
          </a:solidFill>
        </p:spPr>
      </p:sp>
      <p:sp>
        <p:nvSpPr>
          <p:cNvPr id="1048577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BFCFE"/>
          </a:solidFill>
        </p:spPr>
      </p:sp>
      <p:pic>
        <p:nvPicPr>
          <p:cNvPr id="2097152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/>
        </p:spPr>
      </p:pic>
      <p:sp>
        <p:nvSpPr>
          <p:cNvPr id="1048578" name="Shape 2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BFCFE">
              <a:alpha val="85000"/>
            </a:srgbClr>
          </a:solidFill>
        </p:spPr>
      </p:sp>
      <p:sp>
        <p:nvSpPr>
          <p:cNvPr id="1048579" name="Text 3"/>
          <p:cNvSpPr/>
          <p:nvPr/>
        </p:nvSpPr>
        <p:spPr>
          <a:xfrm>
            <a:off x="2037993" y="2084784"/>
            <a:ext cx="10554414" cy="166639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6561"/>
              </a:lnSpc>
              <a:buNone/>
            </a:pPr>
            <a:r>
              <a:rPr dirty="0" sz="5249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Blueprint for Smart Water Fountains</a:t>
            </a:r>
            <a:endParaRPr dirty="0" sz="5249" lang="en-US"/>
          </a:p>
        </p:txBody>
      </p:sp>
      <p:sp>
        <p:nvSpPr>
          <p:cNvPr id="1048580" name="Text 4"/>
          <p:cNvSpPr/>
          <p:nvPr/>
        </p:nvSpPr>
        <p:spPr>
          <a:xfrm>
            <a:off x="2037993" y="4084439"/>
            <a:ext cx="10554414" cy="142160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Smart water fountains are a new and innovative approach to traditional drinking fountains. They use advanced technology to monitor water quality in real-time, provide customizable water temperature options, and can be integrated with smart devices. They offer many advantages over traditional fountains and have the potential to revolutionize our public spaces.</a:t>
            </a:r>
            <a:endParaRPr dirty="0" sz="1750" lang="en-US"/>
          </a:p>
        </p:txBody>
      </p:sp>
      <p:sp>
        <p:nvSpPr>
          <p:cNvPr id="1048581" name="Shape 5"/>
          <p:cNvSpPr/>
          <p:nvPr/>
        </p:nvSpPr>
        <p:spPr>
          <a:xfrm>
            <a:off x="2037993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EDF1F8"/>
          </a:solidFill>
        </p:spPr>
      </p:sp>
      <p:sp>
        <p:nvSpPr>
          <p:cNvPr id="1048587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BFCFE"/>
          </a:solidFill>
        </p:spPr>
      </p:sp>
      <p:sp>
        <p:nvSpPr>
          <p:cNvPr id="1048588" name="Text 2"/>
          <p:cNvSpPr/>
          <p:nvPr/>
        </p:nvSpPr>
        <p:spPr>
          <a:xfrm>
            <a:off x="2037993" y="1193363"/>
            <a:ext cx="9014460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Benefits of Smart Water Fountains</a:t>
            </a:r>
            <a:endParaRPr dirty="0" sz="4374" lang="en-US"/>
          </a:p>
        </p:txBody>
      </p:sp>
      <p:sp>
        <p:nvSpPr>
          <p:cNvPr id="1048589" name="Shape 3"/>
          <p:cNvSpPr/>
          <p:nvPr/>
        </p:nvSpPr>
        <p:spPr>
          <a:xfrm>
            <a:off x="2037993" y="25056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</p:spPr>
      </p:sp>
      <p:sp>
        <p:nvSpPr>
          <p:cNvPr id="1048590" name="Text 4"/>
          <p:cNvSpPr/>
          <p:nvPr/>
        </p:nvSpPr>
        <p:spPr>
          <a:xfrm>
            <a:off x="2219325" y="2547342"/>
            <a:ext cx="13716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dirty="0" sz="2624" lang="en-US"/>
          </a:p>
        </p:txBody>
      </p:sp>
      <p:sp>
        <p:nvSpPr>
          <p:cNvPr id="1048591" name="Text 5"/>
          <p:cNvSpPr/>
          <p:nvPr/>
        </p:nvSpPr>
        <p:spPr>
          <a:xfrm>
            <a:off x="2760107" y="2581989"/>
            <a:ext cx="2647950" cy="138874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Encouraging Hydration and Improving Public Health</a:t>
            </a:r>
            <a:endParaRPr dirty="0" sz="2187" lang="en-US"/>
          </a:p>
        </p:txBody>
      </p:sp>
      <p:sp>
        <p:nvSpPr>
          <p:cNvPr id="1048592" name="Text 6"/>
          <p:cNvSpPr/>
          <p:nvPr/>
        </p:nvSpPr>
        <p:spPr>
          <a:xfrm>
            <a:off x="2760107" y="4192905"/>
            <a:ext cx="2647950" cy="284321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Smart water fountains can provide clean and safe drinking water to everyone, promoting healthy hydration habits. They can also monitor water quality to ensure it is safe for consumption.</a:t>
            </a:r>
            <a:endParaRPr dirty="0" sz="1750" lang="en-US"/>
          </a:p>
        </p:txBody>
      </p:sp>
      <p:sp>
        <p:nvSpPr>
          <p:cNvPr id="1048593" name="Shape 7"/>
          <p:cNvSpPr/>
          <p:nvPr/>
        </p:nvSpPr>
        <p:spPr>
          <a:xfrm>
            <a:off x="5630228" y="25056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</p:spPr>
      </p:sp>
      <p:sp>
        <p:nvSpPr>
          <p:cNvPr id="1048594" name="Text 8"/>
          <p:cNvSpPr/>
          <p:nvPr/>
        </p:nvSpPr>
        <p:spPr>
          <a:xfrm>
            <a:off x="5788700" y="2547342"/>
            <a:ext cx="18288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dirty="0" sz="2624" lang="en-US"/>
          </a:p>
        </p:txBody>
      </p:sp>
      <p:sp>
        <p:nvSpPr>
          <p:cNvPr id="1048595" name="Text 9"/>
          <p:cNvSpPr/>
          <p:nvPr/>
        </p:nvSpPr>
        <p:spPr>
          <a:xfrm>
            <a:off x="6352342" y="2581989"/>
            <a:ext cx="2647950" cy="138874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Reducing Water Wastage and Promoting Sustainability</a:t>
            </a:r>
            <a:endParaRPr dirty="0" sz="2187" lang="en-US"/>
          </a:p>
        </p:txBody>
      </p:sp>
      <p:sp>
        <p:nvSpPr>
          <p:cNvPr id="1048596" name="Text 10"/>
          <p:cNvSpPr/>
          <p:nvPr/>
        </p:nvSpPr>
        <p:spPr>
          <a:xfrm>
            <a:off x="6352342" y="4192905"/>
            <a:ext cx="2647950" cy="284321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Smart water fountains can be designed to reduce water wastage and environmental impact. They can be integrated with sensors and timers to control water flow and detect leaks.</a:t>
            </a:r>
            <a:endParaRPr dirty="0" sz="1750" lang="en-US"/>
          </a:p>
        </p:txBody>
      </p:sp>
      <p:sp>
        <p:nvSpPr>
          <p:cNvPr id="1048597" name="Shape 11"/>
          <p:cNvSpPr/>
          <p:nvPr/>
        </p:nvSpPr>
        <p:spPr>
          <a:xfrm>
            <a:off x="9222462" y="25056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</p:spPr>
      </p:sp>
      <p:sp>
        <p:nvSpPr>
          <p:cNvPr id="1048598" name="Text 12"/>
          <p:cNvSpPr/>
          <p:nvPr/>
        </p:nvSpPr>
        <p:spPr>
          <a:xfrm>
            <a:off x="9380934" y="2547342"/>
            <a:ext cx="18288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dirty="0" sz="2624" lang="en-US"/>
          </a:p>
        </p:txBody>
      </p:sp>
      <p:sp>
        <p:nvSpPr>
          <p:cNvPr id="1048599" name="Text 13"/>
          <p:cNvSpPr/>
          <p:nvPr/>
        </p:nvSpPr>
        <p:spPr>
          <a:xfrm>
            <a:off x="9944576" y="2581989"/>
            <a:ext cx="2647950" cy="104155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Enhancing User Experience with Advanced Features</a:t>
            </a:r>
            <a:endParaRPr dirty="0" sz="2187" lang="en-US"/>
          </a:p>
        </p:txBody>
      </p:sp>
      <p:sp>
        <p:nvSpPr>
          <p:cNvPr id="1048600" name="Text 14"/>
          <p:cNvSpPr/>
          <p:nvPr/>
        </p:nvSpPr>
        <p:spPr>
          <a:xfrm>
            <a:off x="9944576" y="3845719"/>
            <a:ext cx="2647950" cy="2487811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Smart water fountains can be customized to include additional features, such as hydration tracking and reminders, bottle filling stations, and accessibility options.</a:t>
            </a:r>
            <a:endParaRPr dirty="0" sz="175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EDF1F8"/>
          </a:solidFill>
        </p:spPr>
      </p:sp>
      <p:sp>
        <p:nvSpPr>
          <p:cNvPr id="1048605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BFCFE"/>
          </a:solidFill>
        </p:spPr>
      </p:sp>
      <p:sp>
        <p:nvSpPr>
          <p:cNvPr id="1048606" name="Text 2"/>
          <p:cNvSpPr/>
          <p:nvPr/>
        </p:nvSpPr>
        <p:spPr>
          <a:xfrm>
            <a:off x="2037993" y="1232535"/>
            <a:ext cx="10233660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Features of Smart Water Fountains</a:t>
            </a:r>
            <a:endParaRPr dirty="0" sz="4374" lang="en-US"/>
          </a:p>
        </p:txBody>
      </p:sp>
      <p:sp>
        <p:nvSpPr>
          <p:cNvPr id="1048607" name="Text 3"/>
          <p:cNvSpPr/>
          <p:nvPr/>
        </p:nvSpPr>
        <p:spPr>
          <a:xfrm>
            <a:off x="2037993" y="2482334"/>
            <a:ext cx="3156347" cy="1249442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Real-Time Monitoring of Water Quality</a:t>
            </a:r>
            <a:endParaRPr dirty="0" sz="2624" lang="en-US"/>
          </a:p>
        </p:txBody>
      </p:sp>
      <p:sp>
        <p:nvSpPr>
          <p:cNvPr id="1048608" name="Text 4"/>
          <p:cNvSpPr/>
          <p:nvPr/>
        </p:nvSpPr>
        <p:spPr>
          <a:xfrm>
            <a:off x="2037993" y="3953947"/>
            <a:ext cx="3156347" cy="213240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Smart water fountains can monitor water quality in real-time to ensure safe and clean drinking water. Sensors can detect contaminants and send alerts if there are any issues.</a:t>
            </a:r>
            <a:endParaRPr dirty="0" sz="1750" lang="en-US"/>
          </a:p>
        </p:txBody>
      </p:sp>
      <p:sp>
        <p:nvSpPr>
          <p:cNvPr id="1048609" name="Text 5"/>
          <p:cNvSpPr/>
          <p:nvPr/>
        </p:nvSpPr>
        <p:spPr>
          <a:xfrm>
            <a:off x="5743932" y="2482334"/>
            <a:ext cx="3156347" cy="1249442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Customizable Water Temperature Options</a:t>
            </a:r>
            <a:endParaRPr dirty="0" sz="2624" lang="en-US"/>
          </a:p>
        </p:txBody>
      </p:sp>
      <p:sp>
        <p:nvSpPr>
          <p:cNvPr id="1048610" name="Text 6"/>
          <p:cNvSpPr/>
          <p:nvPr/>
        </p:nvSpPr>
        <p:spPr>
          <a:xfrm>
            <a:off x="5743932" y="3953947"/>
            <a:ext cx="3156347" cy="213240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Smart water fountains can offer customizable water temperature options, including hot, cold, and ambient temperatures. This can provide a more pleasant drinking experience for users.</a:t>
            </a:r>
            <a:endParaRPr dirty="0" sz="1750" lang="en-US"/>
          </a:p>
        </p:txBody>
      </p:sp>
      <p:sp>
        <p:nvSpPr>
          <p:cNvPr id="1048611" name="Text 7"/>
          <p:cNvSpPr/>
          <p:nvPr/>
        </p:nvSpPr>
        <p:spPr>
          <a:xfrm>
            <a:off x="9449872" y="2482334"/>
            <a:ext cx="3156347" cy="1249442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Integration with Smart Devices for User Convenience</a:t>
            </a:r>
            <a:endParaRPr dirty="0" sz="2624" lang="en-US"/>
          </a:p>
        </p:txBody>
      </p:sp>
      <p:sp>
        <p:nvSpPr>
          <p:cNvPr id="1048612" name="Text 8"/>
          <p:cNvSpPr/>
          <p:nvPr/>
        </p:nvSpPr>
        <p:spPr>
          <a:xfrm>
            <a:off x="9449872" y="3953947"/>
            <a:ext cx="3156347" cy="284321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Smart water fountains can be integrated with smart devices, such as phones and watches, to provide a more convenient user experience. This can include features such as automatic filling or reminders to drink more water.</a:t>
            </a:r>
            <a:endParaRPr dirty="0" sz="175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EDF1F8"/>
          </a:solidFill>
        </p:spPr>
      </p:sp>
      <p:sp>
        <p:nvSpPr>
          <p:cNvPr id="1048617" name="Shape 1"/>
          <p:cNvSpPr/>
          <p:nvPr/>
        </p:nvSpPr>
        <p:spPr>
          <a:xfrm>
            <a:off x="0" y="0"/>
            <a:ext cx="14630400" cy="8241983"/>
          </a:xfrm>
          <a:prstGeom prst="rect"/>
          <a:solidFill>
            <a:srgbClr val="FBFCFE"/>
          </a:solidFill>
        </p:spPr>
      </p:sp>
      <p:sp>
        <p:nvSpPr>
          <p:cNvPr id="1048618" name="Text 2"/>
          <p:cNvSpPr/>
          <p:nvPr/>
        </p:nvSpPr>
        <p:spPr>
          <a:xfrm>
            <a:off x="3232547" y="472678"/>
            <a:ext cx="6019800" cy="537091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4230"/>
              </a:lnSpc>
              <a:buNone/>
            </a:pPr>
            <a:r>
              <a:rPr dirty="0" sz="338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Installation and Maintenance</a:t>
            </a:r>
            <a:endParaRPr dirty="0" sz="3384" lang="en-US"/>
          </a:p>
        </p:txBody>
      </p:sp>
      <p:sp>
        <p:nvSpPr>
          <p:cNvPr id="1048619" name="Text 3"/>
          <p:cNvSpPr/>
          <p:nvPr/>
        </p:nvSpPr>
        <p:spPr>
          <a:xfrm>
            <a:off x="3490317" y="1546860"/>
            <a:ext cx="7907536" cy="55006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166"/>
              </a:lnSpc>
              <a:buNone/>
            </a:pPr>
            <a:r>
              <a:rPr dirty="0" sz="1354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Smart water fountains require specific installation and maintenance procedures to ensure optimal performance and safety.</a:t>
            </a:r>
            <a:endParaRPr dirty="0" sz="1354" lang="en-US"/>
          </a:p>
        </p:txBody>
      </p:sp>
      <p:sp>
        <p:nvSpPr>
          <p:cNvPr id="1048620" name="Shape 4"/>
          <p:cNvSpPr/>
          <p:nvPr/>
        </p:nvSpPr>
        <p:spPr>
          <a:xfrm>
            <a:off x="3232547" y="1353503"/>
            <a:ext cx="34290" cy="936784"/>
          </a:xfrm>
          <a:prstGeom prst="rect"/>
          <a:solidFill>
            <a:srgbClr val="476FD6"/>
          </a:solidFill>
        </p:spPr>
      </p:sp>
      <p:sp>
        <p:nvSpPr>
          <p:cNvPr id="1048621" name="Shape 5"/>
          <p:cNvSpPr/>
          <p:nvPr/>
        </p:nvSpPr>
        <p:spPr>
          <a:xfrm>
            <a:off x="3232547" y="2483644"/>
            <a:ext cx="8165306" cy="2140029"/>
          </a:xfrm>
          <a:prstGeom prst="rect"/>
          <a:solidFill>
            <a:srgbClr val="E7EDF9"/>
          </a:solidFill>
        </p:spPr>
      </p:sp>
      <p:sp>
        <p:nvSpPr>
          <p:cNvPr id="1048622" name="Text 6"/>
          <p:cNvSpPr/>
          <p:nvPr/>
        </p:nvSpPr>
        <p:spPr>
          <a:xfrm>
            <a:off x="3404354" y="2663071"/>
            <a:ext cx="4328160" cy="268605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115"/>
              </a:lnSpc>
              <a:buNone/>
            </a:pPr>
            <a:r>
              <a:rPr dirty="0" sz="1692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Steps for Installing Smart Water Fountains</a:t>
            </a:r>
            <a:endParaRPr dirty="0" sz="1692" lang="en-US"/>
          </a:p>
        </p:txBody>
      </p:sp>
      <p:sp>
        <p:nvSpPr>
          <p:cNvPr id="1048623" name="Text 7"/>
          <p:cNvSpPr/>
          <p:nvPr/>
        </p:nvSpPr>
        <p:spPr>
          <a:xfrm>
            <a:off x="3679269" y="3103483"/>
            <a:ext cx="7546777" cy="275034"/>
          </a:xfrm>
          <a:prstGeom prst="rect"/>
          <a:noFill/>
        </p:spPr>
        <p:txBody>
          <a:bodyPr anchor="t" rtlCol="0" wrap="none"/>
          <a:p>
            <a:pPr algn="l" indent="-342900" marL="342900">
              <a:lnSpc>
                <a:spcPts val="2166"/>
              </a:lnSpc>
              <a:buSzPct val="100000"/>
              <a:buChar char="•"/>
            </a:pPr>
            <a:r>
              <a:rPr dirty="0" sz="1354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Assessing the location and ensuring proper plumbing and electrical connections.</a:t>
            </a:r>
            <a:endParaRPr dirty="0" sz="1354" lang="en-US"/>
          </a:p>
        </p:txBody>
      </p:sp>
      <p:sp>
        <p:nvSpPr>
          <p:cNvPr id="1048624" name="Text 8"/>
          <p:cNvSpPr/>
          <p:nvPr/>
        </p:nvSpPr>
        <p:spPr>
          <a:xfrm>
            <a:off x="3679269" y="3481626"/>
            <a:ext cx="7546777" cy="275034"/>
          </a:xfrm>
          <a:prstGeom prst="rect"/>
          <a:noFill/>
        </p:spPr>
        <p:txBody>
          <a:bodyPr anchor="t" rtlCol="0" wrap="none"/>
          <a:p>
            <a:pPr algn="l" indent="-342900" marL="342900">
              <a:lnSpc>
                <a:spcPts val="2166"/>
              </a:lnSpc>
              <a:buSzPct val="100000"/>
              <a:buChar char="•"/>
            </a:pPr>
            <a:r>
              <a:rPr dirty="0" sz="1354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Preparing the installation site and mounting the fountain.</a:t>
            </a:r>
            <a:endParaRPr dirty="0" sz="1354" lang="en-US"/>
          </a:p>
        </p:txBody>
      </p:sp>
      <p:sp>
        <p:nvSpPr>
          <p:cNvPr id="1048625" name="Text 9"/>
          <p:cNvSpPr/>
          <p:nvPr/>
        </p:nvSpPr>
        <p:spPr>
          <a:xfrm>
            <a:off x="3679269" y="3859768"/>
            <a:ext cx="7546777" cy="275034"/>
          </a:xfrm>
          <a:prstGeom prst="rect"/>
          <a:noFill/>
        </p:spPr>
        <p:txBody>
          <a:bodyPr anchor="t" rtlCol="0" wrap="none"/>
          <a:p>
            <a:pPr algn="l" indent="-342900" marL="342900">
              <a:lnSpc>
                <a:spcPts val="2166"/>
              </a:lnSpc>
              <a:buSzPct val="100000"/>
              <a:buChar char="•"/>
            </a:pPr>
            <a:r>
              <a:rPr dirty="0" sz="1354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Connecting the water and power supply.</a:t>
            </a:r>
            <a:endParaRPr dirty="0" sz="1354" lang="en-US"/>
          </a:p>
        </p:txBody>
      </p:sp>
      <p:sp>
        <p:nvSpPr>
          <p:cNvPr id="1048626" name="Text 10"/>
          <p:cNvSpPr/>
          <p:nvPr/>
        </p:nvSpPr>
        <p:spPr>
          <a:xfrm>
            <a:off x="3679269" y="4237911"/>
            <a:ext cx="7546777" cy="275034"/>
          </a:xfrm>
          <a:prstGeom prst="rect"/>
          <a:noFill/>
        </p:spPr>
        <p:txBody>
          <a:bodyPr anchor="t" rtlCol="0" wrap="none"/>
          <a:p>
            <a:pPr algn="l" indent="-342900" marL="342900">
              <a:lnSpc>
                <a:spcPts val="2166"/>
              </a:lnSpc>
              <a:buSzPct val="100000"/>
              <a:buChar char="•"/>
            </a:pPr>
            <a:r>
              <a:rPr dirty="0" sz="1354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Testing the system and ensuring proper operation.</a:t>
            </a:r>
            <a:endParaRPr dirty="0" sz="1354" lang="en-US"/>
          </a:p>
        </p:txBody>
      </p:sp>
      <p:sp>
        <p:nvSpPr>
          <p:cNvPr id="1048627" name="Text 11"/>
          <p:cNvSpPr/>
          <p:nvPr/>
        </p:nvSpPr>
        <p:spPr>
          <a:xfrm>
            <a:off x="3404354" y="4803100"/>
            <a:ext cx="4800600" cy="268605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115"/>
              </a:lnSpc>
              <a:buNone/>
            </a:pPr>
            <a:r>
              <a:rPr dirty="0" sz="1692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Regular Maintenance and Cleaning Procedures</a:t>
            </a:r>
            <a:endParaRPr dirty="0" sz="1692" lang="en-US"/>
          </a:p>
        </p:txBody>
      </p:sp>
      <p:sp>
        <p:nvSpPr>
          <p:cNvPr id="1048628" name="Text 12"/>
          <p:cNvSpPr/>
          <p:nvPr/>
        </p:nvSpPr>
        <p:spPr>
          <a:xfrm>
            <a:off x="3679269" y="5243513"/>
            <a:ext cx="7546777" cy="275034"/>
          </a:xfrm>
          <a:prstGeom prst="rect"/>
          <a:noFill/>
        </p:spPr>
        <p:txBody>
          <a:bodyPr anchor="t" rtlCol="0" wrap="none"/>
          <a:p>
            <a:pPr algn="l" indent="-342900" marL="342900">
              <a:lnSpc>
                <a:spcPts val="2166"/>
              </a:lnSpc>
              <a:buSzPct val="100000"/>
              <a:buChar char="•"/>
            </a:pPr>
            <a:r>
              <a:rPr dirty="0" sz="1354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Regularly cleaning the fountain to prevent bacterial growth.</a:t>
            </a:r>
            <a:endParaRPr dirty="0" sz="1354" lang="en-US"/>
          </a:p>
        </p:txBody>
      </p:sp>
      <p:sp>
        <p:nvSpPr>
          <p:cNvPr id="1048629" name="Text 13"/>
          <p:cNvSpPr/>
          <p:nvPr/>
        </p:nvSpPr>
        <p:spPr>
          <a:xfrm>
            <a:off x="3679269" y="5621655"/>
            <a:ext cx="7546777" cy="275034"/>
          </a:xfrm>
          <a:prstGeom prst="rect"/>
          <a:noFill/>
        </p:spPr>
        <p:txBody>
          <a:bodyPr anchor="t" rtlCol="0" wrap="none"/>
          <a:p>
            <a:pPr algn="l" indent="-342900" marL="342900">
              <a:lnSpc>
                <a:spcPts val="2166"/>
              </a:lnSpc>
              <a:buSzPct val="100000"/>
              <a:buChar char="•"/>
            </a:pPr>
            <a:r>
              <a:rPr dirty="0" sz="1354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Replacing any worn or damaged components.</a:t>
            </a:r>
            <a:endParaRPr dirty="0" sz="1354" lang="en-US"/>
          </a:p>
        </p:txBody>
      </p:sp>
      <p:sp>
        <p:nvSpPr>
          <p:cNvPr id="1048630" name="Text 14"/>
          <p:cNvSpPr/>
          <p:nvPr/>
        </p:nvSpPr>
        <p:spPr>
          <a:xfrm>
            <a:off x="3679269" y="5999798"/>
            <a:ext cx="7546777" cy="275034"/>
          </a:xfrm>
          <a:prstGeom prst="rect"/>
          <a:noFill/>
        </p:spPr>
        <p:txBody>
          <a:bodyPr anchor="t" rtlCol="0" wrap="none"/>
          <a:p>
            <a:pPr algn="l" indent="-342900" marL="342900">
              <a:lnSpc>
                <a:spcPts val="2166"/>
              </a:lnSpc>
              <a:buSzPct val="100000"/>
              <a:buChar char="•"/>
            </a:pPr>
            <a:r>
              <a:rPr dirty="0" sz="1354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Testing and calibrating sensors and other technology.</a:t>
            </a:r>
            <a:endParaRPr dirty="0" sz="1354" lang="en-US"/>
          </a:p>
        </p:txBody>
      </p:sp>
      <p:sp>
        <p:nvSpPr>
          <p:cNvPr id="1048631" name="Shape 15"/>
          <p:cNvSpPr/>
          <p:nvPr/>
        </p:nvSpPr>
        <p:spPr>
          <a:xfrm>
            <a:off x="3232547" y="6385560"/>
            <a:ext cx="8165306" cy="1383744"/>
          </a:xfrm>
          <a:prstGeom prst="rect"/>
          <a:solidFill>
            <a:srgbClr val="E7EDF9"/>
          </a:solidFill>
        </p:spPr>
      </p:sp>
      <p:sp>
        <p:nvSpPr>
          <p:cNvPr id="1048632" name="Text 16"/>
          <p:cNvSpPr/>
          <p:nvPr/>
        </p:nvSpPr>
        <p:spPr>
          <a:xfrm>
            <a:off x="3404354" y="6564987"/>
            <a:ext cx="3307080" cy="268605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115"/>
              </a:lnSpc>
              <a:buNone/>
            </a:pPr>
            <a:r>
              <a:rPr dirty="0" sz="1692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Troubleshooting Common Issues</a:t>
            </a:r>
            <a:endParaRPr dirty="0" sz="1692" lang="en-US"/>
          </a:p>
        </p:txBody>
      </p:sp>
      <p:sp>
        <p:nvSpPr>
          <p:cNvPr id="1048633" name="Text 17"/>
          <p:cNvSpPr/>
          <p:nvPr/>
        </p:nvSpPr>
        <p:spPr>
          <a:xfrm>
            <a:off x="3679269" y="7005399"/>
            <a:ext cx="7546777" cy="275034"/>
          </a:xfrm>
          <a:prstGeom prst="rect"/>
          <a:noFill/>
        </p:spPr>
        <p:txBody>
          <a:bodyPr anchor="t" rtlCol="0" wrap="none"/>
          <a:p>
            <a:pPr algn="l" indent="-342900" marL="342900">
              <a:lnSpc>
                <a:spcPts val="2166"/>
              </a:lnSpc>
              <a:buSzPct val="100000"/>
              <a:buChar char="•"/>
            </a:pPr>
            <a:r>
              <a:rPr dirty="0" sz="1354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Common issues can include leaks, low water pressure, and component failure.</a:t>
            </a:r>
            <a:endParaRPr dirty="0" sz="1354" lang="en-US"/>
          </a:p>
        </p:txBody>
      </p:sp>
      <p:sp>
        <p:nvSpPr>
          <p:cNvPr id="1048634" name="Text 18"/>
          <p:cNvSpPr/>
          <p:nvPr/>
        </p:nvSpPr>
        <p:spPr>
          <a:xfrm>
            <a:off x="3679269" y="7383542"/>
            <a:ext cx="7546777" cy="275034"/>
          </a:xfrm>
          <a:prstGeom prst="rect"/>
          <a:noFill/>
        </p:spPr>
        <p:txBody>
          <a:bodyPr anchor="t" rtlCol="0" wrap="none"/>
          <a:p>
            <a:pPr algn="l" indent="-342900" marL="342900">
              <a:lnSpc>
                <a:spcPts val="2166"/>
              </a:lnSpc>
              <a:buSzPct val="100000"/>
              <a:buChar char="•"/>
            </a:pPr>
            <a:r>
              <a:rPr dirty="0" sz="1354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Ensuring immediate repairs can prevent more significant problems and damage.</a:t>
            </a:r>
            <a:endParaRPr dirty="0" sz="1354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EDF1F8"/>
          </a:solidFill>
        </p:spPr>
      </p:sp>
      <p:sp>
        <p:nvSpPr>
          <p:cNvPr id="1048639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BFCFE"/>
          </a:solidFill>
        </p:spPr>
      </p:sp>
      <p:sp>
        <p:nvSpPr>
          <p:cNvPr id="1048640" name="Text 2"/>
          <p:cNvSpPr/>
          <p:nvPr/>
        </p:nvSpPr>
        <p:spPr>
          <a:xfrm>
            <a:off x="2037993" y="658297"/>
            <a:ext cx="4443889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Case Studies</a:t>
            </a:r>
            <a:endParaRPr dirty="0" sz="4374" lang="en-US"/>
          </a:p>
        </p:txBody>
      </p:sp>
      <p:pic>
        <p:nvPicPr>
          <p:cNvPr id="2097158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37993" y="1797010"/>
            <a:ext cx="5110520" cy="3158490"/>
          </a:xfrm>
          <a:prstGeom prst="rect"/>
        </p:spPr>
      </p:pic>
      <p:sp>
        <p:nvSpPr>
          <p:cNvPr id="1048641" name="Text 3"/>
          <p:cNvSpPr/>
          <p:nvPr/>
        </p:nvSpPr>
        <p:spPr>
          <a:xfrm>
            <a:off x="2037993" y="5233154"/>
            <a:ext cx="5110520" cy="694373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Successful Implementation of Smart Water Fountains in Urban Areas</a:t>
            </a:r>
            <a:endParaRPr dirty="0" sz="2187" lang="en-US"/>
          </a:p>
        </p:txBody>
      </p:sp>
      <p:sp>
        <p:nvSpPr>
          <p:cNvPr id="1048642" name="Text 4"/>
          <p:cNvSpPr/>
          <p:nvPr/>
        </p:nvSpPr>
        <p:spPr>
          <a:xfrm>
            <a:off x="2037993" y="6149697"/>
            <a:ext cx="5110520" cy="1421606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Many cities have successfully implemented smart water fountains in their public spaces, improving access to clean drinking water and promoting sustainability.</a:t>
            </a:r>
            <a:endParaRPr dirty="0" sz="1750" lang="en-US"/>
          </a:p>
        </p:txBody>
      </p:sp>
      <p:pic>
        <p:nvPicPr>
          <p:cNvPr id="2097159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481768" y="1797010"/>
            <a:ext cx="5110639" cy="3158609"/>
          </a:xfrm>
          <a:prstGeom prst="rect"/>
        </p:spPr>
      </p:pic>
      <p:sp>
        <p:nvSpPr>
          <p:cNvPr id="1048643" name="Text 5"/>
          <p:cNvSpPr/>
          <p:nvPr/>
        </p:nvSpPr>
        <p:spPr>
          <a:xfrm>
            <a:off x="7481768" y="5233273"/>
            <a:ext cx="5110639" cy="1041559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Positive Impact on Water Consumption Patterns and User Satisfaction</a:t>
            </a:r>
            <a:endParaRPr dirty="0" sz="2187" lang="en-US"/>
          </a:p>
        </p:txBody>
      </p:sp>
      <p:sp>
        <p:nvSpPr>
          <p:cNvPr id="1048644" name="Text 6"/>
          <p:cNvSpPr/>
          <p:nvPr/>
        </p:nvSpPr>
        <p:spPr>
          <a:xfrm>
            <a:off x="7481768" y="6497002"/>
            <a:ext cx="5110639" cy="1066205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Studies have shown that smart water fountains can change water consumption patterns and increase user satisfaction with public drinking fountains.</a:t>
            </a:r>
            <a:endParaRPr dirty="0" sz="175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EDF1F8"/>
          </a:solidFill>
        </p:spPr>
      </p:sp>
      <p:sp>
        <p:nvSpPr>
          <p:cNvPr id="1048649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BFCFE"/>
          </a:solidFill>
        </p:spPr>
      </p:sp>
      <p:sp>
        <p:nvSpPr>
          <p:cNvPr id="1048650" name="Text 2"/>
          <p:cNvSpPr/>
          <p:nvPr/>
        </p:nvSpPr>
        <p:spPr>
          <a:xfrm>
            <a:off x="2037993" y="1375172"/>
            <a:ext cx="9715500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Future Developments and Challenges</a:t>
            </a:r>
            <a:endParaRPr dirty="0" sz="4374" lang="en-US"/>
          </a:p>
        </p:txBody>
      </p:sp>
      <p:sp>
        <p:nvSpPr>
          <p:cNvPr id="1048651" name="Shape 3"/>
          <p:cNvSpPr/>
          <p:nvPr/>
        </p:nvSpPr>
        <p:spPr>
          <a:xfrm>
            <a:off x="2037993" y="268747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</p:spPr>
      </p:sp>
      <p:sp>
        <p:nvSpPr>
          <p:cNvPr id="1048652" name="Text 4"/>
          <p:cNvSpPr/>
          <p:nvPr/>
        </p:nvSpPr>
        <p:spPr>
          <a:xfrm>
            <a:off x="2219325" y="2729151"/>
            <a:ext cx="13716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dirty="0" sz="2624" lang="en-US"/>
          </a:p>
        </p:txBody>
      </p:sp>
      <p:sp>
        <p:nvSpPr>
          <p:cNvPr id="1048653" name="Text 5"/>
          <p:cNvSpPr/>
          <p:nvPr/>
        </p:nvSpPr>
        <p:spPr>
          <a:xfrm>
            <a:off x="2760107" y="2763798"/>
            <a:ext cx="2647950" cy="1735931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Potential Advancements in Smart Water Fountain Technology</a:t>
            </a:r>
            <a:endParaRPr dirty="0" sz="2187" lang="en-US"/>
          </a:p>
        </p:txBody>
      </p:sp>
      <p:sp>
        <p:nvSpPr>
          <p:cNvPr id="1048654" name="Text 6"/>
          <p:cNvSpPr/>
          <p:nvPr/>
        </p:nvSpPr>
        <p:spPr>
          <a:xfrm>
            <a:off x="2760107" y="4721900"/>
            <a:ext cx="2647950" cy="213240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Advancements in technology could improve water quality monitoring, enhance customizable features, and improve user convenience.</a:t>
            </a:r>
            <a:endParaRPr dirty="0" sz="1750" lang="en-US"/>
          </a:p>
        </p:txBody>
      </p:sp>
      <p:sp>
        <p:nvSpPr>
          <p:cNvPr id="1048655" name="Shape 7"/>
          <p:cNvSpPr/>
          <p:nvPr/>
        </p:nvSpPr>
        <p:spPr>
          <a:xfrm>
            <a:off x="5630228" y="268747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</p:spPr>
      </p:sp>
      <p:sp>
        <p:nvSpPr>
          <p:cNvPr id="1048656" name="Text 8"/>
          <p:cNvSpPr/>
          <p:nvPr/>
        </p:nvSpPr>
        <p:spPr>
          <a:xfrm>
            <a:off x="5788700" y="2729151"/>
            <a:ext cx="18288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dirty="0" sz="2624" lang="en-US"/>
          </a:p>
        </p:txBody>
      </p:sp>
      <p:sp>
        <p:nvSpPr>
          <p:cNvPr id="1048657" name="Text 9"/>
          <p:cNvSpPr/>
          <p:nvPr/>
        </p:nvSpPr>
        <p:spPr>
          <a:xfrm>
            <a:off x="6352342" y="2763798"/>
            <a:ext cx="2647950" cy="104155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Addressing Security and Privacy Concerns</a:t>
            </a:r>
            <a:endParaRPr dirty="0" sz="2187" lang="en-US"/>
          </a:p>
        </p:txBody>
      </p:sp>
      <p:sp>
        <p:nvSpPr>
          <p:cNvPr id="1048658" name="Text 10"/>
          <p:cNvSpPr/>
          <p:nvPr/>
        </p:nvSpPr>
        <p:spPr>
          <a:xfrm>
            <a:off x="6352342" y="4027527"/>
            <a:ext cx="2647950" cy="177700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Smart water fountains collect and store sensitive data, requiring careful consideration of security and privacy concerns.</a:t>
            </a:r>
            <a:endParaRPr dirty="0" sz="1750" lang="en-US"/>
          </a:p>
        </p:txBody>
      </p:sp>
      <p:sp>
        <p:nvSpPr>
          <p:cNvPr id="1048659" name="Shape 11"/>
          <p:cNvSpPr/>
          <p:nvPr/>
        </p:nvSpPr>
        <p:spPr>
          <a:xfrm>
            <a:off x="9222462" y="268747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</p:spPr>
      </p:sp>
      <p:sp>
        <p:nvSpPr>
          <p:cNvPr id="1048660" name="Text 12"/>
          <p:cNvSpPr/>
          <p:nvPr/>
        </p:nvSpPr>
        <p:spPr>
          <a:xfrm>
            <a:off x="9380934" y="2729151"/>
            <a:ext cx="182880" cy="416481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3281"/>
              </a:lnSpc>
              <a:buNone/>
            </a:pPr>
            <a:r>
              <a:rPr dirty="0" sz="262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dirty="0" sz="2624" lang="en-US"/>
          </a:p>
        </p:txBody>
      </p:sp>
      <p:sp>
        <p:nvSpPr>
          <p:cNvPr id="1048661" name="Text 13"/>
          <p:cNvSpPr/>
          <p:nvPr/>
        </p:nvSpPr>
        <p:spPr>
          <a:xfrm>
            <a:off x="9944576" y="2763798"/>
            <a:ext cx="2647950" cy="104155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Overcoming Financial and Logistical Barriers</a:t>
            </a:r>
            <a:endParaRPr dirty="0" sz="2187" lang="en-US"/>
          </a:p>
        </p:txBody>
      </p:sp>
      <p:sp>
        <p:nvSpPr>
          <p:cNvPr id="1048662" name="Text 14"/>
          <p:cNvSpPr/>
          <p:nvPr/>
        </p:nvSpPr>
        <p:spPr>
          <a:xfrm>
            <a:off x="9944576" y="4027527"/>
            <a:ext cx="2647950" cy="2487811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Implementation of smart water fountains requires significant financial investment and logistical planning, which can present barriers to more widespread adoption.</a:t>
            </a:r>
            <a:endParaRPr dirty="0" sz="175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EDF1F8"/>
          </a:solidFill>
        </p:spPr>
      </p:sp>
      <p:sp>
        <p:nvSpPr>
          <p:cNvPr id="1048667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FBFCFE"/>
          </a:solidFill>
        </p:spPr>
      </p:sp>
      <p:sp>
        <p:nvSpPr>
          <p:cNvPr id="1048668" name="Text 2"/>
          <p:cNvSpPr/>
          <p:nvPr/>
        </p:nvSpPr>
        <p:spPr>
          <a:xfrm>
            <a:off x="2037993" y="2331839"/>
            <a:ext cx="4443889" cy="694373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468"/>
              </a:lnSpc>
              <a:buNone/>
            </a:pPr>
            <a:r>
              <a:rPr dirty="0" sz="4374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</a:t>
            </a:r>
            <a:endParaRPr dirty="0" sz="4374" lang="en-US"/>
          </a:p>
        </p:txBody>
      </p:sp>
      <p:sp>
        <p:nvSpPr>
          <p:cNvPr id="1048669" name="Shape 3"/>
          <p:cNvSpPr/>
          <p:nvPr/>
        </p:nvSpPr>
        <p:spPr>
          <a:xfrm>
            <a:off x="2037993" y="3470553"/>
            <a:ext cx="5166122" cy="2427089"/>
          </a:xfrm>
          <a:prstGeom prst="roundRect">
            <a:avLst>
              <a:gd name="adj" fmla="val 5493"/>
            </a:avLst>
          </a:prstGeom>
          <a:solidFill>
            <a:srgbClr val="E7EDF9"/>
          </a:solidFill>
        </p:spPr>
      </p:sp>
      <p:sp>
        <p:nvSpPr>
          <p:cNvPr id="1048670" name="Text 4"/>
          <p:cNvSpPr/>
          <p:nvPr/>
        </p:nvSpPr>
        <p:spPr>
          <a:xfrm>
            <a:off x="2260163" y="3692723"/>
            <a:ext cx="4721781" cy="69437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Summarizing the Benefits and Potential of Smart Water Fountains</a:t>
            </a:r>
            <a:endParaRPr dirty="0" sz="2187" lang="en-US"/>
          </a:p>
        </p:txBody>
      </p:sp>
      <p:sp>
        <p:nvSpPr>
          <p:cNvPr id="1048671" name="Text 5"/>
          <p:cNvSpPr/>
          <p:nvPr/>
        </p:nvSpPr>
        <p:spPr>
          <a:xfrm>
            <a:off x="2260163" y="4609267"/>
            <a:ext cx="4721781" cy="106620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Smart water fountains provide safe and clean drinking water while promoting sustainability and user convenience.</a:t>
            </a:r>
            <a:endParaRPr dirty="0" sz="1750" lang="en-US"/>
          </a:p>
        </p:txBody>
      </p:sp>
      <p:sp>
        <p:nvSpPr>
          <p:cNvPr id="1048672" name="Shape 6"/>
          <p:cNvSpPr/>
          <p:nvPr/>
        </p:nvSpPr>
        <p:spPr>
          <a:xfrm>
            <a:off x="7426285" y="3470553"/>
            <a:ext cx="5166122" cy="2427089"/>
          </a:xfrm>
          <a:prstGeom prst="roundRect">
            <a:avLst>
              <a:gd name="adj" fmla="val 5493"/>
            </a:avLst>
          </a:prstGeom>
          <a:solidFill>
            <a:srgbClr val="E7EDF9"/>
          </a:solidFill>
        </p:spPr>
      </p:sp>
      <p:sp>
        <p:nvSpPr>
          <p:cNvPr id="1048673" name="Text 7"/>
          <p:cNvSpPr/>
          <p:nvPr/>
        </p:nvSpPr>
        <p:spPr>
          <a:xfrm>
            <a:off x="7648456" y="3692723"/>
            <a:ext cx="4721781" cy="69437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34"/>
              </a:lnSpc>
              <a:buNone/>
            </a:pPr>
            <a:r>
              <a:rPr dirty="0" sz="2187" lang="en-US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Encouraging Wider Adoption and Integration in Public Spaces</a:t>
            </a:r>
            <a:endParaRPr dirty="0" sz="2187" lang="en-US"/>
          </a:p>
        </p:txBody>
      </p:sp>
      <p:sp>
        <p:nvSpPr>
          <p:cNvPr id="1048674" name="Text 8"/>
          <p:cNvSpPr/>
          <p:nvPr/>
        </p:nvSpPr>
        <p:spPr>
          <a:xfrm>
            <a:off x="7648456" y="4609267"/>
            <a:ext cx="4721781" cy="1066205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799"/>
              </a:lnSpc>
              <a:buNone/>
            </a:pPr>
            <a:r>
              <a:rPr dirty="0" sz="1750" lang="en-US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 technology continues to advance, we hope to see more widespread adoption of smart water fountains in public spaces.</a:t>
            </a:r>
            <a:endParaRPr dirty="0" sz="175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PptxGenJS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PptxGenJS Presentation</dc:title>
  <dc:creator>PptxGenJS</dc:creator>
  <cp:lastModifiedBy>PptxGenJS</cp:lastModifiedBy>
  <dcterms:created xsi:type="dcterms:W3CDTF">2023-10-10T16:16:40Z</dcterms:created>
  <dcterms:modified xsi:type="dcterms:W3CDTF">2023-10-11T03:23:01Z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ed708d4556c145e5b3dc79e2b2354f86</vt:lpwstr>
  </property>
</Properties>
</file>