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9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2445583" y="4129165"/>
            <a:ext cx="7980300" cy="15388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US" sz="2000" b="1">
                <a:solidFill>
                  <a:srgbClr val="1482AB"/>
                </a:solidFill>
                <a:latin typeface="Arial"/>
                <a:ea typeface="Arial"/>
                <a:cs typeface="Arial"/>
                <a:sym typeface="Arial"/>
              </a:rPr>
              <a:t>Vasanth </a:t>
            </a:r>
            <a:r>
              <a:rPr lang="en-US" sz="2000" b="1">
                <a:solidFill>
                  <a:srgbClr val="1482AB"/>
                </a:solidFill>
              </a:rPr>
              <a:t>PS</a:t>
            </a:r>
            <a:r>
              <a:rPr lang="en-US" sz="2000" b="1">
                <a:solidFill>
                  <a:srgbClr val="1482AB"/>
                </a:solidFill>
                <a:latin typeface="Arial"/>
                <a:ea typeface="Arial"/>
                <a:cs typeface="Arial"/>
                <a:sym typeface="Arial"/>
              </a:rPr>
              <a:t> </a:t>
            </a:r>
            <a:r>
              <a:rPr lang="en-US" sz="2000" b="1" dirty="0">
                <a:solidFill>
                  <a:srgbClr val="1482AB"/>
                </a:solidFill>
                <a:latin typeface="Arial"/>
                <a:ea typeface="Arial"/>
                <a:cs typeface="Arial"/>
                <a:sym typeface="Arial"/>
              </a:rPr>
              <a:t>,  961721104317</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a:t>
            </a:r>
            <a:r>
              <a:rPr lang="en-US" sz="2000" b="1" dirty="0" err="1">
                <a:solidFill>
                  <a:srgbClr val="1482AB"/>
                </a:solidFill>
                <a:latin typeface="Arial"/>
                <a:ea typeface="Arial"/>
                <a:cs typeface="Arial"/>
                <a:sym typeface="Arial"/>
              </a:rPr>
              <a:t>Narayanaguru</a:t>
            </a:r>
            <a:r>
              <a:rPr lang="en-US" sz="2000" b="1" dirty="0">
                <a:solidFill>
                  <a:srgbClr val="1482AB"/>
                </a:solidFill>
                <a:latin typeface="Arial"/>
                <a:ea typeface="Arial"/>
                <a:cs typeface="Arial"/>
                <a:sym typeface="Arial"/>
              </a:rPr>
              <a:t> College Of Engineering , </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		CSE Department.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91999"/>
              <a:buNone/>
            </a:pPr>
            <a:endParaRPr sz="2000" b="1"/>
          </a:p>
          <a:p>
            <a:pPr marL="305435" lvl="0" indent="-305435" algn="l" rtl="0">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71" name="Google Shape;171;p2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305435" lvl="0" indent="-305435" algn="l" rtl="0">
              <a:lnSpc>
                <a:spcPct val="110000"/>
              </a:lnSpc>
              <a:spcBef>
                <a:spcPts val="0"/>
              </a:spcBef>
              <a:spcAft>
                <a:spcPts val="0"/>
              </a:spcAft>
              <a:buSzPct val="92000"/>
              <a:buChar char="◼"/>
            </a:pPr>
            <a:r>
              <a:rPr lang="en-US" sz="2400" b="1"/>
              <a:t>"Understanding Keyloggers: An Overview" by Symantec Corporation</a:t>
            </a:r>
            <a:endParaRPr/>
          </a:p>
          <a:p>
            <a:pPr marL="0" lvl="0" indent="0" algn="l" rtl="0">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marL="305435" lvl="0" indent="-305435" algn="l" rtl="0">
              <a:lnSpc>
                <a:spcPct val="110000"/>
              </a:lnSpc>
              <a:spcBef>
                <a:spcPts val="1008"/>
              </a:spcBef>
              <a:spcAft>
                <a:spcPts val="0"/>
              </a:spcAft>
              <a:buSzPct val="92000"/>
              <a:buChar char="◼"/>
            </a:pPr>
            <a:r>
              <a:rPr lang="en-US" sz="2400" b="1"/>
              <a:t>"The Evolution of Keyloggers: From Clandestine Spying to Transparent Surveillance" by Zhiqiang Lin, Guofei Gu, and Dongyan Xu.</a:t>
            </a:r>
            <a:endParaRPr/>
          </a:p>
          <a:p>
            <a:pPr marL="0" lvl="0" indent="0" algn="l" rtl="0">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marL="305435" lvl="0" indent="-305435" algn="l" rtl="0">
              <a:lnSpc>
                <a:spcPct val="110000"/>
              </a:lnSpc>
              <a:spcBef>
                <a:spcPts val="1008"/>
              </a:spcBef>
              <a:spcAft>
                <a:spcPts val="0"/>
              </a:spcAft>
              <a:buSzPct val="92000"/>
              <a:buChar char="◼"/>
            </a:pPr>
            <a:r>
              <a:rPr lang="en-US" sz="2400" b="1"/>
              <a:t>"Keystroke logging in writing process research: Using Inputlog to analyze and visualize writing processes" by Mike Schiefele, Jos Schoonenboom, and Ernst-Joachim Mestmäcker.</a:t>
            </a:r>
            <a:endParaRPr/>
          </a:p>
          <a:p>
            <a:pPr marL="0" lvl="0" indent="0" algn="l" rtl="0">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fontScale="92500"/>
          </a:bodyPr>
          <a:lstStyle/>
          <a:p>
            <a:pPr marL="306000" lvl="0" indent="0" algn="l" rtl="0">
              <a:lnSpc>
                <a:spcPct val="110000"/>
              </a:lnSpc>
              <a:spcBef>
                <a:spcPts val="0"/>
              </a:spcBef>
              <a:spcAft>
                <a:spcPts val="0"/>
              </a:spcAft>
              <a:buNone/>
            </a:pPr>
            <a:r>
              <a:rPr lang="en-US" sz="2400" b="0" i="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marL="306000" lvl="0" indent="-295484" algn="l" rtl="0">
              <a:lnSpc>
                <a:spcPct val="110000"/>
              </a:lnSpc>
              <a:spcBef>
                <a:spcPts val="1080"/>
              </a:spcBef>
              <a:spcAft>
                <a:spcPts val="0"/>
              </a:spcAft>
              <a:buSzPct val="92000"/>
              <a:buChar char="◼"/>
            </a:pPr>
            <a:r>
              <a:rPr lang="en-US" sz="2400" b="0" i="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marL="305435" lvl="0" indent="-206121" algn="l" rtl="0">
              <a:lnSpc>
                <a:spcPct val="110000"/>
              </a:lnSpc>
              <a:spcBef>
                <a:spcPts val="940"/>
              </a:spcBef>
              <a:spcAft>
                <a:spcPts val="0"/>
              </a:spcAft>
              <a:buSzPct val="9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503316" y="861347"/>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marL="324485" lvl="1" indent="0" algn="l" rtl="0">
              <a:spcBef>
                <a:spcPts val="840"/>
              </a:spcBef>
              <a:spcAft>
                <a:spcPts val="0"/>
              </a:spcAft>
              <a:buSzPts val="1104"/>
              <a:buNone/>
            </a:pPr>
            <a:r>
              <a:rPr lang="en-US" sz="1200" b="1">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110000"/>
              </a:lnSpc>
              <a:spcBef>
                <a:spcPts val="0"/>
              </a:spcBef>
              <a:spcAft>
                <a:spcPts val="0"/>
              </a:spcAft>
              <a:buSzPct val="91999"/>
              <a:buNone/>
            </a:pPr>
            <a:r>
              <a:rPr lang="en-US" sz="1800" b="1">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marL="305435" lvl="0" indent="-305435" algn="l" rtl="0">
              <a:lnSpc>
                <a:spcPct val="110000"/>
              </a:lnSpc>
              <a:spcBef>
                <a:spcPts val="933"/>
              </a:spcBef>
              <a:spcAft>
                <a:spcPts val="0"/>
              </a:spcAft>
              <a:buSzPct val="91999"/>
              <a:buChar char="◼"/>
            </a:pPr>
            <a:r>
              <a:rPr lang="en-US" sz="1800" b="1">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marL="305435" lvl="0" indent="-208165" algn="l" rtl="0">
              <a:lnSpc>
                <a:spcPct val="110000"/>
              </a:lnSpc>
              <a:spcBef>
                <a:spcPts val="933"/>
              </a:spcBef>
              <a:spcAft>
                <a:spcPts val="0"/>
              </a:spcAft>
              <a:buSzPct val="91999"/>
              <a:buNone/>
            </a:pPr>
            <a:endParaRPr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a:t>
            </a:r>
            <a:endParaRPr/>
          </a:p>
        </p:txBody>
      </p:sp>
      <p:sp>
        <p:nvSpPr>
          <p:cNvPr id="141" name="Google Shape;141;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b="1"/>
              <a:t>Hooking Mechanism:</a:t>
            </a:r>
            <a:endParaRPr sz="1400"/>
          </a:p>
          <a:p>
            <a:pPr marL="629920" lvl="1" indent="-305435" algn="l" rtl="0">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marL="305435" lvl="0" indent="-305435" algn="l" rtl="0">
              <a:lnSpc>
                <a:spcPct val="110000"/>
              </a:lnSpc>
              <a:spcBef>
                <a:spcPts val="880"/>
              </a:spcBef>
              <a:spcAft>
                <a:spcPts val="0"/>
              </a:spcAft>
              <a:buSzPts val="1288"/>
              <a:buChar char="◼"/>
            </a:pPr>
            <a:r>
              <a:rPr lang="en-US" sz="1400" b="1"/>
              <a:t>Capture Keystrokes:</a:t>
            </a:r>
            <a:endParaRPr sz="1400"/>
          </a:p>
          <a:p>
            <a:pPr marL="629920" lvl="1" indent="-305435" algn="l" rtl="0">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marL="305435" lvl="0" indent="-305435" algn="l" rtl="0">
              <a:lnSpc>
                <a:spcPct val="110000"/>
              </a:lnSpc>
              <a:spcBef>
                <a:spcPts val="880"/>
              </a:spcBef>
              <a:spcAft>
                <a:spcPts val="0"/>
              </a:spcAft>
              <a:buSzPts val="1288"/>
              <a:buChar char="◼"/>
            </a:pPr>
            <a:r>
              <a:rPr lang="en-US" sz="1400" b="1"/>
              <a:t>Buffering:</a:t>
            </a:r>
            <a:endParaRPr sz="1400"/>
          </a:p>
          <a:p>
            <a:pPr marL="629920" lvl="1" indent="-305435" algn="l" rtl="0">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marL="305435" lvl="0" indent="-305435" algn="l" rtl="0">
              <a:lnSpc>
                <a:spcPct val="110000"/>
              </a:lnSpc>
              <a:spcBef>
                <a:spcPts val="880"/>
              </a:spcBef>
              <a:spcAft>
                <a:spcPts val="0"/>
              </a:spcAft>
              <a:buSzPts val="1288"/>
              <a:buChar char="◼"/>
            </a:pPr>
            <a:r>
              <a:rPr lang="en-US" sz="1400" b="1"/>
              <a:t>Persistence:</a:t>
            </a:r>
            <a:endParaRPr sz="1400"/>
          </a:p>
          <a:p>
            <a:pPr marL="629920" lvl="1" indent="-305435" algn="l" rtl="0">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Font typeface="Franklin Gothic"/>
              <a:buAutoNum type="arabicPeriod"/>
            </a:pPr>
            <a:r>
              <a:rPr lang="en-US" b="1" i="0">
                <a:solidFill>
                  <a:schemeClr val="dk1"/>
                </a:solidFill>
                <a:latin typeface="Arial"/>
                <a:ea typeface="Arial"/>
                <a:cs typeface="Arial"/>
                <a:sym typeface="Arial"/>
              </a:rPr>
              <a:t>Local Installation</a:t>
            </a:r>
            <a:r>
              <a:rPr lang="en-US" b="0" i="0">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Remote Installation</a:t>
            </a:r>
            <a:r>
              <a:rPr lang="en-US" b="0" i="0">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Covert Installation</a:t>
            </a:r>
            <a:r>
              <a:rPr lang="en-US" b="0" i="0">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Configuration and Control</a:t>
            </a:r>
            <a:r>
              <a:rPr lang="en-US" b="0" i="0">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marL="306000" lvl="0" indent="-206686" algn="l" rtl="0">
              <a:lnSpc>
                <a:spcPct val="110000"/>
              </a:lnSpc>
              <a:spcBef>
                <a:spcPts val="940"/>
              </a:spcBef>
              <a:spcAft>
                <a:spcPts val="0"/>
              </a:spcAft>
              <a:buSzPts val="1564"/>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10000"/>
              </a:lnSpc>
              <a:spcBef>
                <a:spcPts val="0"/>
              </a:spcBef>
              <a:spcAft>
                <a:spcPts val="0"/>
              </a:spcAft>
              <a:buSzPct val="92000"/>
              <a:buNone/>
            </a:pPr>
            <a:endParaRPr sz="2400" b="0" i="0">
              <a:solidFill>
                <a:srgbClr val="ECECEC"/>
              </a:solidFill>
              <a:latin typeface="Arial"/>
              <a:ea typeface="Arial"/>
              <a:cs typeface="Arial"/>
              <a:sym typeface="Arial"/>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Employee Monitoring</a:t>
            </a:r>
            <a:r>
              <a:rPr lang="en-US" sz="2400" b="0" i="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Parental Control</a:t>
            </a:r>
            <a:r>
              <a:rPr lang="en-US" sz="2400" b="0" i="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Research and Analysis</a:t>
            </a:r>
            <a:r>
              <a:rPr lang="en-US" sz="2400" b="0" i="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Forensic Investigations</a:t>
            </a:r>
            <a:r>
              <a:rPr lang="en-US" sz="2400" b="0" i="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Access Control</a:t>
            </a:r>
            <a:r>
              <a:rPr lang="en-US" sz="2400" b="0" i="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marL="0" lvl="0" indent="0" algn="l" rtl="0">
              <a:lnSpc>
                <a:spcPct val="110000"/>
              </a:lnSpc>
              <a:spcBef>
                <a:spcPts val="972"/>
              </a:spcBef>
              <a:spcAft>
                <a:spcPts val="0"/>
              </a:spcAft>
              <a:buSzPct val="920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lnSpcReduction="20000"/>
          </a:bodyPr>
          <a:lstStyle/>
          <a:p>
            <a:pPr marL="305435" lvl="0" indent="-305435" algn="l" rtl="0">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1832</Words>
  <Application>Microsoft Office PowerPoint</Application>
  <PresentationFormat>Widescreen</PresentationFormat>
  <Paragraphs>80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vt:lpstr>
      <vt:lpstr>OUTLINE</vt:lpstr>
      <vt:lpstr>PROBLEM STATEMENT</vt:lpstr>
      <vt:lpstr>PROPOSED SOLUTION</vt:lpstr>
      <vt:lpstr>SYSTEM  APPROACH</vt:lpstr>
      <vt:lpstr>ALGORITHM</vt:lpstr>
      <vt:lpstr>DEPLOYMENT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vasanth tyson</dc:creator>
  <cp:lastModifiedBy>vasanth tyson</cp:lastModifiedBy>
  <cp:revision>2</cp:revision>
  <dcterms:modified xsi:type="dcterms:W3CDTF">2024-04-05T04:49:54Z</dcterms:modified>
</cp:coreProperties>
</file>