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D17560-90E6-4285-A954-5966D931A152}"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6CBA2CA-11AC-4455-BCE5-65717DE2E065}" type="slidenum">
              <a:rPr lang="en-US" smtClean="0"/>
              <a:t>‹#›</a:t>
            </a:fld>
            <a:endParaRPr lang="en-US"/>
          </a:p>
        </p:txBody>
      </p:sp>
    </p:spTree>
    <p:extLst>
      <p:ext uri="{BB962C8B-B14F-4D97-AF65-F5344CB8AC3E}">
        <p14:creationId xmlns:p14="http://schemas.microsoft.com/office/powerpoint/2010/main" val="2955815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D17560-90E6-4285-A954-5966D931A152}"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CBA2CA-11AC-4455-BCE5-65717DE2E065}" type="slidenum">
              <a:rPr lang="en-US" smtClean="0"/>
              <a:t>‹#›</a:t>
            </a:fld>
            <a:endParaRPr lang="en-US"/>
          </a:p>
        </p:txBody>
      </p:sp>
    </p:spTree>
    <p:extLst>
      <p:ext uri="{BB962C8B-B14F-4D97-AF65-F5344CB8AC3E}">
        <p14:creationId xmlns:p14="http://schemas.microsoft.com/office/powerpoint/2010/main" val="864314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D17560-90E6-4285-A954-5966D931A152}"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CBA2CA-11AC-4455-BCE5-65717DE2E06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7603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CD17560-90E6-4285-A954-5966D931A152}" type="datetimeFigureOut">
              <a:rPr lang="en-US" smtClean="0"/>
              <a:t>2/3/2017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CBA2CA-11AC-4455-BCE5-65717DE2E065}" type="slidenum">
              <a:rPr lang="en-US" smtClean="0"/>
              <a:t>‹#›</a:t>
            </a:fld>
            <a:endParaRPr lang="en-US"/>
          </a:p>
        </p:txBody>
      </p:sp>
    </p:spTree>
    <p:extLst>
      <p:ext uri="{BB962C8B-B14F-4D97-AF65-F5344CB8AC3E}">
        <p14:creationId xmlns:p14="http://schemas.microsoft.com/office/powerpoint/2010/main" val="4286895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CD17560-90E6-4285-A954-5966D931A152}" type="datetimeFigureOut">
              <a:rPr lang="en-US" smtClean="0"/>
              <a:t>2/3/2017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CBA2CA-11AC-4455-BCE5-65717DE2E06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30132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CD17560-90E6-4285-A954-5966D931A152}" type="datetimeFigureOut">
              <a:rPr lang="en-US" smtClean="0"/>
              <a:t>2/3/2017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CBA2CA-11AC-4455-BCE5-65717DE2E065}" type="slidenum">
              <a:rPr lang="en-US" smtClean="0"/>
              <a:t>‹#›</a:t>
            </a:fld>
            <a:endParaRPr lang="en-US"/>
          </a:p>
        </p:txBody>
      </p:sp>
    </p:spTree>
    <p:extLst>
      <p:ext uri="{BB962C8B-B14F-4D97-AF65-F5344CB8AC3E}">
        <p14:creationId xmlns:p14="http://schemas.microsoft.com/office/powerpoint/2010/main" val="3109200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D17560-90E6-4285-A954-5966D931A152}"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CBA2CA-11AC-4455-BCE5-65717DE2E065}" type="slidenum">
              <a:rPr lang="en-US" smtClean="0"/>
              <a:t>‹#›</a:t>
            </a:fld>
            <a:endParaRPr lang="en-US"/>
          </a:p>
        </p:txBody>
      </p:sp>
    </p:spTree>
    <p:extLst>
      <p:ext uri="{BB962C8B-B14F-4D97-AF65-F5344CB8AC3E}">
        <p14:creationId xmlns:p14="http://schemas.microsoft.com/office/powerpoint/2010/main" val="4071195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D17560-90E6-4285-A954-5966D931A152}"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CBA2CA-11AC-4455-BCE5-65717DE2E065}" type="slidenum">
              <a:rPr lang="en-US" smtClean="0"/>
              <a:t>‹#›</a:t>
            </a:fld>
            <a:endParaRPr lang="en-US"/>
          </a:p>
        </p:txBody>
      </p:sp>
    </p:spTree>
    <p:extLst>
      <p:ext uri="{BB962C8B-B14F-4D97-AF65-F5344CB8AC3E}">
        <p14:creationId xmlns:p14="http://schemas.microsoft.com/office/powerpoint/2010/main" val="4278652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D17560-90E6-4285-A954-5966D931A152}"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CBA2CA-11AC-4455-BCE5-65717DE2E065}" type="slidenum">
              <a:rPr lang="en-US" smtClean="0"/>
              <a:t>‹#›</a:t>
            </a:fld>
            <a:endParaRPr lang="en-US"/>
          </a:p>
        </p:txBody>
      </p:sp>
    </p:spTree>
    <p:extLst>
      <p:ext uri="{BB962C8B-B14F-4D97-AF65-F5344CB8AC3E}">
        <p14:creationId xmlns:p14="http://schemas.microsoft.com/office/powerpoint/2010/main" val="4190932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D17560-90E6-4285-A954-5966D931A152}"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CBA2CA-11AC-4455-BCE5-65717DE2E065}" type="slidenum">
              <a:rPr lang="en-US" smtClean="0"/>
              <a:t>‹#›</a:t>
            </a:fld>
            <a:endParaRPr lang="en-US"/>
          </a:p>
        </p:txBody>
      </p:sp>
    </p:spTree>
    <p:extLst>
      <p:ext uri="{BB962C8B-B14F-4D97-AF65-F5344CB8AC3E}">
        <p14:creationId xmlns:p14="http://schemas.microsoft.com/office/powerpoint/2010/main" val="4047809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D17560-90E6-4285-A954-5966D931A152}" type="datetimeFigureOut">
              <a:rPr lang="en-US" smtClean="0"/>
              <a:t>2/3/2017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6CBA2CA-11AC-4455-BCE5-65717DE2E065}" type="slidenum">
              <a:rPr lang="en-US" smtClean="0"/>
              <a:t>‹#›</a:t>
            </a:fld>
            <a:endParaRPr lang="en-US"/>
          </a:p>
        </p:txBody>
      </p:sp>
    </p:spTree>
    <p:extLst>
      <p:ext uri="{BB962C8B-B14F-4D97-AF65-F5344CB8AC3E}">
        <p14:creationId xmlns:p14="http://schemas.microsoft.com/office/powerpoint/2010/main" val="165637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D17560-90E6-4285-A954-5966D931A152}" type="datetimeFigureOut">
              <a:rPr lang="en-US" smtClean="0"/>
              <a:t>2/3/2017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6CBA2CA-11AC-4455-BCE5-65717DE2E065}" type="slidenum">
              <a:rPr lang="en-US" smtClean="0"/>
              <a:t>‹#›</a:t>
            </a:fld>
            <a:endParaRPr lang="en-US"/>
          </a:p>
        </p:txBody>
      </p:sp>
    </p:spTree>
    <p:extLst>
      <p:ext uri="{BB962C8B-B14F-4D97-AF65-F5344CB8AC3E}">
        <p14:creationId xmlns:p14="http://schemas.microsoft.com/office/powerpoint/2010/main" val="371383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D17560-90E6-4285-A954-5966D931A152}" type="datetimeFigureOut">
              <a:rPr lang="en-US" smtClean="0"/>
              <a:t>2/3/2017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6CBA2CA-11AC-4455-BCE5-65717DE2E065}" type="slidenum">
              <a:rPr lang="en-US" smtClean="0"/>
              <a:t>‹#›</a:t>
            </a:fld>
            <a:endParaRPr lang="en-US"/>
          </a:p>
        </p:txBody>
      </p:sp>
    </p:spTree>
    <p:extLst>
      <p:ext uri="{BB962C8B-B14F-4D97-AF65-F5344CB8AC3E}">
        <p14:creationId xmlns:p14="http://schemas.microsoft.com/office/powerpoint/2010/main" val="508515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D17560-90E6-4285-A954-5966D931A152}" type="datetimeFigureOut">
              <a:rPr lang="en-US" smtClean="0"/>
              <a:t>2/3/2017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6CBA2CA-11AC-4455-BCE5-65717DE2E065}" type="slidenum">
              <a:rPr lang="en-US" smtClean="0"/>
              <a:t>‹#›</a:t>
            </a:fld>
            <a:endParaRPr lang="en-US"/>
          </a:p>
        </p:txBody>
      </p:sp>
    </p:spTree>
    <p:extLst>
      <p:ext uri="{BB962C8B-B14F-4D97-AF65-F5344CB8AC3E}">
        <p14:creationId xmlns:p14="http://schemas.microsoft.com/office/powerpoint/2010/main" val="2885366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D17560-90E6-4285-A954-5966D931A152}" type="datetimeFigureOut">
              <a:rPr lang="en-US" smtClean="0"/>
              <a:t>2/3/2017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6CBA2CA-11AC-4455-BCE5-65717DE2E065}" type="slidenum">
              <a:rPr lang="en-US" smtClean="0"/>
              <a:t>‹#›</a:t>
            </a:fld>
            <a:endParaRPr lang="en-US"/>
          </a:p>
        </p:txBody>
      </p:sp>
    </p:spTree>
    <p:extLst>
      <p:ext uri="{BB962C8B-B14F-4D97-AF65-F5344CB8AC3E}">
        <p14:creationId xmlns:p14="http://schemas.microsoft.com/office/powerpoint/2010/main" val="3609585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D17560-90E6-4285-A954-5966D931A152}" type="datetimeFigureOut">
              <a:rPr lang="en-US" smtClean="0"/>
              <a:t>2/3/2017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CBA2CA-11AC-4455-BCE5-65717DE2E065}" type="slidenum">
              <a:rPr lang="en-US" smtClean="0"/>
              <a:t>‹#›</a:t>
            </a:fld>
            <a:endParaRPr lang="en-US"/>
          </a:p>
        </p:txBody>
      </p:sp>
    </p:spTree>
    <p:extLst>
      <p:ext uri="{BB962C8B-B14F-4D97-AF65-F5344CB8AC3E}">
        <p14:creationId xmlns:p14="http://schemas.microsoft.com/office/powerpoint/2010/main" val="389772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CD17560-90E6-4285-A954-5966D931A152}" type="datetimeFigureOut">
              <a:rPr lang="en-US" smtClean="0"/>
              <a:t>2/3/2017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6CBA2CA-11AC-4455-BCE5-65717DE2E065}" type="slidenum">
              <a:rPr lang="en-US" smtClean="0"/>
              <a:t>‹#›</a:t>
            </a:fld>
            <a:endParaRPr lang="en-US"/>
          </a:p>
        </p:txBody>
      </p:sp>
    </p:spTree>
    <p:extLst>
      <p:ext uri="{BB962C8B-B14F-4D97-AF65-F5344CB8AC3E}">
        <p14:creationId xmlns:p14="http://schemas.microsoft.com/office/powerpoint/2010/main" val="359803970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vasantimahajan" TargetMode="External"/><Relationship Id="rId2" Type="http://schemas.openxmlformats.org/officeDocument/2006/relationships/hyperlink" Target="mailto:mahajan.v@husky.neu.edu"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www.tensorflow.org/how_tos/summaries_and_tensorboard/" TargetMode="External"/><Relationship Id="rId2" Type="http://schemas.openxmlformats.org/officeDocument/2006/relationships/hyperlink" Target="https://ischlag.github.io/2016/06/04/how-to-use-tensorboar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348640"/>
            <a:ext cx="8791575" cy="861182"/>
          </a:xfrm>
        </p:spPr>
        <p:txBody>
          <a:bodyPr>
            <a:normAutofit/>
          </a:bodyPr>
          <a:lstStyle/>
          <a:p>
            <a:r>
              <a:rPr lang="en-US" sz="4000" dirty="0">
                <a:latin typeface="Calibri" panose="020F0502020204030204" pitchFamily="34" charset="0"/>
                <a:cs typeface="Calibri" panose="020F0502020204030204" pitchFamily="34" charset="0"/>
              </a:rPr>
              <a:t>TENSORBOARD -Visualizing Learning</a:t>
            </a:r>
          </a:p>
        </p:txBody>
      </p:sp>
      <p:sp>
        <p:nvSpPr>
          <p:cNvPr id="3" name="Subtitle 2"/>
          <p:cNvSpPr>
            <a:spLocks noGrp="1"/>
          </p:cNvSpPr>
          <p:nvPr>
            <p:ph type="subTitle" idx="1"/>
          </p:nvPr>
        </p:nvSpPr>
        <p:spPr>
          <a:xfrm>
            <a:off x="6729778" y="5066677"/>
            <a:ext cx="5129287" cy="1083213"/>
          </a:xfrm>
        </p:spPr>
        <p:txBody>
          <a:bodyPr>
            <a:normAutofit fontScale="92500" lnSpcReduction="20000"/>
          </a:bodyPr>
          <a:lstStyle/>
          <a:p>
            <a:r>
              <a:rPr lang="en-US" sz="2400" dirty="0">
                <a:latin typeface="Calibri" panose="020F0502020204030204" pitchFamily="34" charset="0"/>
                <a:cs typeface="Calibri" panose="020F0502020204030204" pitchFamily="34" charset="0"/>
              </a:rPr>
              <a:t>Vasanti Mahajan</a:t>
            </a:r>
          </a:p>
          <a:p>
            <a:r>
              <a:rPr lang="en-US" dirty="0">
                <a:latin typeface="Calibri" panose="020F0502020204030204" pitchFamily="34" charset="0"/>
                <a:cs typeface="Calibri" panose="020F0502020204030204" pitchFamily="34" charset="0"/>
              </a:rPr>
              <a:t>Email id: </a:t>
            </a:r>
            <a:r>
              <a:rPr lang="en-US" dirty="0">
                <a:latin typeface="Calibri" panose="020F0502020204030204" pitchFamily="34" charset="0"/>
                <a:cs typeface="Calibri" panose="020F0502020204030204" pitchFamily="34" charset="0"/>
                <a:hlinkClick r:id="rId2"/>
              </a:rPr>
              <a:t>mahajan.v@husky.neu.edu</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LinkedIn: </a:t>
            </a:r>
            <a:r>
              <a:rPr lang="en-US" dirty="0">
                <a:latin typeface="Calibri" panose="020F0502020204030204" pitchFamily="34" charset="0"/>
                <a:cs typeface="Calibri" panose="020F0502020204030204" pitchFamily="34" charset="0"/>
                <a:hlinkClick r:id="rId3"/>
              </a:rPr>
              <a:t>https://www.linkedin.com/in/vasantimahajan</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6423" y="1390393"/>
            <a:ext cx="6873453" cy="3676284"/>
          </a:xfrm>
          <a:prstGeom prst="rect">
            <a:avLst/>
          </a:prstGeom>
        </p:spPr>
      </p:pic>
      <p:sp>
        <p:nvSpPr>
          <p:cNvPr id="5" name="TextBox 4"/>
          <p:cNvSpPr txBox="1"/>
          <p:nvPr/>
        </p:nvSpPr>
        <p:spPr>
          <a:xfrm>
            <a:off x="7137009" y="6386733"/>
            <a:ext cx="5054991" cy="369332"/>
          </a:xfrm>
          <a:prstGeom prst="rect">
            <a:avLst/>
          </a:prstGeom>
          <a:noFill/>
        </p:spPr>
        <p:txBody>
          <a:bodyPr wrap="square" rtlCol="0">
            <a:spAutoFit/>
          </a:bodyPr>
          <a:lstStyle/>
          <a:p>
            <a:r>
              <a:rPr lang="en-US" dirty="0">
                <a:solidFill>
                  <a:schemeClr val="tx1">
                    <a:lumMod val="65000"/>
                    <a:lumOff val="35000"/>
                  </a:schemeClr>
                </a:solidFill>
                <a:latin typeface="Calibri" panose="020F0502020204030204" pitchFamily="34" charset="0"/>
                <a:cs typeface="Calibri" panose="020F0502020204030204" pitchFamily="34" charset="0"/>
              </a:rPr>
              <a:t>Under the guidance of Prof. Srikanth Krishnamurthy</a:t>
            </a:r>
          </a:p>
        </p:txBody>
      </p:sp>
    </p:spTree>
    <p:extLst>
      <p:ext uri="{BB962C8B-B14F-4D97-AF65-F5344CB8AC3E}">
        <p14:creationId xmlns:p14="http://schemas.microsoft.com/office/powerpoint/2010/main" val="3437394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1982"/>
          </a:xfrm>
        </p:spPr>
        <p:txBody>
          <a:bodyPr>
            <a:noAutofit/>
          </a:bodyPr>
          <a:lstStyle/>
          <a:p>
            <a:r>
              <a:rPr lang="en-US" sz="4000" dirty="0">
                <a:latin typeface="Calibri" panose="020F0502020204030204" pitchFamily="34" charset="0"/>
                <a:cs typeface="Calibri" panose="020F0502020204030204" pitchFamily="34" charset="0"/>
              </a:rPr>
              <a:t>WHAT IS TENSORBOARD?</a:t>
            </a:r>
          </a:p>
        </p:txBody>
      </p:sp>
      <p:sp>
        <p:nvSpPr>
          <p:cNvPr id="3" name="Content Placeholder 2"/>
          <p:cNvSpPr>
            <a:spLocks noGrp="1"/>
          </p:cNvSpPr>
          <p:nvPr>
            <p:ph idx="1"/>
          </p:nvPr>
        </p:nvSpPr>
        <p:spPr>
          <a:xfrm>
            <a:off x="2589212" y="2021057"/>
            <a:ext cx="8915400" cy="3777622"/>
          </a:xfrm>
        </p:spPr>
        <p:txBody>
          <a:bodyPr/>
          <a:lstStyle/>
          <a:p>
            <a:r>
              <a:rPr lang="en-US" sz="2400" dirty="0" err="1">
                <a:latin typeface="Calibri" panose="020F0502020204030204" pitchFamily="34" charset="0"/>
                <a:cs typeface="Calibri" panose="020F0502020204030204" pitchFamily="34" charset="0"/>
              </a:rPr>
              <a:t>TensorBoard</a:t>
            </a:r>
            <a:r>
              <a:rPr lang="en-US" sz="2400" dirty="0">
                <a:latin typeface="Calibri" panose="020F0502020204030204" pitchFamily="34" charset="0"/>
                <a:cs typeface="Calibri" panose="020F0502020204030204" pitchFamily="34" charset="0"/>
              </a:rPr>
              <a:t> is a suite of web applications for inspecting and understanding the </a:t>
            </a:r>
            <a:r>
              <a:rPr lang="en-US" sz="2400" dirty="0" err="1">
                <a:latin typeface="Calibri" panose="020F0502020204030204" pitchFamily="34" charset="0"/>
                <a:cs typeface="Calibri" panose="020F0502020204030204" pitchFamily="34" charset="0"/>
              </a:rPr>
              <a:t>TensorFlow</a:t>
            </a:r>
            <a:r>
              <a:rPr lang="en-US" sz="2400" dirty="0">
                <a:latin typeface="Calibri" panose="020F0502020204030204" pitchFamily="34" charset="0"/>
                <a:cs typeface="Calibri" panose="020F0502020204030204" pitchFamily="34" charset="0"/>
              </a:rPr>
              <a:t> runs and graphs</a:t>
            </a:r>
          </a:p>
          <a:p>
            <a:r>
              <a:rPr lang="en-US" sz="2400" dirty="0">
                <a:latin typeface="Calibri" panose="020F0502020204030204" pitchFamily="34" charset="0"/>
                <a:cs typeface="Calibri" panose="020F0502020204030204" pitchFamily="34" charset="0"/>
              </a:rPr>
              <a:t>It can be used to plot quantitative metrics about the execution of graph and show additional data </a:t>
            </a:r>
          </a:p>
          <a:p>
            <a:r>
              <a:rPr lang="en-US" sz="2400" dirty="0">
                <a:latin typeface="Calibri" panose="020F0502020204030204" pitchFamily="34" charset="0"/>
                <a:cs typeface="Calibri" panose="020F0502020204030204" pitchFamily="34" charset="0"/>
              </a:rPr>
              <a:t>It helps in understanding, debugging and optimizing </a:t>
            </a:r>
            <a:r>
              <a:rPr lang="en-US" sz="2400" dirty="0" err="1">
                <a:latin typeface="Calibri" panose="020F0502020204030204" pitchFamily="34" charset="0"/>
                <a:cs typeface="Calibri" panose="020F0502020204030204" pitchFamily="34" charset="0"/>
              </a:rPr>
              <a:t>TensorFlow</a:t>
            </a:r>
            <a:r>
              <a:rPr lang="en-US" sz="2400" dirty="0">
                <a:latin typeface="Calibri" panose="020F0502020204030204" pitchFamily="34" charset="0"/>
                <a:cs typeface="Calibri" panose="020F0502020204030204" pitchFamily="34" charset="0"/>
              </a:rPr>
              <a:t> programs</a:t>
            </a:r>
          </a:p>
          <a:p>
            <a:r>
              <a:rPr lang="en-US" sz="2400" dirty="0">
                <a:latin typeface="Calibri" panose="020F0502020204030204" pitchFamily="34" charset="0"/>
                <a:cs typeface="Calibri" panose="020F0502020204030204" pitchFamily="34" charset="0"/>
              </a:rPr>
              <a:t>It currently supports five visualizations: scalars, images, audio, histograms, and the graph</a:t>
            </a:r>
          </a:p>
          <a:p>
            <a:endParaRPr lang="en-US" dirty="0"/>
          </a:p>
        </p:txBody>
      </p:sp>
    </p:spTree>
    <p:extLst>
      <p:ext uri="{BB962C8B-B14F-4D97-AF65-F5344CB8AC3E}">
        <p14:creationId xmlns:p14="http://schemas.microsoft.com/office/powerpoint/2010/main" val="609202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8289" y="624109"/>
            <a:ext cx="9366323" cy="712321"/>
          </a:xfrm>
        </p:spPr>
        <p:txBody>
          <a:bodyPr>
            <a:normAutofit/>
          </a:bodyPr>
          <a:lstStyle/>
          <a:p>
            <a:r>
              <a:rPr lang="en-US" sz="4000" dirty="0">
                <a:latin typeface="Calibri" panose="020F0502020204030204" pitchFamily="34" charset="0"/>
                <a:cs typeface="Calibri" panose="020F0502020204030204" pitchFamily="34" charset="0"/>
              </a:rPr>
              <a:t>HOW DOES IT WORK?</a:t>
            </a:r>
          </a:p>
        </p:txBody>
      </p:sp>
      <p:sp>
        <p:nvSpPr>
          <p:cNvPr id="3" name="Content Placeholder 2"/>
          <p:cNvSpPr>
            <a:spLocks noGrp="1"/>
          </p:cNvSpPr>
          <p:nvPr>
            <p:ph idx="1"/>
          </p:nvPr>
        </p:nvSpPr>
        <p:spPr>
          <a:xfrm>
            <a:off x="2138289" y="1336430"/>
            <a:ext cx="9762979" cy="5331655"/>
          </a:xfrm>
        </p:spPr>
        <p:txBody>
          <a:bodyPr>
            <a:normAutofit/>
          </a:bodyPr>
          <a:lstStyle/>
          <a:p>
            <a:pPr marL="0" indent="0">
              <a:buNone/>
            </a:pPr>
            <a:r>
              <a:rPr lang="en-US" sz="2000" dirty="0" err="1">
                <a:latin typeface="Calibri" panose="020F0502020204030204" pitchFamily="34" charset="0"/>
                <a:cs typeface="Calibri" panose="020F0502020204030204" pitchFamily="34" charset="0"/>
              </a:rPr>
              <a:t>TensorBoard</a:t>
            </a:r>
            <a:r>
              <a:rPr lang="en-US" sz="2000" dirty="0">
                <a:latin typeface="Calibri" panose="020F0502020204030204" pitchFamily="34" charset="0"/>
                <a:cs typeface="Calibri" panose="020F0502020204030204" pitchFamily="34" charset="0"/>
              </a:rPr>
              <a:t> operates by reading </a:t>
            </a:r>
            <a:r>
              <a:rPr lang="en-US" sz="2000" dirty="0" err="1">
                <a:latin typeface="Calibri" panose="020F0502020204030204" pitchFamily="34" charset="0"/>
                <a:cs typeface="Calibri" panose="020F0502020204030204" pitchFamily="34" charset="0"/>
              </a:rPr>
              <a:t>TensorFlow</a:t>
            </a:r>
            <a:r>
              <a:rPr lang="en-US" sz="2000" dirty="0">
                <a:latin typeface="Calibri" panose="020F0502020204030204" pitchFamily="34" charset="0"/>
                <a:cs typeface="Calibri" panose="020F0502020204030204" pitchFamily="34" charset="0"/>
              </a:rPr>
              <a:t> events files, which contain summary data that can be generated while running </a:t>
            </a:r>
            <a:r>
              <a:rPr lang="en-US" sz="2000" dirty="0" err="1">
                <a:latin typeface="Calibri" panose="020F0502020204030204" pitchFamily="34" charset="0"/>
                <a:cs typeface="Calibri" panose="020F0502020204030204" pitchFamily="34" charset="0"/>
              </a:rPr>
              <a:t>TensorFlow</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To understand it better, lets take an example. Let us consider a sample fully connected neural network using the MNIST dataset. </a:t>
            </a:r>
          </a:p>
          <a:p>
            <a:pPr marL="0" indent="0">
              <a:buNone/>
            </a:pPr>
            <a:r>
              <a:rPr lang="en-US" sz="2000" b="1" dirty="0">
                <a:latin typeface="Calibri" panose="020F0502020204030204" pitchFamily="34" charset="0"/>
                <a:cs typeface="Calibri" panose="020F0502020204030204" pitchFamily="34" charset="0"/>
              </a:rPr>
              <a:t>LIFE CYCLE:</a:t>
            </a:r>
          </a:p>
          <a:p>
            <a:pPr marL="0" indent="0">
              <a:buNone/>
            </a:pPr>
            <a:r>
              <a:rPr lang="en-US" sz="2000" b="1" dirty="0">
                <a:latin typeface="Calibri" panose="020F0502020204030204" pitchFamily="34" charset="0"/>
                <a:cs typeface="Calibri" panose="020F0502020204030204" pitchFamily="34" charset="0"/>
              </a:rPr>
              <a:t>Step 1:</a:t>
            </a:r>
          </a:p>
          <a:p>
            <a:pPr marL="0" indent="0">
              <a:buNone/>
            </a:pPr>
            <a:r>
              <a:rPr lang="en-US" sz="2000" dirty="0">
                <a:latin typeface="Calibri" panose="020F0502020204030204" pitchFamily="34" charset="0"/>
                <a:cs typeface="Calibri" panose="020F0502020204030204" pitchFamily="34" charset="0"/>
              </a:rPr>
              <a:t>Create a </a:t>
            </a:r>
            <a:r>
              <a:rPr lang="en-US" sz="2000" dirty="0" err="1">
                <a:latin typeface="Calibri" panose="020F0502020204030204" pitchFamily="34" charset="0"/>
                <a:cs typeface="Calibri" panose="020F0502020204030204" pitchFamily="34" charset="0"/>
              </a:rPr>
              <a:t>TensorFlow</a:t>
            </a:r>
            <a:r>
              <a:rPr lang="en-US" sz="2000" dirty="0">
                <a:latin typeface="Calibri" panose="020F0502020204030204" pitchFamily="34" charset="0"/>
                <a:cs typeface="Calibri" panose="020F0502020204030204" pitchFamily="34" charset="0"/>
              </a:rPr>
              <a:t> graph from where the summary data needs to be collected and decide which nodes need to be annotated. </a:t>
            </a:r>
          </a:p>
          <a:p>
            <a:pPr marL="400050" lvl="1" indent="0">
              <a:buNone/>
            </a:pPr>
            <a:r>
              <a:rPr lang="en-US" sz="1800" dirty="0">
                <a:latin typeface="Calibri" panose="020F0502020204030204" pitchFamily="34" charset="0"/>
                <a:cs typeface="Calibri" panose="020F0502020204030204" pitchFamily="34" charset="0"/>
              </a:rPr>
              <a:t>Suppose we need to record the </a:t>
            </a:r>
            <a:r>
              <a:rPr lang="en-US" sz="1800" b="1" dirty="0">
                <a:latin typeface="Calibri" panose="020F0502020204030204" pitchFamily="34" charset="0"/>
                <a:cs typeface="Calibri" panose="020F0502020204030204" pitchFamily="34" charset="0"/>
              </a:rPr>
              <a:t>cost</a:t>
            </a:r>
            <a:r>
              <a:rPr lang="en-US" sz="1800" dirty="0">
                <a:latin typeface="Calibri" panose="020F0502020204030204" pitchFamily="34" charset="0"/>
                <a:cs typeface="Calibri" panose="020F0502020204030204" pitchFamily="34" charset="0"/>
              </a:rPr>
              <a:t> and </a:t>
            </a:r>
            <a:r>
              <a:rPr lang="en-US" sz="1800" b="1" dirty="0">
                <a:latin typeface="Calibri" panose="020F0502020204030204" pitchFamily="34" charset="0"/>
                <a:cs typeface="Calibri" panose="020F0502020204030204" pitchFamily="34" charset="0"/>
              </a:rPr>
              <a:t>accuracy, </a:t>
            </a:r>
            <a:r>
              <a:rPr lang="en-US" sz="1800" dirty="0">
                <a:latin typeface="Calibri" panose="020F0502020204030204" pitchFamily="34" charset="0"/>
                <a:cs typeface="Calibri" panose="020F0502020204030204" pitchFamily="34" charset="0"/>
              </a:rPr>
              <a:t>we can collect their </a:t>
            </a:r>
            <a:r>
              <a:rPr lang="en-US" sz="1800" b="1" dirty="0" err="1">
                <a:latin typeface="Calibri" panose="020F0502020204030204" pitchFamily="34" charset="0"/>
                <a:cs typeface="Calibri" panose="020F0502020204030204" pitchFamily="34" charset="0"/>
              </a:rPr>
              <a:t>scalar_summary</a:t>
            </a: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and attach it to the nodes that output the cost and accuracy</a:t>
            </a:r>
          </a:p>
          <a:p>
            <a:pPr marL="400050" lvl="1" indent="0">
              <a:buNone/>
            </a:pPr>
            <a:r>
              <a:rPr lang="en-US" sz="1800" dirty="0">
                <a:latin typeface="Calibri" panose="020F0502020204030204" pitchFamily="34" charset="0"/>
                <a:cs typeface="Calibri" panose="020F0502020204030204" pitchFamily="34" charset="0"/>
              </a:rPr>
              <a:t>To visualize the distribution of weights and gradients, we can collect the </a:t>
            </a:r>
            <a:r>
              <a:rPr lang="en-US" sz="1800" b="1" dirty="0" err="1">
                <a:latin typeface="Calibri" panose="020F0502020204030204" pitchFamily="34" charset="0"/>
                <a:cs typeface="Calibri" panose="020F0502020204030204" pitchFamily="34" charset="0"/>
              </a:rPr>
              <a:t>histogram_summary</a:t>
            </a:r>
            <a:r>
              <a:rPr lang="en-US" sz="1800" dirty="0">
                <a:latin typeface="Calibri" panose="020F0502020204030204" pitchFamily="34" charset="0"/>
                <a:cs typeface="Calibri" panose="020F0502020204030204" pitchFamily="34" charset="0"/>
              </a:rPr>
              <a:t> and attach it to the gradient outputs and variable that holds the weight</a:t>
            </a:r>
          </a:p>
          <a:p>
            <a:pPr marL="400050" lvl="1" indent="0">
              <a:buNone/>
            </a:pPr>
            <a:endParaRPr lang="en-US" sz="18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2588455" y="5470960"/>
            <a:ext cx="9312813" cy="874909"/>
          </a:xfrm>
          <a:prstGeom prst="rect">
            <a:avLst/>
          </a:prstGeom>
        </p:spPr>
      </p:pic>
    </p:spTree>
    <p:extLst>
      <p:ext uri="{BB962C8B-B14F-4D97-AF65-F5344CB8AC3E}">
        <p14:creationId xmlns:p14="http://schemas.microsoft.com/office/powerpoint/2010/main" val="1117446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6050"/>
          </a:xfrm>
        </p:spPr>
        <p:txBody>
          <a:bodyPr>
            <a:noAutofit/>
          </a:bodyPr>
          <a:lstStyle/>
          <a:p>
            <a:r>
              <a:rPr lang="en-US" sz="4000" dirty="0">
                <a:latin typeface="Calibri" panose="020F0502020204030204" pitchFamily="34" charset="0"/>
                <a:cs typeface="Calibri" panose="020F0502020204030204" pitchFamily="34" charset="0"/>
              </a:rPr>
              <a:t>HOW DOES IT WORK? (..</a:t>
            </a:r>
            <a:r>
              <a:rPr lang="en-US" sz="4000" dirty="0" err="1">
                <a:latin typeface="Calibri" panose="020F0502020204030204" pitchFamily="34" charset="0"/>
                <a:cs typeface="Calibri" panose="020F0502020204030204" pitchFamily="34" charset="0"/>
              </a:rPr>
              <a:t>cont</a:t>
            </a:r>
            <a:r>
              <a:rPr lang="en-US" sz="4000" dirty="0">
                <a:latin typeface="Calibri" panose="020F0502020204030204" pitchFamily="34" charset="0"/>
                <a:cs typeface="Calibri" panose="020F0502020204030204" pitchFamily="34" charset="0"/>
              </a:rPr>
              <a:t>)</a:t>
            </a:r>
            <a:endParaRPr lang="en-US" sz="4000" dirty="0"/>
          </a:p>
        </p:txBody>
      </p:sp>
      <p:sp>
        <p:nvSpPr>
          <p:cNvPr id="3" name="Content Placeholder 2"/>
          <p:cNvSpPr>
            <a:spLocks noGrp="1"/>
          </p:cNvSpPr>
          <p:nvPr>
            <p:ph idx="1"/>
          </p:nvPr>
        </p:nvSpPr>
        <p:spPr>
          <a:xfrm>
            <a:off x="2589212" y="1561514"/>
            <a:ext cx="8915400" cy="4994030"/>
          </a:xfrm>
        </p:spPr>
        <p:txBody>
          <a:bodyPr/>
          <a:lstStyle/>
          <a:p>
            <a:pPr marL="0" indent="0">
              <a:buNone/>
            </a:pPr>
            <a:r>
              <a:rPr lang="en-US" sz="2000" b="1" dirty="0">
                <a:latin typeface="Calibri" panose="020F0502020204030204" pitchFamily="34" charset="0"/>
                <a:cs typeface="Calibri" panose="020F0502020204030204" pitchFamily="34" charset="0"/>
              </a:rPr>
              <a:t>Step 2:</a:t>
            </a:r>
          </a:p>
          <a:p>
            <a:pPr marL="0" indent="0">
              <a:buNone/>
            </a:pPr>
            <a:r>
              <a:rPr lang="en-US" sz="2000" dirty="0">
                <a:latin typeface="Calibri" panose="020F0502020204030204" pitchFamily="34" charset="0"/>
                <a:cs typeface="Calibri" panose="020F0502020204030204" pitchFamily="34" charset="0"/>
              </a:rPr>
              <a:t>Once the summary nodes are created we can run them to generate summaries. We can combine all of them into a single op that generates the summary data using the </a:t>
            </a:r>
            <a:r>
              <a:rPr lang="en-US" sz="2000" b="1" dirty="0" err="1">
                <a:latin typeface="Calibri" panose="020F0502020204030204" pitchFamily="34" charset="0"/>
                <a:cs typeface="Calibri" panose="020F0502020204030204" pitchFamily="34" charset="0"/>
              </a:rPr>
              <a:t>summary.merge_all</a:t>
            </a:r>
            <a:r>
              <a:rPr lang="en-US" sz="2000" dirty="0">
                <a:latin typeface="Calibri" panose="020F0502020204030204" pitchFamily="34" charset="0"/>
                <a:cs typeface="Calibri" panose="020F0502020204030204" pitchFamily="34" charset="0"/>
              </a:rPr>
              <a:t> command</a:t>
            </a: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b="1" dirty="0">
                <a:latin typeface="Calibri" panose="020F0502020204030204" pitchFamily="34" charset="0"/>
                <a:cs typeface="Calibri" panose="020F0502020204030204" pitchFamily="34" charset="0"/>
              </a:rPr>
              <a:t>Step 3: </a:t>
            </a:r>
          </a:p>
          <a:p>
            <a:pPr marL="0" indent="0">
              <a:buNone/>
            </a:pPr>
            <a:r>
              <a:rPr lang="en-US" sz="2000" dirty="0">
                <a:latin typeface="Calibri" panose="020F0502020204030204" pitchFamily="34" charset="0"/>
                <a:cs typeface="Calibri" panose="020F0502020204030204" pitchFamily="34" charset="0"/>
              </a:rPr>
              <a:t>Run the merged summary op to generate serialized </a:t>
            </a:r>
            <a:r>
              <a:rPr lang="en-US" sz="2000" b="1" dirty="0">
                <a:latin typeface="Calibri" panose="020F0502020204030204" pitchFamily="34" charset="0"/>
                <a:cs typeface="Calibri" panose="020F0502020204030204" pitchFamily="34" charset="0"/>
              </a:rPr>
              <a:t>Summary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protobuf</a:t>
            </a:r>
            <a:r>
              <a:rPr lang="en-US" sz="2000" dirty="0">
                <a:latin typeface="Calibri" panose="020F0502020204030204" pitchFamily="34" charset="0"/>
                <a:cs typeface="Calibri" panose="020F0502020204030204" pitchFamily="34" charset="0"/>
              </a:rPr>
              <a:t> with all the summary data using </a:t>
            </a:r>
            <a:r>
              <a:rPr lang="en-US" sz="2000" b="1" dirty="0" err="1">
                <a:latin typeface="Calibri" panose="020F0502020204030204" pitchFamily="34" charset="0"/>
                <a:cs typeface="Calibri" panose="020F0502020204030204" pitchFamily="34" charset="0"/>
              </a:rPr>
              <a:t>SummaryWriter</a:t>
            </a:r>
            <a:r>
              <a:rPr lang="en-US" sz="2000" dirty="0">
                <a:latin typeface="Calibri" panose="020F0502020204030204" pitchFamily="34" charset="0"/>
                <a:cs typeface="Calibri" panose="020F0502020204030204" pitchFamily="34" charset="0"/>
              </a:rPr>
              <a:t>. The </a:t>
            </a:r>
            <a:r>
              <a:rPr lang="en-US" sz="2000" dirty="0" err="1">
                <a:latin typeface="Calibri" panose="020F0502020204030204" pitchFamily="34" charset="0"/>
                <a:cs typeface="Calibri" panose="020F0502020204030204" pitchFamily="34" charset="0"/>
              </a:rPr>
              <a:t>SummaryWriter</a:t>
            </a:r>
            <a:r>
              <a:rPr lang="en-US" sz="2000" dirty="0">
                <a:latin typeface="Calibri" panose="020F0502020204030204" pitchFamily="34" charset="0"/>
                <a:cs typeface="Calibri" panose="020F0502020204030204" pitchFamily="34" charset="0"/>
              </a:rPr>
              <a:t> takes the </a:t>
            </a:r>
            <a:r>
              <a:rPr lang="en-US" sz="2000" b="1" dirty="0" err="1">
                <a:latin typeface="Calibri" panose="020F0502020204030204" pitchFamily="34" charset="0"/>
                <a:cs typeface="Calibri" panose="020F0502020204030204" pitchFamily="34" charset="0"/>
              </a:rPr>
              <a:t>logdir</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(directory where all the events are written out) and the graph object. </a:t>
            </a:r>
          </a:p>
          <a:p>
            <a:pPr marL="0" indent="0">
              <a:buNone/>
            </a:pPr>
            <a:endParaRPr lang="en-US" sz="2000" b="1"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2704220" y="5610958"/>
            <a:ext cx="8800391" cy="727852"/>
          </a:xfrm>
          <a:prstGeom prst="rect">
            <a:avLst/>
          </a:prstGeom>
        </p:spPr>
      </p:pic>
      <p:pic>
        <p:nvPicPr>
          <p:cNvPr id="6" name="Picture 5"/>
          <p:cNvPicPr>
            <a:picLocks noChangeAspect="1"/>
          </p:cNvPicPr>
          <p:nvPr/>
        </p:nvPicPr>
        <p:blipFill>
          <a:blip r:embed="rId3"/>
          <a:stretch>
            <a:fillRect/>
          </a:stretch>
        </p:blipFill>
        <p:spPr>
          <a:xfrm>
            <a:off x="2672237" y="3253216"/>
            <a:ext cx="8832373" cy="666040"/>
          </a:xfrm>
          <a:prstGeom prst="rect">
            <a:avLst/>
          </a:prstGeom>
        </p:spPr>
      </p:pic>
    </p:spTree>
    <p:extLst>
      <p:ext uri="{BB962C8B-B14F-4D97-AF65-F5344CB8AC3E}">
        <p14:creationId xmlns:p14="http://schemas.microsoft.com/office/powerpoint/2010/main" val="141877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5712" y="315095"/>
            <a:ext cx="8911687" cy="571644"/>
          </a:xfrm>
        </p:spPr>
        <p:txBody>
          <a:bodyPr>
            <a:noAutofit/>
          </a:bodyPr>
          <a:lstStyle/>
          <a:p>
            <a:r>
              <a:rPr lang="en-US" sz="4000" dirty="0">
                <a:latin typeface="Calibri" panose="020F0502020204030204" pitchFamily="34" charset="0"/>
                <a:cs typeface="Calibri" panose="020F0502020204030204" pitchFamily="34" charset="0"/>
              </a:rPr>
              <a:t>HOW DOES IT WORK? (..</a:t>
            </a:r>
            <a:r>
              <a:rPr lang="en-US" sz="4000" dirty="0" err="1">
                <a:latin typeface="Calibri" panose="020F0502020204030204" pitchFamily="34" charset="0"/>
                <a:cs typeface="Calibri" panose="020F0502020204030204" pitchFamily="34" charset="0"/>
              </a:rPr>
              <a:t>cont</a:t>
            </a:r>
            <a:r>
              <a:rPr lang="en-US" sz="4000" dirty="0">
                <a:latin typeface="Calibri" panose="020F0502020204030204" pitchFamily="34" charset="0"/>
                <a:cs typeface="Calibri" panose="020F0502020204030204" pitchFamily="34" charset="0"/>
              </a:rPr>
              <a:t>)</a:t>
            </a:r>
            <a:endParaRPr lang="en-US" sz="4000" dirty="0"/>
          </a:p>
        </p:txBody>
      </p:sp>
      <p:sp>
        <p:nvSpPr>
          <p:cNvPr id="3" name="Content Placeholder 2"/>
          <p:cNvSpPr>
            <a:spLocks noGrp="1"/>
          </p:cNvSpPr>
          <p:nvPr>
            <p:ph idx="1"/>
          </p:nvPr>
        </p:nvSpPr>
        <p:spPr>
          <a:xfrm>
            <a:off x="2589212" y="1026941"/>
            <a:ext cx="8915400" cy="5176911"/>
          </a:xfrm>
        </p:spPr>
        <p:txBody>
          <a:bodyPr>
            <a:normAutofit/>
          </a:bodyPr>
          <a:lstStyle/>
          <a:p>
            <a:pPr marL="0" indent="0">
              <a:buNone/>
            </a:pPr>
            <a:r>
              <a:rPr lang="en-US" sz="2000" b="1" dirty="0">
                <a:latin typeface="Calibri" panose="020F0502020204030204" pitchFamily="34" charset="0"/>
                <a:cs typeface="Calibri" panose="020F0502020204030204" pitchFamily="34" charset="0"/>
              </a:rPr>
              <a:t>Step 3: </a:t>
            </a:r>
          </a:p>
          <a:p>
            <a:pPr marL="0" indent="0">
              <a:buNone/>
            </a:pPr>
            <a:r>
              <a:rPr lang="en-US" sz="2000" dirty="0">
                <a:latin typeface="Calibri" panose="020F0502020204030204" pitchFamily="34" charset="0"/>
                <a:cs typeface="Calibri" panose="020F0502020204030204" pitchFamily="34" charset="0"/>
              </a:rPr>
              <a:t>We can now start the </a:t>
            </a:r>
            <a:r>
              <a:rPr lang="en-US" sz="2000" dirty="0" err="1">
                <a:latin typeface="Calibri" panose="020F0502020204030204" pitchFamily="34" charset="0"/>
                <a:cs typeface="Calibri" panose="020F0502020204030204" pitchFamily="34" charset="0"/>
              </a:rPr>
              <a:t>TensorBoard</a:t>
            </a:r>
            <a:r>
              <a:rPr lang="en-US" sz="2000" dirty="0">
                <a:latin typeface="Calibri" panose="020F0502020204030204" pitchFamily="34" charset="0"/>
                <a:cs typeface="Calibri" panose="020F0502020204030204" pitchFamily="34" charset="0"/>
              </a:rPr>
              <a:t> to see the cost and accuracy graph in the Events tab. We can have multiple runs of the graph and we need to save the log files into separate folders. </a:t>
            </a: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We can now start </a:t>
            </a:r>
            <a:r>
              <a:rPr lang="en-US" sz="2000" dirty="0" err="1">
                <a:latin typeface="Calibri" panose="020F0502020204030204" pitchFamily="34" charset="0"/>
                <a:cs typeface="Calibri" panose="020F0502020204030204" pitchFamily="34" charset="0"/>
              </a:rPr>
              <a:t>TensorBoard</a:t>
            </a:r>
            <a:r>
              <a:rPr lang="en-US" sz="2000" dirty="0">
                <a:latin typeface="Calibri" panose="020F0502020204030204" pitchFamily="34" charset="0"/>
                <a:cs typeface="Calibri" panose="020F0502020204030204" pitchFamily="34" charset="0"/>
              </a:rPr>
              <a:t> using the following command:</a:t>
            </a: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Navigate to the Events tab to view the graphs of each parameter and the main graph can be seen in the Graph tab</a:t>
            </a:r>
          </a:p>
          <a:p>
            <a:pPr marL="0" indent="0">
              <a:buNone/>
            </a:pPr>
            <a:endParaRPr lang="en-US" sz="20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2589212" y="3834947"/>
            <a:ext cx="8808187" cy="348689"/>
          </a:xfrm>
          <a:prstGeom prst="rect">
            <a:avLst/>
          </a:prstGeom>
        </p:spPr>
      </p:pic>
      <p:pic>
        <p:nvPicPr>
          <p:cNvPr id="5" name="Picture 4"/>
          <p:cNvPicPr>
            <a:picLocks noChangeAspect="1"/>
          </p:cNvPicPr>
          <p:nvPr/>
        </p:nvPicPr>
        <p:blipFill>
          <a:blip r:embed="rId3"/>
          <a:stretch>
            <a:fillRect/>
          </a:stretch>
        </p:blipFill>
        <p:spPr>
          <a:xfrm>
            <a:off x="2589213" y="4679999"/>
            <a:ext cx="3797519" cy="1819275"/>
          </a:xfrm>
          <a:prstGeom prst="rect">
            <a:avLst/>
          </a:prstGeom>
          <a:effectLst>
            <a:glow rad="63500">
              <a:schemeClr val="accent1">
                <a:satMod val="175000"/>
                <a:alpha val="40000"/>
              </a:schemeClr>
            </a:glow>
          </a:effectLst>
        </p:spPr>
      </p:pic>
      <p:pic>
        <p:nvPicPr>
          <p:cNvPr id="6" name="Picture 5"/>
          <p:cNvPicPr>
            <a:picLocks noChangeAspect="1"/>
          </p:cNvPicPr>
          <p:nvPr/>
        </p:nvPicPr>
        <p:blipFill>
          <a:blip r:embed="rId4"/>
          <a:stretch>
            <a:fillRect/>
          </a:stretch>
        </p:blipFill>
        <p:spPr>
          <a:xfrm>
            <a:off x="6569978" y="4679999"/>
            <a:ext cx="4827421" cy="1819275"/>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88532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27915"/>
          </a:xfrm>
        </p:spPr>
        <p:txBody>
          <a:bodyPr>
            <a:noAutofit/>
          </a:bodyPr>
          <a:lstStyle/>
          <a:p>
            <a:r>
              <a:rPr lang="en-US" sz="4000" dirty="0"/>
              <a:t>REFERENCES</a:t>
            </a:r>
          </a:p>
        </p:txBody>
      </p:sp>
      <p:sp>
        <p:nvSpPr>
          <p:cNvPr id="3" name="Content Placeholder 2"/>
          <p:cNvSpPr>
            <a:spLocks noGrp="1"/>
          </p:cNvSpPr>
          <p:nvPr>
            <p:ph idx="1"/>
          </p:nvPr>
        </p:nvSpPr>
        <p:spPr/>
        <p:txBody>
          <a:bodyPr/>
          <a:lstStyle/>
          <a:p>
            <a:r>
              <a:rPr lang="en-US" dirty="0">
                <a:hlinkClick r:id="rId2"/>
              </a:rPr>
              <a:t>https://ischlag.github.io/2016/06/04/how-to-use-tensorboard/</a:t>
            </a:r>
            <a:endParaRPr lang="en-US" dirty="0"/>
          </a:p>
          <a:p>
            <a:r>
              <a:rPr lang="en-US" dirty="0">
                <a:hlinkClick r:id="rId3"/>
              </a:rPr>
              <a:t>https://www.tensorflow.org/how_tos/summaries_and_tensorboard/</a:t>
            </a:r>
            <a:endParaRPr lang="en-US" dirty="0"/>
          </a:p>
        </p:txBody>
      </p:sp>
    </p:spTree>
    <p:extLst>
      <p:ext uri="{BB962C8B-B14F-4D97-AF65-F5344CB8AC3E}">
        <p14:creationId xmlns:p14="http://schemas.microsoft.com/office/powerpoint/2010/main" val="6330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6050"/>
          </a:xfrm>
        </p:spPr>
        <p:txBody>
          <a:bodyPr>
            <a:noAutofit/>
          </a:bodyPr>
          <a:lstStyle/>
          <a:p>
            <a:r>
              <a:rPr lang="en-US" sz="4000" dirty="0"/>
              <a:t>CONCLUSION</a:t>
            </a:r>
          </a:p>
        </p:txBody>
      </p:sp>
      <p:sp>
        <p:nvSpPr>
          <p:cNvPr id="3" name="Content Placeholder 2"/>
          <p:cNvSpPr>
            <a:spLocks noGrp="1"/>
          </p:cNvSpPr>
          <p:nvPr>
            <p:ph idx="1"/>
          </p:nvPr>
        </p:nvSpPr>
        <p:spPr/>
        <p:txBody>
          <a:bodyPr>
            <a:normAutofit/>
          </a:bodyPr>
          <a:lstStyle/>
          <a:p>
            <a:pPr marL="0" indent="0">
              <a:buNone/>
            </a:pPr>
            <a:r>
              <a:rPr lang="en-US" sz="2000" dirty="0">
                <a:latin typeface="Calibri" panose="020F0502020204030204" pitchFamily="34" charset="0"/>
                <a:cs typeface="Calibri" panose="020F0502020204030204" pitchFamily="34" charset="0"/>
              </a:rPr>
              <a:t>Thus with the help of </a:t>
            </a:r>
            <a:r>
              <a:rPr lang="en-US" sz="2000" dirty="0" err="1">
                <a:latin typeface="Calibri" panose="020F0502020204030204" pitchFamily="34" charset="0"/>
                <a:cs typeface="Calibri" panose="020F0502020204030204" pitchFamily="34" charset="0"/>
              </a:rPr>
              <a:t>TensorBoard</a:t>
            </a:r>
            <a:r>
              <a:rPr lang="en-US" sz="2000" dirty="0">
                <a:latin typeface="Calibri" panose="020F0502020204030204" pitchFamily="34" charset="0"/>
                <a:cs typeface="Calibri" panose="020F0502020204030204" pitchFamily="34" charset="0"/>
              </a:rPr>
              <a:t> we can monitor the output of each tasks and perform sanity checks by emitting events and summaries from the graph. Using this we can compare the model’s training performance across multiple parameter combination and choose the most optimal combination.</a:t>
            </a: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To try out an example refer the following link:</a:t>
            </a:r>
          </a:p>
          <a:p>
            <a:pPr marL="0" indent="0">
              <a:buNone/>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35421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101</TotalTime>
  <Words>451</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Wisp</vt:lpstr>
      <vt:lpstr>TENSORBOARD -Visualizing Learning</vt:lpstr>
      <vt:lpstr>WHAT IS TENSORBOARD?</vt:lpstr>
      <vt:lpstr>HOW DOES IT WORK?</vt:lpstr>
      <vt:lpstr>HOW DOES IT WORK? (..cont)</vt:lpstr>
      <vt:lpstr>HOW DOES IT WORK? (..cont)</vt:lpstr>
      <vt:lpstr>REFERENCES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TENSORBOARD</dc:title>
  <dc:creator>Vasanti Mahajan</dc:creator>
  <cp:lastModifiedBy>Vasanti Mahajan</cp:lastModifiedBy>
  <cp:revision>16</cp:revision>
  <dcterms:created xsi:type="dcterms:W3CDTF">2017-02-03T19:02:42Z</dcterms:created>
  <dcterms:modified xsi:type="dcterms:W3CDTF">2017-02-04T06:22:03Z</dcterms:modified>
</cp:coreProperties>
</file>