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F14D-8CC6-4D28-A27F-D8AFDE1EA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E77258-1EB2-4624-B7DA-D2AAF784A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3CD843-7074-4BED-B2A5-FD8FAA47C983}"/>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E9B0BC07-DA4A-4B33-8D4B-DEBB0A57E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9DDA5-3DA5-45B9-931B-DEA9058C1C93}"/>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36766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E0C7-D1C8-4091-8D30-6B335C8260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A2FCA-873B-46D4-B9CB-5FB94028A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5C2D6-A585-4F51-BD80-E30DD29FE61C}"/>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D8B1D93A-6247-4346-AE9C-39729191C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2D114-54E5-40B8-B4B2-980ADB18DAA5}"/>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3033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CB8AC-F6F7-4A4D-BD57-A5B24CAA7B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86C3C-9679-4EF2-A360-EEFB88C2A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BA4F0-3A79-4526-8D3C-D9FC82E5508C}"/>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7869E73C-79B3-4D46-BD42-5C1C1EDC9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FE6EC-00C2-4107-A03A-41A4F5072B34}"/>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47931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74A-73C2-4080-A7C8-0CFD0C539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2007C-BD9F-450E-8DEC-23A51FCD7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22005-B3EF-4781-91DC-A2A4AB30ADF2}"/>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01AB971B-0452-4562-9107-200E2E1C9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3580F-1697-4DE8-83B6-B18BC5DA068E}"/>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17341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0C7C-753A-4B62-A9E9-73E3EF098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8F354B-D1E2-4FFA-B93E-06DF6521A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BC3ABC-AA80-41CA-9123-81C6E0C77D21}"/>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7E83632E-CBB0-4967-AF19-4E8CF646A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2815A-E3B0-4C79-BD3E-960A1EEAE748}"/>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312004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0BB1-C943-4BC4-BB44-EECDFF47F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DADC0-FE99-4A7C-9FF1-98FBFCD58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AC7A8D-6D43-4FFA-B0E7-2D8E2879B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BC2B8-C173-4955-B68A-DF282E32BE59}"/>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6" name="Footer Placeholder 5">
            <a:extLst>
              <a:ext uri="{FF2B5EF4-FFF2-40B4-BE49-F238E27FC236}">
                <a16:creationId xmlns:a16="http://schemas.microsoft.com/office/drawing/2014/main" id="{89B47451-B1C3-42AD-94B2-386F18E5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31562-5640-437D-9C6F-D4FC9BFA1E3F}"/>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179468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1F06-6312-4168-B1B7-69653A62A6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D11646-1379-44E2-9975-8A2188569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9487D-3573-4F40-B944-39572C48A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3F02F-CE66-46B0-823F-1B2758FA7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3A0D5-BFE7-4FAE-8614-632CB6CA7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E82C84-AAA6-41B9-A114-68E2424CAD8B}"/>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8" name="Footer Placeholder 7">
            <a:extLst>
              <a:ext uri="{FF2B5EF4-FFF2-40B4-BE49-F238E27FC236}">
                <a16:creationId xmlns:a16="http://schemas.microsoft.com/office/drawing/2014/main" id="{844DC6D7-E60B-45F3-8DEA-6DAB67A3A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20C75-3380-4742-9788-10A1E077716D}"/>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162244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13EF-95E8-4941-BB98-99CD31BABE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36D2F-0A7E-4686-9175-3A54FA396F33}"/>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4" name="Footer Placeholder 3">
            <a:extLst>
              <a:ext uri="{FF2B5EF4-FFF2-40B4-BE49-F238E27FC236}">
                <a16:creationId xmlns:a16="http://schemas.microsoft.com/office/drawing/2014/main" id="{27BA54E9-9EAF-4143-B417-0136BE572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EFD2E-7426-4AF3-B88A-A846E96E8532}"/>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202396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5A93B-BE8E-4863-967E-06C642793554}"/>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3" name="Footer Placeholder 2">
            <a:extLst>
              <a:ext uri="{FF2B5EF4-FFF2-40B4-BE49-F238E27FC236}">
                <a16:creationId xmlns:a16="http://schemas.microsoft.com/office/drawing/2014/main" id="{1407E69C-C819-456A-BF22-C8E9DD2919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9BB3D-388D-4B49-880B-8A8D5DE3BDC5}"/>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331711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043E-277E-486B-944E-6F2393857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9E99F-8934-4E12-94A3-EA608B0C0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715F5-4D3B-41FD-A69A-DE89BF0AE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3E628-3D9A-4BDD-B3D9-4D5FFE416D9E}"/>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6" name="Footer Placeholder 5">
            <a:extLst>
              <a:ext uri="{FF2B5EF4-FFF2-40B4-BE49-F238E27FC236}">
                <a16:creationId xmlns:a16="http://schemas.microsoft.com/office/drawing/2014/main" id="{25760ADF-E9E2-4BE4-930D-92088A43C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38128-FDD2-4639-AECF-3BF90F67ABBF}"/>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27055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678D-52F2-44FE-8948-996AA16A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34619-6F77-4440-A825-7010014A0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3C17F-8E7A-4CBC-96D2-0E2284252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5C042-B0FE-436D-84F4-2189C930F2C0}"/>
              </a:ext>
            </a:extLst>
          </p:cNvPr>
          <p:cNvSpPr>
            <a:spLocks noGrp="1"/>
          </p:cNvSpPr>
          <p:nvPr>
            <p:ph type="dt" sz="half" idx="10"/>
          </p:nvPr>
        </p:nvSpPr>
        <p:spPr/>
        <p:txBody>
          <a:bodyPr/>
          <a:lstStyle/>
          <a:p>
            <a:fld id="{2127D7E8-BEBA-437E-9386-4CE370DECCB9}" type="datetimeFigureOut">
              <a:rPr lang="en-US" smtClean="0"/>
              <a:t>5/15/2020</a:t>
            </a:fld>
            <a:endParaRPr lang="en-US"/>
          </a:p>
        </p:txBody>
      </p:sp>
      <p:sp>
        <p:nvSpPr>
          <p:cNvPr id="6" name="Footer Placeholder 5">
            <a:extLst>
              <a:ext uri="{FF2B5EF4-FFF2-40B4-BE49-F238E27FC236}">
                <a16:creationId xmlns:a16="http://schemas.microsoft.com/office/drawing/2014/main" id="{115D9BF7-A567-44D1-A582-4EE1E0282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8EFEB-727D-48DB-9C01-EA29D06A26C7}"/>
              </a:ext>
            </a:extLst>
          </p:cNvPr>
          <p:cNvSpPr>
            <a:spLocks noGrp="1"/>
          </p:cNvSpPr>
          <p:nvPr>
            <p:ph type="sldNum" sz="quarter" idx="12"/>
          </p:nvPr>
        </p:nvSpPr>
        <p:spPr/>
        <p:txBody>
          <a:bodyPr/>
          <a:lstStyle/>
          <a:p>
            <a:fld id="{1BF6FEEC-51DC-4902-BFCC-631E84728F35}" type="slidenum">
              <a:rPr lang="en-US" smtClean="0"/>
              <a:t>‹#›</a:t>
            </a:fld>
            <a:endParaRPr lang="en-US"/>
          </a:p>
        </p:txBody>
      </p:sp>
    </p:spTree>
    <p:extLst>
      <p:ext uri="{BB962C8B-B14F-4D97-AF65-F5344CB8AC3E}">
        <p14:creationId xmlns:p14="http://schemas.microsoft.com/office/powerpoint/2010/main" val="17013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7503B-3BB6-434D-AEF3-49CAA9B33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5D0807-78A6-45D9-9947-0B5828D3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BABDA-8E1D-43BB-A027-582C0B92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7D7E8-BEBA-437E-9386-4CE370DECCB9}" type="datetimeFigureOut">
              <a:rPr lang="en-US" smtClean="0"/>
              <a:t>5/15/2020</a:t>
            </a:fld>
            <a:endParaRPr lang="en-US"/>
          </a:p>
        </p:txBody>
      </p:sp>
      <p:sp>
        <p:nvSpPr>
          <p:cNvPr id="5" name="Footer Placeholder 4">
            <a:extLst>
              <a:ext uri="{FF2B5EF4-FFF2-40B4-BE49-F238E27FC236}">
                <a16:creationId xmlns:a16="http://schemas.microsoft.com/office/drawing/2014/main" id="{F9C94E74-7F91-4750-B709-41E35E652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77B5B-7A8B-415C-9D31-22FC53CB2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6FEEC-51DC-4902-BFCC-631E84728F35}" type="slidenum">
              <a:rPr lang="en-US" smtClean="0"/>
              <a:t>‹#›</a:t>
            </a:fld>
            <a:endParaRPr lang="en-US"/>
          </a:p>
        </p:txBody>
      </p:sp>
    </p:spTree>
    <p:extLst>
      <p:ext uri="{BB962C8B-B14F-4D97-AF65-F5344CB8AC3E}">
        <p14:creationId xmlns:p14="http://schemas.microsoft.com/office/powerpoint/2010/main" val="176106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D30C-3429-426F-9C5C-8E107B80BD3B}"/>
              </a:ext>
            </a:extLst>
          </p:cNvPr>
          <p:cNvSpPr>
            <a:spLocks noGrp="1"/>
          </p:cNvSpPr>
          <p:nvPr>
            <p:ph type="ctrTitle"/>
          </p:nvPr>
        </p:nvSpPr>
        <p:spPr>
          <a:xfrm>
            <a:off x="1524000" y="1122363"/>
            <a:ext cx="9144000" cy="58367"/>
          </a:xfrm>
        </p:spPr>
        <p:txBody>
          <a:bodyPr>
            <a:normAutofit fontScale="90000"/>
          </a:bodyPr>
          <a:lstStyle/>
          <a:p>
            <a:r>
              <a:rPr lang="en-US" dirty="0"/>
              <a:t>Report</a:t>
            </a:r>
          </a:p>
        </p:txBody>
      </p:sp>
      <p:sp>
        <p:nvSpPr>
          <p:cNvPr id="3" name="Subtitle 2">
            <a:extLst>
              <a:ext uri="{FF2B5EF4-FFF2-40B4-BE49-F238E27FC236}">
                <a16:creationId xmlns:a16="http://schemas.microsoft.com/office/drawing/2014/main" id="{55E8B26B-87B0-406A-B29B-291AF73EA3B5}"/>
              </a:ext>
            </a:extLst>
          </p:cNvPr>
          <p:cNvSpPr>
            <a:spLocks noGrp="1"/>
          </p:cNvSpPr>
          <p:nvPr>
            <p:ph type="subTitle" idx="1"/>
          </p:nvPr>
        </p:nvSpPr>
        <p:spPr>
          <a:xfrm>
            <a:off x="1524000" y="1950791"/>
            <a:ext cx="9144000" cy="4032759"/>
          </a:xfrm>
        </p:spPr>
        <p:txBody>
          <a:bodyPr>
            <a:normAutofit lnSpcReduction="10000"/>
          </a:bodyPr>
          <a:lstStyle/>
          <a:p>
            <a:pPr lvl="0"/>
            <a:r>
              <a:rPr lang="en-US" dirty="0"/>
              <a:t>Introduction where you discuss the business problem and who would be interested in this project.</a:t>
            </a:r>
          </a:p>
          <a:p>
            <a:pPr lvl="0"/>
            <a:endParaRPr lang="en-US" dirty="0"/>
          </a:p>
          <a:p>
            <a:r>
              <a:rPr lang="en-US" dirty="0"/>
              <a:t>The business problem is problem regarding the purchase of a right car. Many people purchase the car and then they </a:t>
            </a:r>
            <a:r>
              <a:rPr lang="en-US" dirty="0" err="1"/>
              <a:t>realise</a:t>
            </a:r>
            <a:r>
              <a:rPr lang="en-US" dirty="0"/>
              <a:t> that the car is not serving the purpose for which it was meant to. Because of which they sell their car and purchase a new one which costs a heavy investment. If they are able to take the right decision after consulting the right people their money will reap benefits and that car will become useful for them. Whether the car purchased is utility vehicle or luxury vehicle its purpose should be server. Hence, I have decided to start my own consultation firm (hypothetically) to help the common man.</a:t>
            </a:r>
          </a:p>
          <a:p>
            <a:endParaRPr lang="en-US" dirty="0"/>
          </a:p>
        </p:txBody>
      </p:sp>
    </p:spTree>
    <p:extLst>
      <p:ext uri="{BB962C8B-B14F-4D97-AF65-F5344CB8AC3E}">
        <p14:creationId xmlns:p14="http://schemas.microsoft.com/office/powerpoint/2010/main" val="10201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AEEA-7C98-4FD6-8457-BF1A2CFCB8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6FF441-3237-411E-87FF-A20188F4D89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8C7F615-6C8C-4953-A3D6-12AD2CAFA5A5}"/>
              </a:ext>
            </a:extLst>
          </p:cNvPr>
          <p:cNvPicPr/>
          <p:nvPr/>
        </p:nvPicPr>
        <p:blipFill>
          <a:blip r:embed="rId2"/>
          <a:stretch>
            <a:fillRect/>
          </a:stretch>
        </p:blipFill>
        <p:spPr>
          <a:xfrm>
            <a:off x="1145218" y="681037"/>
            <a:ext cx="10128682" cy="5060596"/>
          </a:xfrm>
          <a:prstGeom prst="rect">
            <a:avLst/>
          </a:prstGeom>
        </p:spPr>
      </p:pic>
    </p:spTree>
    <p:extLst>
      <p:ext uri="{BB962C8B-B14F-4D97-AF65-F5344CB8AC3E}">
        <p14:creationId xmlns:p14="http://schemas.microsoft.com/office/powerpoint/2010/main" val="210450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4830-D241-4F60-9514-10987780319D}"/>
              </a:ext>
            </a:extLst>
          </p:cNvPr>
          <p:cNvSpPr>
            <a:spLocks noGrp="1"/>
          </p:cNvSpPr>
          <p:nvPr>
            <p:ph type="title"/>
          </p:nvPr>
        </p:nvSpPr>
        <p:spPr>
          <a:xfrm>
            <a:off x="838200" y="365126"/>
            <a:ext cx="10515600" cy="833360"/>
          </a:xfrm>
        </p:spPr>
        <p:txBody>
          <a:bodyPr/>
          <a:lstStyle/>
          <a:p>
            <a:endParaRPr lang="en-US" dirty="0"/>
          </a:p>
        </p:txBody>
      </p:sp>
      <p:sp>
        <p:nvSpPr>
          <p:cNvPr id="3" name="Content Placeholder 2">
            <a:extLst>
              <a:ext uri="{FF2B5EF4-FFF2-40B4-BE49-F238E27FC236}">
                <a16:creationId xmlns:a16="http://schemas.microsoft.com/office/drawing/2014/main" id="{3C3AE779-DF4C-4F5A-BF6C-36750DA0A4B1}"/>
              </a:ext>
            </a:extLst>
          </p:cNvPr>
          <p:cNvSpPr>
            <a:spLocks noGrp="1"/>
          </p:cNvSpPr>
          <p:nvPr>
            <p:ph idx="1"/>
          </p:nvPr>
        </p:nvSpPr>
        <p:spPr>
          <a:xfrm>
            <a:off x="838200" y="1198486"/>
            <a:ext cx="10515600" cy="4978477"/>
          </a:xfrm>
        </p:spPr>
        <p:txBody>
          <a:bodyPr>
            <a:normAutofit fontScale="70000" lnSpcReduction="20000"/>
          </a:bodyPr>
          <a:lstStyle/>
          <a:p>
            <a:r>
              <a:rPr lang="en-US" dirty="0"/>
              <a:t>The P-value is the probability value that the correlation between these two variables is statistically significant. Normally, we choose a significance level of 0.05, which means that we are 95% confident that the correlation between the variables is significant.</a:t>
            </a:r>
          </a:p>
          <a:p>
            <a:r>
              <a:rPr lang="en-US" dirty="0"/>
              <a:t>By convention, when the</a:t>
            </a:r>
          </a:p>
          <a:p>
            <a:pPr lvl="0"/>
            <a:r>
              <a:rPr lang="en-US" dirty="0"/>
              <a:t>p-value is &lt;&lt; 0.001: we say there is strong evidence that the correlation is significant.</a:t>
            </a:r>
          </a:p>
          <a:p>
            <a:pPr lvl="0"/>
            <a:r>
              <a:rPr lang="en-US" dirty="0"/>
              <a:t>the p-value is &lt;&lt; 0.05: there is moderate evidence that the correlation is significant.</a:t>
            </a:r>
          </a:p>
          <a:p>
            <a:pPr lvl="0"/>
            <a:r>
              <a:rPr lang="en-US" dirty="0"/>
              <a:t>the p-value is &lt;&lt; 0.1: there is weak evidence that the correlation is significant.</a:t>
            </a:r>
          </a:p>
          <a:p>
            <a:pPr lvl="0"/>
            <a:r>
              <a:rPr lang="en-US" dirty="0"/>
              <a:t>the p-value is &gt;&gt; 0.1: there is no evidence that the correlation is significant.</a:t>
            </a:r>
          </a:p>
          <a:p>
            <a:pPr lvl="0"/>
            <a:r>
              <a:rPr lang="en-US" dirty="0"/>
              <a:t>The Analysis of Variance (ANOVA) is a statistical method used to test whether there are significant differences between the means of two or more groups. ANOVA returns two parameters:</a:t>
            </a:r>
          </a:p>
          <a:p>
            <a:pPr lvl="0"/>
            <a:r>
              <a:rPr lang="en-US" b="1" dirty="0"/>
              <a:t>F-test score</a:t>
            </a:r>
            <a:r>
              <a:rPr lang="en-US" dirty="0"/>
              <a:t>: ANOVA assumes the means of all groups are the same, calculates how much the actual means deviate from the assumption, and reports it as the F-test score. A larger score means there is a larger difference between the means.</a:t>
            </a:r>
          </a:p>
          <a:p>
            <a:pPr lvl="0"/>
            <a:r>
              <a:rPr lang="en-US" b="1" dirty="0"/>
              <a:t>P-value</a:t>
            </a:r>
            <a:r>
              <a:rPr lang="en-US" dirty="0"/>
              <a:t>: P-value tells how statistically significant is our calculated score value.</a:t>
            </a:r>
          </a:p>
          <a:p>
            <a:pPr lvl="0"/>
            <a:r>
              <a:rPr lang="en-US" dirty="0"/>
              <a:t>If our price variable is strongly correlated with the variable we are analyzing, expect ANOVA to return a sizeable F-test score and a small p-value.</a:t>
            </a:r>
          </a:p>
          <a:p>
            <a:pPr marL="0" indent="0">
              <a:buNone/>
            </a:pPr>
            <a:endParaRPr lang="en-US" dirty="0"/>
          </a:p>
        </p:txBody>
      </p:sp>
    </p:spTree>
    <p:extLst>
      <p:ext uri="{BB962C8B-B14F-4D97-AF65-F5344CB8AC3E}">
        <p14:creationId xmlns:p14="http://schemas.microsoft.com/office/powerpoint/2010/main" val="32428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1148-D2B8-4859-95E3-E9EC1BCCCEC9}"/>
              </a:ext>
            </a:extLst>
          </p:cNvPr>
          <p:cNvSpPr>
            <a:spLocks noGrp="1"/>
          </p:cNvSpPr>
          <p:nvPr>
            <p:ph type="title"/>
          </p:nvPr>
        </p:nvSpPr>
        <p:spPr>
          <a:xfrm>
            <a:off x="838200" y="773499"/>
            <a:ext cx="10515600" cy="780094"/>
          </a:xfrm>
        </p:spPr>
        <p:txBody>
          <a:bodyPr>
            <a:normAutofit fontScale="90000"/>
          </a:bodyPr>
          <a:lstStyle/>
          <a:p>
            <a:r>
              <a:rPr lang="en-US" dirty="0"/>
              <a:t>Conclusion section where you conclude the report.</a:t>
            </a:r>
            <a:br>
              <a:rPr lang="en-US" dirty="0"/>
            </a:br>
            <a:endParaRPr lang="en-US" dirty="0"/>
          </a:p>
        </p:txBody>
      </p:sp>
      <p:sp>
        <p:nvSpPr>
          <p:cNvPr id="3" name="Content Placeholder 2">
            <a:extLst>
              <a:ext uri="{FF2B5EF4-FFF2-40B4-BE49-F238E27FC236}">
                <a16:creationId xmlns:a16="http://schemas.microsoft.com/office/drawing/2014/main" id="{ABC4B20B-57D8-4874-99BD-EE5544593DC2}"/>
              </a:ext>
            </a:extLst>
          </p:cNvPr>
          <p:cNvSpPr>
            <a:spLocks noGrp="1"/>
          </p:cNvSpPr>
          <p:nvPr>
            <p:ph idx="1"/>
          </p:nvPr>
        </p:nvSpPr>
        <p:spPr/>
        <p:txBody>
          <a:bodyPr>
            <a:normAutofit fontScale="62500" lnSpcReduction="20000"/>
          </a:bodyPr>
          <a:lstStyle/>
          <a:p>
            <a:r>
              <a:rPr lang="en-US" dirty="0"/>
              <a:t>We now have a better idea of what our data looks like and which variables are important to take into account when predicting the car price. We have narrowed it down to the following variables:</a:t>
            </a:r>
          </a:p>
          <a:p>
            <a:r>
              <a:rPr lang="en-US" dirty="0"/>
              <a:t>Continuous numerical variables:</a:t>
            </a:r>
          </a:p>
          <a:p>
            <a:pPr lvl="0"/>
            <a:r>
              <a:rPr lang="en-US" dirty="0"/>
              <a:t>Length</a:t>
            </a:r>
          </a:p>
          <a:p>
            <a:pPr lvl="0"/>
            <a:r>
              <a:rPr lang="en-US" dirty="0"/>
              <a:t>Width</a:t>
            </a:r>
          </a:p>
          <a:p>
            <a:pPr lvl="0"/>
            <a:r>
              <a:rPr lang="en-US" dirty="0"/>
              <a:t>Curb-weight</a:t>
            </a:r>
          </a:p>
          <a:p>
            <a:pPr lvl="0"/>
            <a:r>
              <a:rPr lang="en-US" dirty="0"/>
              <a:t>Engine-size</a:t>
            </a:r>
          </a:p>
          <a:p>
            <a:pPr lvl="0"/>
            <a:r>
              <a:rPr lang="en-US" dirty="0"/>
              <a:t>Horsepower</a:t>
            </a:r>
          </a:p>
          <a:p>
            <a:pPr lvl="0"/>
            <a:r>
              <a:rPr lang="en-US" dirty="0"/>
              <a:t>City-mpg</a:t>
            </a:r>
          </a:p>
          <a:p>
            <a:pPr lvl="0"/>
            <a:r>
              <a:rPr lang="en-US" dirty="0"/>
              <a:t>Highway-mpg</a:t>
            </a:r>
          </a:p>
          <a:p>
            <a:pPr lvl="0"/>
            <a:r>
              <a:rPr lang="en-US" dirty="0"/>
              <a:t>Wheel-base</a:t>
            </a:r>
          </a:p>
          <a:p>
            <a:pPr lvl="0"/>
            <a:r>
              <a:rPr lang="en-US" dirty="0"/>
              <a:t>Bore</a:t>
            </a:r>
          </a:p>
          <a:p>
            <a:r>
              <a:rPr lang="en-US" dirty="0"/>
              <a:t>Categorical variables:</a:t>
            </a:r>
          </a:p>
          <a:p>
            <a:pPr lvl="0"/>
            <a:r>
              <a:rPr lang="en-US" dirty="0"/>
              <a:t>Drive-wheels</a:t>
            </a:r>
          </a:p>
          <a:p>
            <a:endParaRPr lang="en-US" dirty="0"/>
          </a:p>
        </p:txBody>
      </p:sp>
    </p:spTree>
    <p:extLst>
      <p:ext uri="{BB962C8B-B14F-4D97-AF65-F5344CB8AC3E}">
        <p14:creationId xmlns:p14="http://schemas.microsoft.com/office/powerpoint/2010/main" val="355527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0491-A60D-48F9-8ADA-4A9A6F4FD6AC}"/>
              </a:ext>
            </a:extLst>
          </p:cNvPr>
          <p:cNvSpPr>
            <a:spLocks noGrp="1"/>
          </p:cNvSpPr>
          <p:nvPr>
            <p:ph type="title"/>
          </p:nvPr>
        </p:nvSpPr>
        <p:spPr>
          <a:xfrm>
            <a:off x="838200" y="681037"/>
            <a:ext cx="10515600" cy="1009651"/>
          </a:xfrm>
        </p:spPr>
        <p:txBody>
          <a:bodyPr>
            <a:normAutofit fontScale="90000"/>
          </a:bodyPr>
          <a:lstStyle/>
          <a:p>
            <a:r>
              <a:rPr lang="en-US" dirty="0"/>
              <a:t>Data where you describe the data that will be used to solve the problem and the source of the data.</a:t>
            </a:r>
            <a:br>
              <a:rPr lang="en-US" dirty="0"/>
            </a:br>
            <a:endParaRPr lang="en-US" dirty="0"/>
          </a:p>
        </p:txBody>
      </p:sp>
      <p:sp>
        <p:nvSpPr>
          <p:cNvPr id="3" name="Content Placeholder 2">
            <a:extLst>
              <a:ext uri="{FF2B5EF4-FFF2-40B4-BE49-F238E27FC236}">
                <a16:creationId xmlns:a16="http://schemas.microsoft.com/office/drawing/2014/main" id="{58739458-BD41-4D7B-98DA-96D0F49C357C}"/>
              </a:ext>
            </a:extLst>
          </p:cNvPr>
          <p:cNvSpPr>
            <a:spLocks noGrp="1"/>
          </p:cNvSpPr>
          <p:nvPr>
            <p:ph idx="1"/>
          </p:nvPr>
        </p:nvSpPr>
        <p:spPr>
          <a:xfrm>
            <a:off x="838200" y="2207365"/>
            <a:ext cx="10515600" cy="4351338"/>
          </a:xfrm>
        </p:spPr>
        <p:txBody>
          <a:bodyPr/>
          <a:lstStyle/>
          <a:p>
            <a:r>
              <a:rPr lang="en-US" dirty="0"/>
              <a:t>The data has been taken from 'https://s3-api.us-geo.objectstorage.softlayer.net/</a:t>
            </a:r>
            <a:r>
              <a:rPr lang="en-US" dirty="0" err="1"/>
              <a:t>cf</a:t>
            </a:r>
            <a:r>
              <a:rPr lang="en-US" dirty="0"/>
              <a:t>-courses-data/</a:t>
            </a:r>
            <a:r>
              <a:rPr lang="en-US" dirty="0" err="1"/>
              <a:t>CognitiveClass</a:t>
            </a:r>
            <a:r>
              <a:rPr lang="en-US" dirty="0"/>
              <a:t>/DA0101EN/automobileEDA.csv'. This csv file consist of the attributes that are to be considered while purchasing the car. Some of them have been mentioned for the sake of understanding the data. Length, width, horse power, wheel base, engine size, bore etc.</a:t>
            </a:r>
          </a:p>
          <a:p>
            <a:endParaRPr lang="en-US" dirty="0"/>
          </a:p>
        </p:txBody>
      </p:sp>
    </p:spTree>
    <p:extLst>
      <p:ext uri="{BB962C8B-B14F-4D97-AF65-F5344CB8AC3E}">
        <p14:creationId xmlns:p14="http://schemas.microsoft.com/office/powerpoint/2010/main" val="99145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38D7-E7AA-48DC-83BA-08533F1769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2C60A8-2A77-4079-ACE9-F2AC5F2177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08C6015-ED7A-4DBF-A6D6-5E1059EAD2E4}"/>
              </a:ext>
            </a:extLst>
          </p:cNvPr>
          <p:cNvPicPr/>
          <p:nvPr/>
        </p:nvPicPr>
        <p:blipFill>
          <a:blip r:embed="rId2"/>
          <a:stretch>
            <a:fillRect/>
          </a:stretch>
        </p:blipFill>
        <p:spPr>
          <a:xfrm>
            <a:off x="346229" y="365126"/>
            <a:ext cx="11558726" cy="6053430"/>
          </a:xfrm>
          <a:prstGeom prst="rect">
            <a:avLst/>
          </a:prstGeom>
        </p:spPr>
      </p:pic>
    </p:spTree>
    <p:extLst>
      <p:ext uri="{BB962C8B-B14F-4D97-AF65-F5344CB8AC3E}">
        <p14:creationId xmlns:p14="http://schemas.microsoft.com/office/powerpoint/2010/main" val="366454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4BE9-B7E1-43F0-AC3C-95013B239DB3}"/>
              </a:ext>
            </a:extLst>
          </p:cNvPr>
          <p:cNvSpPr>
            <a:spLocks noGrp="1"/>
          </p:cNvSpPr>
          <p:nvPr>
            <p:ph type="title"/>
          </p:nvPr>
        </p:nvSpPr>
        <p:spPr>
          <a:xfrm>
            <a:off x="838200" y="365124"/>
            <a:ext cx="10515600" cy="1366021"/>
          </a:xfrm>
        </p:spPr>
        <p:txBody>
          <a:bodyPr>
            <a:noAutofit/>
          </a:bodyPr>
          <a:lstStyle/>
          <a:p>
            <a:r>
              <a:rPr lang="en-US" sz="2200" dirty="0"/>
              <a:t>Methodology section which represents the main component of the report where you discuss and describe any exploratory data analysis that you did, any inferential statistical testing that you performed, if any, and what machine learnings were used and why.</a:t>
            </a:r>
            <a:br>
              <a:rPr lang="en-US" sz="2200" dirty="0"/>
            </a:br>
            <a:endParaRPr lang="en-US" sz="2200" dirty="0"/>
          </a:p>
        </p:txBody>
      </p:sp>
      <p:sp>
        <p:nvSpPr>
          <p:cNvPr id="3" name="Content Placeholder 2">
            <a:extLst>
              <a:ext uri="{FF2B5EF4-FFF2-40B4-BE49-F238E27FC236}">
                <a16:creationId xmlns:a16="http://schemas.microsoft.com/office/drawing/2014/main" id="{479EE48E-F66E-4B05-8336-8F49700F60CD}"/>
              </a:ext>
            </a:extLst>
          </p:cNvPr>
          <p:cNvSpPr>
            <a:spLocks noGrp="1"/>
          </p:cNvSpPr>
          <p:nvPr>
            <p:ph idx="1"/>
          </p:nvPr>
        </p:nvSpPr>
        <p:spPr/>
        <p:txBody>
          <a:bodyPr>
            <a:normAutofit fontScale="85000" lnSpcReduction="20000"/>
          </a:bodyPr>
          <a:lstStyle/>
          <a:p>
            <a:r>
              <a:rPr lang="en-US" b="1" dirty="0"/>
              <a:t>Correlation</a:t>
            </a:r>
            <a:r>
              <a:rPr lang="en-US" dirty="0"/>
              <a:t>: a measure of the extent of interdependence between variables.</a:t>
            </a:r>
          </a:p>
          <a:p>
            <a:r>
              <a:rPr lang="en-US" b="1" dirty="0"/>
              <a:t>Causation</a:t>
            </a:r>
            <a:r>
              <a:rPr lang="en-US" dirty="0"/>
              <a:t>: the relationship between cause and effect between two variables.</a:t>
            </a:r>
          </a:p>
          <a:p>
            <a:r>
              <a:rPr lang="en-US" dirty="0"/>
              <a:t>It is important to know the difference between these two and that correlation does not imply causation. Determining correlation is much simpler the determining causation as causation may require independent experimentation.</a:t>
            </a:r>
          </a:p>
          <a:p>
            <a:r>
              <a:rPr lang="en-US" dirty="0"/>
              <a:t>Pearson Correlation</a:t>
            </a:r>
          </a:p>
          <a:p>
            <a:r>
              <a:rPr lang="en-US" dirty="0"/>
              <a:t>The Pearson Correlation measures the linear dependence between two variables X and Y.</a:t>
            </a:r>
          </a:p>
          <a:p>
            <a:r>
              <a:rPr lang="en-US" dirty="0"/>
              <a:t>The resulting coefficient is a value between -1 and 1 inclusive, where:</a:t>
            </a:r>
          </a:p>
          <a:p>
            <a:pPr lvl="0"/>
            <a:r>
              <a:rPr lang="en-US" b="1" dirty="0"/>
              <a:t>1</a:t>
            </a:r>
            <a:r>
              <a:rPr lang="en-US" dirty="0"/>
              <a:t>: Total positive linear correlation.</a:t>
            </a:r>
          </a:p>
          <a:p>
            <a:pPr lvl="0"/>
            <a:r>
              <a:rPr lang="en-US" b="1" dirty="0"/>
              <a:t>0</a:t>
            </a:r>
            <a:r>
              <a:rPr lang="en-US" dirty="0"/>
              <a:t>: No linear correlation, the two variables most likely do not affect each other.</a:t>
            </a:r>
          </a:p>
          <a:p>
            <a:pPr lvl="0"/>
            <a:r>
              <a:rPr lang="en-US" b="1" dirty="0"/>
              <a:t>-1</a:t>
            </a:r>
            <a:r>
              <a:rPr lang="en-US" dirty="0"/>
              <a:t>: Total negative linear correlation.</a:t>
            </a:r>
          </a:p>
          <a:p>
            <a:endParaRPr lang="en-US" dirty="0"/>
          </a:p>
        </p:txBody>
      </p:sp>
    </p:spTree>
    <p:extLst>
      <p:ext uri="{BB962C8B-B14F-4D97-AF65-F5344CB8AC3E}">
        <p14:creationId xmlns:p14="http://schemas.microsoft.com/office/powerpoint/2010/main" val="355642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E016-60B7-45AB-ACF3-108F5F706516}"/>
              </a:ext>
            </a:extLst>
          </p:cNvPr>
          <p:cNvSpPr>
            <a:spLocks noGrp="1"/>
          </p:cNvSpPr>
          <p:nvPr>
            <p:ph type="title"/>
          </p:nvPr>
        </p:nvSpPr>
        <p:spPr>
          <a:xfrm>
            <a:off x="838200" y="365125"/>
            <a:ext cx="10515600" cy="45162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A5D9A30-2D71-40A5-BCFA-5A297E3BBB73}"/>
              </a:ext>
            </a:extLst>
          </p:cNvPr>
          <p:cNvSpPr>
            <a:spLocks noGrp="1"/>
          </p:cNvSpPr>
          <p:nvPr>
            <p:ph idx="1"/>
          </p:nvPr>
        </p:nvSpPr>
        <p:spPr>
          <a:xfrm>
            <a:off x="838200" y="1136342"/>
            <a:ext cx="10515600" cy="5040621"/>
          </a:xfrm>
        </p:spPr>
        <p:txBody>
          <a:bodyPr/>
          <a:lstStyle/>
          <a:p>
            <a:r>
              <a:rPr lang="en-US" dirty="0"/>
              <a:t>The heatmap plots the target variable (price) proportional to </a:t>
            </a:r>
            <a:r>
              <a:rPr lang="en-US" dirty="0" err="1"/>
              <a:t>colour</a:t>
            </a:r>
            <a:r>
              <a:rPr lang="en-US" dirty="0"/>
              <a:t> with respect to the variables 'drive-wheel' and 'body-style' in the vertical and horizontal axis respectively. This allows us to visualize how the price is related to 'drive-wheel' and 'body-style'.</a:t>
            </a:r>
          </a:p>
          <a:p>
            <a:endParaRPr lang="en-US" dirty="0"/>
          </a:p>
        </p:txBody>
      </p:sp>
      <p:pic>
        <p:nvPicPr>
          <p:cNvPr id="4" name="Picture 3">
            <a:extLst>
              <a:ext uri="{FF2B5EF4-FFF2-40B4-BE49-F238E27FC236}">
                <a16:creationId xmlns:a16="http://schemas.microsoft.com/office/drawing/2014/main" id="{DEE8A39E-6481-47A6-A164-C8BD912DC1F2}"/>
              </a:ext>
            </a:extLst>
          </p:cNvPr>
          <p:cNvPicPr/>
          <p:nvPr/>
        </p:nvPicPr>
        <p:blipFill>
          <a:blip r:embed="rId2"/>
          <a:stretch>
            <a:fillRect/>
          </a:stretch>
        </p:blipFill>
        <p:spPr>
          <a:xfrm>
            <a:off x="621438" y="3116062"/>
            <a:ext cx="11114842" cy="3376813"/>
          </a:xfrm>
          <a:prstGeom prst="rect">
            <a:avLst/>
          </a:prstGeom>
        </p:spPr>
      </p:pic>
    </p:spTree>
    <p:extLst>
      <p:ext uri="{BB962C8B-B14F-4D97-AF65-F5344CB8AC3E}">
        <p14:creationId xmlns:p14="http://schemas.microsoft.com/office/powerpoint/2010/main" val="326077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C7FC-3BEC-42BF-93D1-7241ADCEA07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3AC8958-BD74-4520-9469-F763263C1A7E}"/>
              </a:ext>
            </a:extLst>
          </p:cNvPr>
          <p:cNvPicPr/>
          <p:nvPr/>
        </p:nvPicPr>
        <p:blipFill>
          <a:blip r:embed="rId2"/>
          <a:stretch>
            <a:fillRect/>
          </a:stretch>
        </p:blipFill>
        <p:spPr>
          <a:xfrm>
            <a:off x="637509" y="319491"/>
            <a:ext cx="6819734" cy="2823203"/>
          </a:xfrm>
          <a:prstGeom prst="rect">
            <a:avLst/>
          </a:prstGeom>
        </p:spPr>
      </p:pic>
      <p:pic>
        <p:nvPicPr>
          <p:cNvPr id="5" name="Content Placeholder 4">
            <a:extLst>
              <a:ext uri="{FF2B5EF4-FFF2-40B4-BE49-F238E27FC236}">
                <a16:creationId xmlns:a16="http://schemas.microsoft.com/office/drawing/2014/main" id="{748C73D3-587A-4A2D-9465-37CC9DC1F854}"/>
              </a:ext>
            </a:extLst>
          </p:cNvPr>
          <p:cNvPicPr>
            <a:picLocks noGrp="1"/>
          </p:cNvPicPr>
          <p:nvPr>
            <p:ph idx="1"/>
          </p:nvPr>
        </p:nvPicPr>
        <p:blipFill>
          <a:blip r:embed="rId3"/>
          <a:stretch>
            <a:fillRect/>
          </a:stretch>
        </p:blipFill>
        <p:spPr>
          <a:xfrm>
            <a:off x="3657599" y="3429000"/>
            <a:ext cx="7226423" cy="3315163"/>
          </a:xfrm>
          <a:prstGeom prst="rect">
            <a:avLst/>
          </a:prstGeom>
        </p:spPr>
      </p:pic>
    </p:spTree>
    <p:extLst>
      <p:ext uri="{BB962C8B-B14F-4D97-AF65-F5344CB8AC3E}">
        <p14:creationId xmlns:p14="http://schemas.microsoft.com/office/powerpoint/2010/main" val="282652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C20C-15F7-43C5-817D-140B431B8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6E992-9D59-4B4A-8E3A-61866D5D8BA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4E4C42C-FBF2-4B9A-A21E-10D670831199}"/>
              </a:ext>
            </a:extLst>
          </p:cNvPr>
          <p:cNvPicPr/>
          <p:nvPr/>
        </p:nvPicPr>
        <p:blipFill>
          <a:blip r:embed="rId2"/>
          <a:stretch>
            <a:fillRect/>
          </a:stretch>
        </p:blipFill>
        <p:spPr>
          <a:xfrm>
            <a:off x="3977196" y="3164443"/>
            <a:ext cx="6371855" cy="3050988"/>
          </a:xfrm>
          <a:prstGeom prst="rect">
            <a:avLst/>
          </a:prstGeom>
        </p:spPr>
      </p:pic>
      <p:pic>
        <p:nvPicPr>
          <p:cNvPr id="5" name="Picture 4">
            <a:extLst>
              <a:ext uri="{FF2B5EF4-FFF2-40B4-BE49-F238E27FC236}">
                <a16:creationId xmlns:a16="http://schemas.microsoft.com/office/drawing/2014/main" id="{DA4DEF6F-C017-4146-8B72-ABADE9F39E03}"/>
              </a:ext>
            </a:extLst>
          </p:cNvPr>
          <p:cNvPicPr/>
          <p:nvPr/>
        </p:nvPicPr>
        <p:blipFill>
          <a:blip r:embed="rId3"/>
          <a:stretch>
            <a:fillRect/>
          </a:stretch>
        </p:blipFill>
        <p:spPr>
          <a:xfrm>
            <a:off x="603668" y="106421"/>
            <a:ext cx="6143361" cy="2923084"/>
          </a:xfrm>
          <a:prstGeom prst="rect">
            <a:avLst/>
          </a:prstGeom>
        </p:spPr>
      </p:pic>
    </p:spTree>
    <p:extLst>
      <p:ext uri="{BB962C8B-B14F-4D97-AF65-F5344CB8AC3E}">
        <p14:creationId xmlns:p14="http://schemas.microsoft.com/office/powerpoint/2010/main" val="233423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A392-398D-47D5-8462-995C6AE51578}"/>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BA7C165-E49C-43A3-BEA4-327EBE0C4055}"/>
              </a:ext>
            </a:extLst>
          </p:cNvPr>
          <p:cNvPicPr>
            <a:picLocks noGrp="1"/>
          </p:cNvPicPr>
          <p:nvPr>
            <p:ph idx="1"/>
          </p:nvPr>
        </p:nvPicPr>
        <p:blipFill>
          <a:blip r:embed="rId2"/>
          <a:stretch>
            <a:fillRect/>
          </a:stretch>
        </p:blipFill>
        <p:spPr>
          <a:xfrm>
            <a:off x="514750" y="414160"/>
            <a:ext cx="5581250" cy="3296706"/>
          </a:xfrm>
          <a:prstGeom prst="rect">
            <a:avLst/>
          </a:prstGeom>
        </p:spPr>
      </p:pic>
      <p:pic>
        <p:nvPicPr>
          <p:cNvPr id="5" name="Picture 4">
            <a:extLst>
              <a:ext uri="{FF2B5EF4-FFF2-40B4-BE49-F238E27FC236}">
                <a16:creationId xmlns:a16="http://schemas.microsoft.com/office/drawing/2014/main" id="{E7F710EF-3A49-4040-8F1A-DFEB15FAB65D}"/>
              </a:ext>
            </a:extLst>
          </p:cNvPr>
          <p:cNvPicPr/>
          <p:nvPr/>
        </p:nvPicPr>
        <p:blipFill>
          <a:blip r:embed="rId3"/>
          <a:stretch>
            <a:fillRect/>
          </a:stretch>
        </p:blipFill>
        <p:spPr>
          <a:xfrm>
            <a:off x="5761608" y="2062513"/>
            <a:ext cx="6178858" cy="3876648"/>
          </a:xfrm>
          <a:prstGeom prst="rect">
            <a:avLst/>
          </a:prstGeom>
        </p:spPr>
      </p:pic>
    </p:spTree>
    <p:extLst>
      <p:ext uri="{BB962C8B-B14F-4D97-AF65-F5344CB8AC3E}">
        <p14:creationId xmlns:p14="http://schemas.microsoft.com/office/powerpoint/2010/main" val="366381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6585-AD41-43C1-91A9-CF0EAAADA846}"/>
              </a:ext>
            </a:extLst>
          </p:cNvPr>
          <p:cNvSpPr>
            <a:spLocks noGrp="1"/>
          </p:cNvSpPr>
          <p:nvPr>
            <p:ph type="title"/>
          </p:nvPr>
        </p:nvSpPr>
        <p:spPr>
          <a:xfrm>
            <a:off x="838200" y="365126"/>
            <a:ext cx="10515600" cy="788972"/>
          </a:xfrm>
        </p:spPr>
        <p:txBody>
          <a:bodyPr>
            <a:normAutofit fontScale="90000"/>
          </a:bodyPr>
          <a:lstStyle/>
          <a:p>
            <a:r>
              <a:rPr lang="en-US" dirty="0"/>
              <a:t>Results section where you discuss the results.</a:t>
            </a:r>
            <a:br>
              <a:rPr lang="en-US" dirty="0"/>
            </a:br>
            <a:endParaRPr lang="en-US" dirty="0"/>
          </a:p>
        </p:txBody>
      </p:sp>
      <p:pic>
        <p:nvPicPr>
          <p:cNvPr id="4" name="Content Placeholder 3">
            <a:extLst>
              <a:ext uri="{FF2B5EF4-FFF2-40B4-BE49-F238E27FC236}">
                <a16:creationId xmlns:a16="http://schemas.microsoft.com/office/drawing/2014/main" id="{86A75CD1-C2B0-4EA7-AA98-9680B71C678A}"/>
              </a:ext>
            </a:extLst>
          </p:cNvPr>
          <p:cNvPicPr>
            <a:picLocks noGrp="1"/>
          </p:cNvPicPr>
          <p:nvPr>
            <p:ph idx="1"/>
          </p:nvPr>
        </p:nvPicPr>
        <p:blipFill>
          <a:blip r:embed="rId2"/>
          <a:stretch>
            <a:fillRect/>
          </a:stretch>
        </p:blipFill>
        <p:spPr>
          <a:xfrm>
            <a:off x="417249" y="1825625"/>
            <a:ext cx="10582183" cy="4351338"/>
          </a:xfrm>
          <a:prstGeom prst="rect">
            <a:avLst/>
          </a:prstGeom>
        </p:spPr>
      </p:pic>
    </p:spTree>
    <p:extLst>
      <p:ext uri="{BB962C8B-B14F-4D97-AF65-F5344CB8AC3E}">
        <p14:creationId xmlns:p14="http://schemas.microsoft.com/office/powerpoint/2010/main" val="83134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748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Report</vt:lpstr>
      <vt:lpstr>Data where you describe the data that will be used to solve the problem and the source of the data. </vt:lpstr>
      <vt:lpstr>PowerPoint Presentation</vt:lpstr>
      <vt:lpstr>Methodology section which represents the main component of the report where you discuss and describe any exploratory data analysis that you did, any inferential statistical testing that you performed, if any, and what machine learnings were used and why. </vt:lpstr>
      <vt:lpstr>PowerPoint Presentation</vt:lpstr>
      <vt:lpstr>PowerPoint Presentation</vt:lpstr>
      <vt:lpstr>PowerPoint Presentation</vt:lpstr>
      <vt:lpstr>PowerPoint Presentation</vt:lpstr>
      <vt:lpstr>Results section where you discuss the results. </vt:lpstr>
      <vt:lpstr>PowerPoint Presentation</vt:lpstr>
      <vt:lpstr>PowerPoint Presentation</vt:lpstr>
      <vt:lpstr>Conclusion section where you conclude the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vasu khale</dc:creator>
  <cp:lastModifiedBy>vasu khale</cp:lastModifiedBy>
  <cp:revision>2</cp:revision>
  <dcterms:created xsi:type="dcterms:W3CDTF">2020-05-15T16:24:55Z</dcterms:created>
  <dcterms:modified xsi:type="dcterms:W3CDTF">2020-05-15T16:42:56Z</dcterms:modified>
</cp:coreProperties>
</file>