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F161-33EF-40DA-B7F1-F78BB32AC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F08BA-6D6D-4000-A54E-D8A36867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9B7E-3711-4FCB-A5EB-4F4A0D94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96DE-E0DB-4A47-ABE3-2DBE53B95DA8}" type="datetimeFigureOut">
              <a:rPr lang="es-EC" smtClean="0"/>
              <a:t>16/4/2021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4134-33D1-4CEC-8858-AF37F419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5930-EF7C-4FC4-A69F-CB455C79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007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3C98-92B0-4DEA-92B5-B81CBB08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AD2AB-C762-49FF-9427-3F133789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0465-0390-4214-9E60-035AE52E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96DE-E0DB-4A47-ABE3-2DBE53B95DA8}" type="datetimeFigureOut">
              <a:rPr lang="es-EC" smtClean="0"/>
              <a:t>16/4/2021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390A-11FE-4D83-B7B7-341E13BA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BE706-076D-4004-A214-E53C55A7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335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31494-2F1F-48EC-96A6-79ECC59D4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F7000-B817-4970-A7ED-B5838D300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E113-491A-49DB-BF38-5123AC4C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96DE-E0DB-4A47-ABE3-2DBE53B95DA8}" type="datetimeFigureOut">
              <a:rPr lang="es-EC" smtClean="0"/>
              <a:t>16/4/2021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6A9B6-CA5F-4364-8B41-DBB12317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7262-4DD1-4BC2-940E-3BA17A4F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170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1948-A054-4CF4-A4DF-A941E51C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200E-E778-431D-8F6F-92CE43F2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5DF6-3283-463A-B24C-B3141103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96DE-E0DB-4A47-ABE3-2DBE53B95DA8}" type="datetimeFigureOut">
              <a:rPr lang="es-EC" smtClean="0"/>
              <a:t>16/4/2021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6232-830A-40DC-8904-95EC9AC4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166B-A7C1-4E35-8B2D-9D4BB9B0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567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A3FE-D701-4D4A-9398-1247D5DD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CAA3-F0D6-4EDF-AC52-47C4533E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212E-B727-47F7-BC8A-F0B5629B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96DE-E0DB-4A47-ABE3-2DBE53B95DA8}" type="datetimeFigureOut">
              <a:rPr lang="es-EC" smtClean="0"/>
              <a:t>16/4/2021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157B-DC1C-4FF4-9A01-0B78B93D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DB26-D176-435A-B52E-54CD159E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884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10B5-330C-4414-8403-CFE971AC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13482-BDA5-4B5D-9F27-6FF3F69DB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2A234-B51F-425B-921E-711B071EB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B9D12-BAA2-4E5A-9DE2-A6BB513E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96DE-E0DB-4A47-ABE3-2DBE53B95DA8}" type="datetimeFigureOut">
              <a:rPr lang="es-EC" smtClean="0"/>
              <a:t>16/4/2021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DD0E9-58C1-4E8F-8A0A-1C67F310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5C53-8846-4B98-9730-BAECF244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08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5FBF-FFAF-4E3E-80C9-65CBB67D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3839D-6192-44BE-995E-EC7606C9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5DA4C-0720-4AF2-843C-F98646223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A03F2-7557-4A72-8FDC-C914755AA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34952-D09A-44FD-B1E6-C6A41F2AB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938AF-26A7-4B2E-9DDB-D0150BCA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96DE-E0DB-4A47-ABE3-2DBE53B95DA8}" type="datetimeFigureOut">
              <a:rPr lang="es-EC" smtClean="0"/>
              <a:t>16/4/2021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0FB65-3B39-4994-B031-21D895F6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3DF53-A679-48B9-AAE3-5A05E6CA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72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9447-F1C6-4F10-8078-F1B205F3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4FE06-7B6B-4565-BC46-8FF9742B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96DE-E0DB-4A47-ABE3-2DBE53B95DA8}" type="datetimeFigureOut">
              <a:rPr lang="es-EC" smtClean="0"/>
              <a:t>16/4/2021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5504F-C407-4B7B-B38F-98068926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FB5FC-D7B4-4B6B-BC5E-1246B489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003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7C397-E534-468B-A14D-CECB566C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96DE-E0DB-4A47-ABE3-2DBE53B95DA8}" type="datetimeFigureOut">
              <a:rPr lang="es-EC" smtClean="0"/>
              <a:t>16/4/2021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5704D-514E-4DA6-9736-FA4107E5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016A9-91B7-4D9E-9263-64FBCD99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270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D8A0-9003-430C-9CE0-0B4EB555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A037-A25B-4549-9CA2-C997BFC7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8E677-2E3B-4E6A-9D65-C6AF494EA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8DCC2-772D-403C-9BA0-3F5FAB0D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96DE-E0DB-4A47-ABE3-2DBE53B95DA8}" type="datetimeFigureOut">
              <a:rPr lang="es-EC" smtClean="0"/>
              <a:t>16/4/2021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98A7-8D31-4583-AEA1-71F36D10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17131-A72C-47EA-A96A-B5B0DE9A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386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8E5-DA1C-4112-966A-F0299D66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D7538-5E96-4C75-A58B-5DA29357C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64FA8-4CCE-47AC-90CE-0180DB25F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815BB-7CE0-4CF8-BD23-90B85005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96DE-E0DB-4A47-ABE3-2DBE53B95DA8}" type="datetimeFigureOut">
              <a:rPr lang="es-EC" smtClean="0"/>
              <a:t>16/4/2021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31A6E-004C-4BF6-9962-899702F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6DB89-B9FB-4F00-951F-FCA78F3E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262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15890-1A1D-47D8-B071-473EC2EE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8C92D-FB3F-4AC5-ABF5-23367B4A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568A-465A-4E90-A3B7-7F3C10EFF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96DE-E0DB-4A47-ABE3-2DBE53B95DA8}" type="datetimeFigureOut">
              <a:rPr lang="es-EC" smtClean="0"/>
              <a:t>16/4/2021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45AF-83F1-4219-9A87-1E409A534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1A470-BF40-436E-BBAC-CFFFB3B3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893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openbc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07C-07AE-4DA0-99A2-1DC6717E5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Metodología Experimental</a:t>
            </a:r>
          </a:p>
        </p:txBody>
      </p:sp>
    </p:spTree>
    <p:extLst>
      <p:ext uri="{BB962C8B-B14F-4D97-AF65-F5344CB8AC3E}">
        <p14:creationId xmlns:p14="http://schemas.microsoft.com/office/powerpoint/2010/main" val="18961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 startAt="13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Durante las 5 sesiones posteriores de tareas </a:t>
            </a:r>
            <a:r>
              <a:rPr lang="es-EC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imagenetico</a:t>
            </a:r>
            <a:r>
              <a:rPr lang="es-EC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motoras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el participante tendrá que mirar la pantalla y esperar hasta que aparezca la instrucción de tarea a ser ejecutada: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Registrar un </a:t>
            </a:r>
            <a:r>
              <a:rPr lang="es-EC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baseline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con ojos abiertos (BEO) sin ninguna orden durante 4s.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Registrar 30 tareas </a:t>
            </a:r>
            <a:r>
              <a:rPr lang="es-EC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imagenetico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motoras (I) en forma aleatoria con tiempos aleatorios entre 4s de duración, intercaladas por 4s de descanso con ojos abiertos viendo monitor y relajando todos los músculos del cuerpo.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Imaginar en primera persona, cerrar mano izquierda (LCH)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Imaginar en primera persona, cerrar mano derecha (RCH)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Imaginar en primera persona, flexión dorsal de pie izquierdo (LDF)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Imaginar en primera persona, flexión plantar de pie izquierdo (LPF)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Imaginar en primera persona, flexión dorsal de pie derecho (RDF)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Imaginar en primera persona, flexión plantar de pie derecho (RPF)</a:t>
            </a:r>
          </a:p>
        </p:txBody>
      </p:sp>
    </p:spTree>
    <p:extLst>
      <p:ext uri="{BB962C8B-B14F-4D97-AF65-F5344CB8AC3E}">
        <p14:creationId xmlns:p14="http://schemas.microsoft.com/office/powerpoint/2010/main" val="348756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 startAt="14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Durante una sesión el sujeto deberá realizar las 30 tareas arriba indicadas con las extremidades superiores o inferiores según sea el caso.</a:t>
            </a:r>
          </a:p>
          <a:p>
            <a:pPr marL="342900" lvl="0" indent="-342900" algn="just">
              <a:buFont typeface="+mj-lt"/>
              <a:buAutoNum type="arabicPeriod" startAt="14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Después de cada sesión, el sujeto podrá descansar por el período de tiempo que crea conveniente.</a:t>
            </a:r>
          </a:p>
          <a:p>
            <a:pPr marL="342900" lvl="0" indent="-342900" algn="just">
              <a:buFont typeface="+mj-lt"/>
              <a:buAutoNum type="arabicPeriod" startAt="14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Cada sujeto de prueba vera en pantalla imágenes características que indicaran la tarea a realizar:</a:t>
            </a:r>
          </a:p>
          <a:p>
            <a:pPr algn="just">
              <a:tabLst>
                <a:tab pos="-228600" algn="l"/>
              </a:tabLst>
            </a:pP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8C79DEA-468B-4C7A-8ACE-6DB14B5B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" b="66583"/>
          <a:stretch/>
        </p:blipFill>
        <p:spPr>
          <a:xfrm>
            <a:off x="3809125" y="3817873"/>
            <a:ext cx="4573749" cy="21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Registrar un </a:t>
            </a:r>
            <a:r>
              <a:rPr lang="es-EC" sz="2400" dirty="0" err="1"/>
              <a:t>baseline</a:t>
            </a:r>
            <a:r>
              <a:rPr lang="es-EC" sz="2400" dirty="0"/>
              <a:t> con ojos abiertos (BEO) sin ningún estímulo visual.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276BB-44C2-41C5-A7D2-7E33E562FA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5"/>
            <a:ext cx="12192000" cy="6475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Descanso con ojos abiertos viendo monitor.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A9419-45DD-4613-9290-4668CCD8D1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6"/>
            <a:ext cx="12192000" cy="6475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88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Cerrar mano izquierda (LCH).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81C69-FC34-46A5-8D56-707024F2FC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5"/>
            <a:ext cx="12192000" cy="6475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16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Cerrar mano derecha (RCH).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4AD83-3959-4480-B437-833B548CF4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5"/>
            <a:ext cx="12191999" cy="6475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10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Flexión dorsal pie izquierdo (LDF).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51E19-100E-4686-A5D2-9BCA3C4457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6"/>
            <a:ext cx="12192000" cy="6475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950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Flexión plantar pie izquierdo (LPF).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8CC7E-2176-43AE-89DB-8876383DCD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5"/>
            <a:ext cx="12192000" cy="6475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452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Flexión dorsal pie derecho (RDF).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9C4CE-C1E5-4047-9228-3F5ECE3BEAC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5"/>
            <a:ext cx="12192000" cy="6475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24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Flexión plantar pie derecho (RPF).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A9821-9823-4733-A700-2084864BD4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5"/>
            <a:ext cx="12260424" cy="6475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05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5C34-0E69-4422-8103-F9A33AE4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Sujetos (Opción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A90-8EFE-4F1F-B495-441A78D73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" y="1690688"/>
            <a:ext cx="12027159" cy="4878063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 reclutarán al menos 10 sujetos de prueba (sin discriminación de género) entre 10 y 16 años con PCI (Hemiplejía, Diplejía y Cuadriplejía) del tipo I, II y III (leve); según el Sistema de Clasificación de Función Motora Gruesa (GMFCS) [10,13-15], que formarán el grupo patológico.</a:t>
            </a:r>
          </a:p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integrantes del grupo patológico deberán ser de preferencia diestros valorados con la escala Edinburgh </a:t>
            </a:r>
            <a:r>
              <a:rPr lang="es-EC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Handedness</a:t>
            </a: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s-EC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Inventory</a:t>
            </a: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no deberán presentar cirugías cerebrales en su historial médico ni otras patologías asociadas al sistema nervioso central como epilepsia, discapacidad mental, etc. Además, deberán tener la habilidad de entender y seguir instrucciones.</a:t>
            </a:r>
          </a:p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criterios de exclusión serán: déficit cognitivo severo y déficit sensoriales como auditivo, perceptivo y una espasticidad severa que impida la ejecución de las actividades motoras. (</a:t>
            </a:r>
            <a:r>
              <a:rPr lang="es-EC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Modified</a:t>
            </a: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s-EC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ashworth</a:t>
            </a: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s-EC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scale</a:t>
            </a: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&gt;3). Medicamentos que afecten la realización de las tareas.</a:t>
            </a:r>
          </a:p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participantes serán reclutados en conjunto con el Hospital de Especialidades Teodoro Maldonado Cargo (HTMC) en la ciudad de Guayaquil. </a:t>
            </a:r>
          </a:p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El grupo de control será compuesto por al menos 10 sujetos de prueba (sin discriminación de género) sanos entre 10 y 16 años. Deberán ser diestros y no presentar cirugías cerebrales en su historial médico ni patologías neurodegenerativas como epilepsia o discapacidad mental.</a:t>
            </a:r>
          </a:p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 le explicará a los familiares tanto de los pacientes como de los controles sanos la razón del experimento, quienes además firmarán un consentimiento informado previo a la realización del experimento.</a:t>
            </a:r>
          </a:p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pacientes y controles sanos serán sometidos a una evaluación cualitativa de sus habilidades motoras en el laboratorio de Neurofisiología en el HTMC en la ciudad de Guayaquil.</a:t>
            </a:r>
          </a:p>
        </p:txBody>
      </p:sp>
    </p:spTree>
    <p:extLst>
      <p:ext uri="{BB962C8B-B14F-4D97-AF65-F5344CB8AC3E}">
        <p14:creationId xmlns:p14="http://schemas.microsoft.com/office/powerpoint/2010/main" val="359292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5C34-0E69-4422-8103-F9A33AE4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Sujetos (Opción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A90-8EFE-4F1F-B495-441A78D7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 reclutarán al menos 20 sujetos adultos jóvenes (sin discriminación de género) entre 20 y 35 años, que formarán el grupo de prueba. Sujetos amputados.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integrantes del grupo patológico deberán ser de preferencia diestros valorados con la escala </a:t>
            </a:r>
            <a:r>
              <a:rPr lang="es-ES_tradnl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Edinburgh </a:t>
            </a:r>
            <a:r>
              <a:rPr lang="es-ES_tradnl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Handedness</a:t>
            </a:r>
            <a:r>
              <a:rPr lang="es-ES_tradnl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s-ES_tradnl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Inventory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no deberán presentar cirugías cerebrales en su historial médico ni otras patologías asociadas al sistema nervioso central como epilepsia, discapacidad mental, etc. Además, deberán tener la habilidad de entender y seguir instrucciones.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criterios de exclusión serán: déficit cognitivo severo y déficit sensoriales como auditivo, perceptivo y una espasticidad severa que impida la ejecución de las actividades motoras. (</a:t>
            </a:r>
            <a:r>
              <a:rPr lang="es-EC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Modified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s-EC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ashworth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s-EC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scale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&gt;3). Medicamentos que afecten la realización de las tareas.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participantes serán reclutados de la Escuela Superior Politécnica del Litoral – ESPOL en la ciudad de Guayaquil. 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 cada sujeto de prueba se le explicará el propósito del experimento, quienes además firmarán un consentimiento informado previo a la realización del experimento.</a:t>
            </a:r>
          </a:p>
        </p:txBody>
      </p:sp>
    </p:spTree>
    <p:extLst>
      <p:ext uri="{BB962C8B-B14F-4D97-AF65-F5344CB8AC3E}">
        <p14:creationId xmlns:p14="http://schemas.microsoft.com/office/powerpoint/2010/main" val="9979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A460-9619-411F-9565-9A784816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Equipamento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3673-32F4-488A-9408-29876CA3F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80" y="1471062"/>
            <a:ext cx="10515600" cy="4351338"/>
          </a:xfrm>
        </p:spPr>
        <p:txBody>
          <a:bodyPr>
            <a:normAutofit/>
          </a:bodyPr>
          <a:lstStyle/>
          <a:p>
            <a:r>
              <a:rPr lang="es-EC" sz="2400" dirty="0">
                <a:hlinkClick r:id="rId2"/>
              </a:rPr>
              <a:t>https://openbci.com/</a:t>
            </a:r>
            <a:endParaRPr lang="es-EC" sz="2400" dirty="0"/>
          </a:p>
          <a:p>
            <a:r>
              <a:rPr lang="es-EC" sz="2400" dirty="0"/>
              <a:t>FM=16 </a:t>
            </a:r>
            <a:r>
              <a:rPr lang="es-EC" sz="2400" dirty="0" err="1"/>
              <a:t>chanels</a:t>
            </a:r>
            <a:r>
              <a:rPr lang="es-EC" sz="2400" dirty="0"/>
              <a:t>, </a:t>
            </a:r>
            <a:r>
              <a:rPr lang="es-EC" sz="2400" dirty="0" err="1"/>
              <a:t>Cyton</a:t>
            </a:r>
            <a:r>
              <a:rPr lang="es-EC" sz="2400" dirty="0"/>
              <a:t> + </a:t>
            </a:r>
            <a:r>
              <a:rPr lang="es-EC" sz="2400" dirty="0" err="1"/>
              <a:t>Dasy</a:t>
            </a:r>
            <a:r>
              <a:rPr lang="es-EC" sz="2400" dirty="0"/>
              <a:t>: 125 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ADB1B-BFA3-4692-804D-C01F6FDAFC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80" y="2442845"/>
            <a:ext cx="5400040" cy="405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093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  <a:tabLst>
                <a:tab pos="-228600" algn="l"/>
              </a:tabLst>
            </a:pPr>
            <a:r>
              <a:rPr lang="es-ES_tradnl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sujetos serán recibidos por personal encargado de llevar a cabo el experimento que los atenderá amablemente. El personal evitará utilizar batas blancas o vestimenta médica, pero tampoco se utilizará colores llamativos que distraigan la atención de los sujetos durante el experimento.</a:t>
            </a: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-228600" algn="l"/>
              </a:tabLst>
            </a:pPr>
            <a:r>
              <a:rPr lang="es-ES_tradnl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El personal encargado del experimento respetara las medidas de bioseguridad ante el riesgo del COVID-19, las medidas dispuestas por el ministerio de salud publica del gobierno del Ecuador incluyen: uso obligatorio de mascarillas, área de experimentación ventilada, superficies de contacto debidamente desinfectadas, así como limpieza de todos los utensilios utilizados antes y después de cada experimento. [https://www.salud.gob.ec/medidas-de-proteccion-basicas-contra-el-nuevo-coronavirus/]</a:t>
            </a: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-228600" algn="l"/>
              </a:tabLst>
            </a:pPr>
            <a:r>
              <a:rPr lang="es-ES_tradnl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El ambiente donde se realizará el experimento no contará con dibujos infantiles que distraigan la atención de los sujetos de prueba.</a:t>
            </a: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-228600" algn="l"/>
              </a:tabLst>
            </a:pPr>
            <a:r>
              <a:rPr lang="es-ES_tradnl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 cada sujeto se le hará firmar un consentimiento informado (ver anexo).</a:t>
            </a:r>
          </a:p>
          <a:p>
            <a:pPr marL="342900" indent="-342900" algn="just">
              <a:buFont typeface="+mj-lt"/>
              <a:buAutoNum type="arabicPeriod"/>
              <a:tabLst>
                <a:tab pos="-228600" algn="l"/>
              </a:tabLst>
            </a:pPr>
            <a:r>
              <a:rPr lang="es-ES_tradnl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 cada sujeto de prueba se le asignará un ID único que permitirá anonimizar sus datos demográficos y los datos registrados durante el experimento.</a:t>
            </a: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-228600" algn="l"/>
              </a:tabLst>
            </a:pP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2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 startAt="6"/>
              <a:tabLst>
                <a:tab pos="-228600" algn="l"/>
              </a:tabLst>
            </a:pPr>
            <a:r>
              <a:rPr lang="es-ES_tradnl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Luego de que el sujeto de prueba firme el consentimiento informado, se le realizara una encuesta con los siguientes datos demográficos:</a:t>
            </a: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A9793-4603-4380-8584-FEAC791CF205}"/>
              </a:ext>
            </a:extLst>
          </p:cNvPr>
          <p:cNvSpPr txBox="1"/>
          <p:nvPr/>
        </p:nvSpPr>
        <p:spPr>
          <a:xfrm>
            <a:off x="1314062" y="2795349"/>
            <a:ext cx="3296039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Nacionalidad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Ec</a:t>
            </a: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. u otra.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Fecha de nacimiento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</a:t>
            </a:r>
            <a:r>
              <a:rPr lang="es-EC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ño</a:t>
            </a: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Mes, Día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Sexo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 o F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Es diestro o zurdo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RH o LH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Indicar su Peso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Kg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Indicar su estatura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Nivel de Educación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III, II o I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Consume Bebidas energizantes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724DB-6766-4710-8B5D-48E9FD3A21C0}"/>
              </a:ext>
            </a:extLst>
          </p:cNvPr>
          <p:cNvSpPr txBox="1"/>
          <p:nvPr/>
        </p:nvSpPr>
        <p:spPr>
          <a:xfrm>
            <a:off x="6758474" y="2795349"/>
            <a:ext cx="477027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Consume Bebidas alcohólicas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Fuma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Realiza algún deporte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Esta bajo un cuadro medico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Indicar el medicamento y fecha de la última medicación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Padece amputación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No, indicar la extremidad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Padece de algún desorden neurológico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No, indicar cual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Ha padecido de COVID-19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No, indicar fecha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19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 startAt="7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sujetos serán sentados en un sillón cómodo con sus extremidades superiores puestas sobre los apoya brazos del sillón y con un ángulo de codo de 145°. Por otro lado, las extremidades inferiores estarán suspendidas en el aire, apoyadas sobre un soporte de una altura de 25cm con un ángulo de 145° con respecto a sus muslos.</a:t>
            </a:r>
          </a:p>
          <a:p>
            <a:pPr marL="342900" lvl="0" indent="-342900" algn="just">
              <a:buFont typeface="+mj-lt"/>
              <a:buAutoNum type="arabicPeriod" startAt="7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 colocará un monitor de pantalla de 17" a una distancia entre el plano objetivo y el acromion que correspondía al 80% de la longitud del brazo.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4C707E-7820-4437-9A39-9803E1DD2090}"/>
              </a:ext>
            </a:extLst>
          </p:cNvPr>
          <p:cNvGrpSpPr/>
          <p:nvPr/>
        </p:nvGrpSpPr>
        <p:grpSpPr>
          <a:xfrm>
            <a:off x="3414906" y="3656845"/>
            <a:ext cx="4386098" cy="3084266"/>
            <a:chOff x="3414906" y="3656845"/>
            <a:chExt cx="4386098" cy="308426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4528C70-B96D-4F3D-9044-6C95848199C9}"/>
                </a:ext>
              </a:extLst>
            </p:cNvPr>
            <p:cNvGrpSpPr/>
            <p:nvPr/>
          </p:nvGrpSpPr>
          <p:grpSpPr>
            <a:xfrm>
              <a:off x="3414906" y="3727131"/>
              <a:ext cx="4386098" cy="3013980"/>
              <a:chOff x="2472514" y="3633825"/>
              <a:chExt cx="4386098" cy="301398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0B29B02-DA51-431F-B28F-AC23AA27AC01}"/>
                  </a:ext>
                </a:extLst>
              </p:cNvPr>
              <p:cNvGrpSpPr/>
              <p:nvPr/>
            </p:nvGrpSpPr>
            <p:grpSpPr>
              <a:xfrm>
                <a:off x="2472514" y="3633825"/>
                <a:ext cx="4386098" cy="3013980"/>
                <a:chOff x="3125655" y="3643156"/>
                <a:chExt cx="4386098" cy="3013980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DC0F0C4-B184-4CFF-940D-05D118D3B78B}"/>
                    </a:ext>
                  </a:extLst>
                </p:cNvPr>
                <p:cNvGrpSpPr/>
                <p:nvPr/>
              </p:nvGrpSpPr>
              <p:grpSpPr>
                <a:xfrm>
                  <a:off x="4012164" y="3979173"/>
                  <a:ext cx="3499589" cy="2677963"/>
                  <a:chOff x="4040156" y="4016495"/>
                  <a:chExt cx="3499589" cy="2677963"/>
                </a:xfrm>
              </p:grpSpPr>
              <p:sp>
                <p:nvSpPr>
                  <p:cNvPr id="20" name="Flowchart: Process 19">
                    <a:extLst>
                      <a:ext uri="{FF2B5EF4-FFF2-40B4-BE49-F238E27FC236}">
                        <a16:creationId xmlns:a16="http://schemas.microsoft.com/office/drawing/2014/main" id="{F9197A4F-84AD-4F10-8D53-320F8590E92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8637" y="5142826"/>
                    <a:ext cx="1146111" cy="377885"/>
                  </a:xfrm>
                  <a:prstGeom prst="flowChartProces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4" name="Flowchart: Process 3">
                    <a:extLst>
                      <a:ext uri="{FF2B5EF4-FFF2-40B4-BE49-F238E27FC236}">
                        <a16:creationId xmlns:a16="http://schemas.microsoft.com/office/drawing/2014/main" id="{9FC65C8B-C9C2-4520-9B12-18AA2C963E47}"/>
                      </a:ext>
                    </a:extLst>
                  </p:cNvPr>
                  <p:cNvSpPr/>
                  <p:nvPr/>
                </p:nvSpPr>
                <p:spPr>
                  <a:xfrm>
                    <a:off x="4282751" y="5906381"/>
                    <a:ext cx="1171961" cy="234275"/>
                  </a:xfrm>
                  <a:prstGeom prst="flowChartProcess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7" name="Flowchart: Process 6">
                    <a:extLst>
                      <a:ext uri="{FF2B5EF4-FFF2-40B4-BE49-F238E27FC236}">
                        <a16:creationId xmlns:a16="http://schemas.microsoft.com/office/drawing/2014/main" id="{84DED06C-7418-4F43-BCC8-E748F5A41890}"/>
                      </a:ext>
                    </a:extLst>
                  </p:cNvPr>
                  <p:cNvSpPr/>
                  <p:nvPr/>
                </p:nvSpPr>
                <p:spPr>
                  <a:xfrm>
                    <a:off x="4674637" y="5349653"/>
                    <a:ext cx="780076" cy="242595"/>
                  </a:xfrm>
                  <a:prstGeom prst="flowChartProcess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8" name="Flowchart: Process 7">
                    <a:extLst>
                      <a:ext uri="{FF2B5EF4-FFF2-40B4-BE49-F238E27FC236}">
                        <a16:creationId xmlns:a16="http://schemas.microsoft.com/office/drawing/2014/main" id="{A34D84DF-9FD8-415A-8444-774A4BF6FF0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405168" y="5263074"/>
                    <a:ext cx="1512570" cy="242594"/>
                  </a:xfrm>
                  <a:prstGeom prst="flowChartProcess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9" name="Flowchart: Process 8">
                    <a:extLst>
                      <a:ext uri="{FF2B5EF4-FFF2-40B4-BE49-F238E27FC236}">
                        <a16:creationId xmlns:a16="http://schemas.microsoft.com/office/drawing/2014/main" id="{389CD870-D10C-41B0-AD6B-7D5B571B7636}"/>
                      </a:ext>
                    </a:extLst>
                  </p:cNvPr>
                  <p:cNvSpPr/>
                  <p:nvPr/>
                </p:nvSpPr>
                <p:spPr>
                  <a:xfrm>
                    <a:off x="4282751" y="5411078"/>
                    <a:ext cx="391885" cy="84755"/>
                  </a:xfrm>
                  <a:prstGeom prst="flowChartProcess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0" name="Flowchart: Process 9">
                    <a:extLst>
                      <a:ext uri="{FF2B5EF4-FFF2-40B4-BE49-F238E27FC236}">
                        <a16:creationId xmlns:a16="http://schemas.microsoft.com/office/drawing/2014/main" id="{90955023-08C7-4908-B570-634C5C33E21D}"/>
                      </a:ext>
                    </a:extLst>
                  </p:cNvPr>
                  <p:cNvSpPr/>
                  <p:nvPr/>
                </p:nvSpPr>
                <p:spPr>
                  <a:xfrm>
                    <a:off x="4590659" y="6128091"/>
                    <a:ext cx="461861" cy="105640"/>
                  </a:xfrm>
                  <a:prstGeom prst="flowChartProcess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1" name="Flowchart: Process 10">
                    <a:extLst>
                      <a:ext uri="{FF2B5EF4-FFF2-40B4-BE49-F238E27FC236}">
                        <a16:creationId xmlns:a16="http://schemas.microsoft.com/office/drawing/2014/main" id="{267D5C18-EF70-475A-8A4A-2240B452B16E}"/>
                      </a:ext>
                    </a:extLst>
                  </p:cNvPr>
                  <p:cNvSpPr/>
                  <p:nvPr/>
                </p:nvSpPr>
                <p:spPr>
                  <a:xfrm flipV="1">
                    <a:off x="4765672" y="6224431"/>
                    <a:ext cx="85531" cy="325792"/>
                  </a:xfrm>
                  <a:prstGeom prst="flowChartProcess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2" name="Flowchart: Process 11">
                    <a:extLst>
                      <a:ext uri="{FF2B5EF4-FFF2-40B4-BE49-F238E27FC236}">
                        <a16:creationId xmlns:a16="http://schemas.microsoft.com/office/drawing/2014/main" id="{149E442B-BAAA-4A04-BDB8-AB4B0281DD93}"/>
                      </a:ext>
                    </a:extLst>
                  </p:cNvPr>
                  <p:cNvSpPr/>
                  <p:nvPr/>
                </p:nvSpPr>
                <p:spPr>
                  <a:xfrm>
                    <a:off x="4040156" y="6550223"/>
                    <a:ext cx="3476351" cy="144235"/>
                  </a:xfrm>
                  <a:prstGeom prst="flowChartProcess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3" name="Flowchart: Process 12">
                    <a:extLst>
                      <a:ext uri="{FF2B5EF4-FFF2-40B4-BE49-F238E27FC236}">
                        <a16:creationId xmlns:a16="http://schemas.microsoft.com/office/drawing/2014/main" id="{D751740F-8790-49D8-993C-173296C784B6}"/>
                      </a:ext>
                    </a:extLst>
                  </p:cNvPr>
                  <p:cNvSpPr/>
                  <p:nvPr/>
                </p:nvSpPr>
                <p:spPr>
                  <a:xfrm>
                    <a:off x="4295737" y="5664795"/>
                    <a:ext cx="1332763" cy="250725"/>
                  </a:xfrm>
                  <a:prstGeom prst="flowChartProces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4" name="Flowchart: Process 13">
                    <a:extLst>
                      <a:ext uri="{FF2B5EF4-FFF2-40B4-BE49-F238E27FC236}">
                        <a16:creationId xmlns:a16="http://schemas.microsoft.com/office/drawing/2014/main" id="{332314D8-25C8-47EA-A591-B0DDF3B84F3F}"/>
                      </a:ext>
                    </a:extLst>
                  </p:cNvPr>
                  <p:cNvSpPr/>
                  <p:nvPr/>
                </p:nvSpPr>
                <p:spPr>
                  <a:xfrm rot="1667157">
                    <a:off x="5502649" y="5875424"/>
                    <a:ext cx="1005211" cy="253426"/>
                  </a:xfrm>
                  <a:prstGeom prst="flowChartProces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5" name="Flowchart: Process 14">
                    <a:extLst>
                      <a:ext uri="{FF2B5EF4-FFF2-40B4-BE49-F238E27FC236}">
                        <a16:creationId xmlns:a16="http://schemas.microsoft.com/office/drawing/2014/main" id="{100B2319-8169-4185-873B-60DD73685D7D}"/>
                      </a:ext>
                    </a:extLst>
                  </p:cNvPr>
                  <p:cNvSpPr/>
                  <p:nvPr/>
                </p:nvSpPr>
                <p:spPr>
                  <a:xfrm rot="1643901">
                    <a:off x="5538459" y="6075142"/>
                    <a:ext cx="662726" cy="232420"/>
                  </a:xfrm>
                  <a:prstGeom prst="flowChartProcess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7" name="Flowchart: Process 16">
                    <a:extLst>
                      <a:ext uri="{FF2B5EF4-FFF2-40B4-BE49-F238E27FC236}">
                        <a16:creationId xmlns:a16="http://schemas.microsoft.com/office/drawing/2014/main" id="{88E0137B-6C84-4013-B541-0D24DCC3DF53}"/>
                      </a:ext>
                    </a:extLst>
                  </p:cNvPr>
                  <p:cNvSpPr/>
                  <p:nvPr/>
                </p:nvSpPr>
                <p:spPr>
                  <a:xfrm flipV="1">
                    <a:off x="5771561" y="6275837"/>
                    <a:ext cx="85531" cy="325792"/>
                  </a:xfrm>
                  <a:prstGeom prst="flowChartProcess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9" name="Flowchart: Process 18">
                    <a:extLst>
                      <a:ext uri="{FF2B5EF4-FFF2-40B4-BE49-F238E27FC236}">
                        <a16:creationId xmlns:a16="http://schemas.microsoft.com/office/drawing/2014/main" id="{531F4B4C-5AAB-495D-8194-05254794A086}"/>
                      </a:ext>
                    </a:extLst>
                  </p:cNvPr>
                  <p:cNvSpPr/>
                  <p:nvPr/>
                </p:nvSpPr>
                <p:spPr>
                  <a:xfrm rot="17727534">
                    <a:off x="6184798" y="5990587"/>
                    <a:ext cx="474164" cy="193550"/>
                  </a:xfrm>
                  <a:prstGeom prst="flowChartProcess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 dirty="0"/>
                  </a:p>
                </p:txBody>
              </p:sp>
              <p:sp>
                <p:nvSpPr>
                  <p:cNvPr id="21" name="Flowchart: Process 20">
                    <a:extLst>
                      <a:ext uri="{FF2B5EF4-FFF2-40B4-BE49-F238E27FC236}">
                        <a16:creationId xmlns:a16="http://schemas.microsoft.com/office/drawing/2014/main" id="{F1067932-50A8-4CEC-B6BE-BEB39379057F}"/>
                      </a:ext>
                    </a:extLst>
                  </p:cNvPr>
                  <p:cNvSpPr/>
                  <p:nvPr/>
                </p:nvSpPr>
                <p:spPr>
                  <a:xfrm>
                    <a:off x="4805848" y="5113821"/>
                    <a:ext cx="727205" cy="242595"/>
                  </a:xfrm>
                  <a:prstGeom prst="flowChartProces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22" name="Flowchart: Process 21">
                    <a:extLst>
                      <a:ext uri="{FF2B5EF4-FFF2-40B4-BE49-F238E27FC236}">
                        <a16:creationId xmlns:a16="http://schemas.microsoft.com/office/drawing/2014/main" id="{06E44E87-4C34-4F90-9DC7-7945420B6D3E}"/>
                      </a:ext>
                    </a:extLst>
                  </p:cNvPr>
                  <p:cNvSpPr/>
                  <p:nvPr/>
                </p:nvSpPr>
                <p:spPr>
                  <a:xfrm rot="2684318">
                    <a:off x="4313519" y="4904517"/>
                    <a:ext cx="682830" cy="254952"/>
                  </a:xfrm>
                  <a:prstGeom prst="flowChartProces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 dirty="0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AEAF00B-6298-4B43-92EF-9718C443BD59}"/>
                      </a:ext>
                    </a:extLst>
                  </p:cNvPr>
                  <p:cNvSpPr/>
                  <p:nvPr/>
                </p:nvSpPr>
                <p:spPr>
                  <a:xfrm>
                    <a:off x="4198671" y="4219760"/>
                    <a:ext cx="546041" cy="559061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24" name="Flowchart: Delay 23">
                    <a:extLst>
                      <a:ext uri="{FF2B5EF4-FFF2-40B4-BE49-F238E27FC236}">
                        <a16:creationId xmlns:a16="http://schemas.microsoft.com/office/drawing/2014/main" id="{501AAB6C-D617-4438-8719-D687F27E7BC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306588" y="3941700"/>
                    <a:ext cx="377885" cy="697765"/>
                  </a:xfrm>
                  <a:prstGeom prst="flowChartDelay">
                    <a:avLst/>
                  </a:prstGeom>
                  <a:noFill/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25" name="Flowchart: Process 24">
                    <a:extLst>
                      <a:ext uri="{FF2B5EF4-FFF2-40B4-BE49-F238E27FC236}">
                        <a16:creationId xmlns:a16="http://schemas.microsoft.com/office/drawing/2014/main" id="{8806C429-7D27-4BDD-AC66-2E020B79A99D}"/>
                      </a:ext>
                    </a:extLst>
                  </p:cNvPr>
                  <p:cNvSpPr/>
                  <p:nvPr/>
                </p:nvSpPr>
                <p:spPr>
                  <a:xfrm>
                    <a:off x="5465830" y="5102968"/>
                    <a:ext cx="237082" cy="253196"/>
                  </a:xfrm>
                  <a:prstGeom prst="flowChartProcess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FBCFE000-B8E5-4458-9B8C-451A0B04909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63538" y="5799390"/>
                    <a:ext cx="1277063" cy="203211"/>
                  </a:xfrm>
                  <a:prstGeom prst="flowChartProcess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34A883A8-302D-4B9F-ACCE-BF26F80C0914}"/>
                      </a:ext>
                    </a:extLst>
                  </p:cNvPr>
                  <p:cNvPicPr/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64409" y="4016495"/>
                    <a:ext cx="1375336" cy="10703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184150" dist="241300" dir="11520000" sx="110000" sy="110000" algn="ctr">
                      <a:srgbClr val="000000">
                        <a:alpha val="18000"/>
                      </a:srgbClr>
                    </a:outerShdw>
                  </a:effectLst>
                  <a:scene3d>
                    <a:camera prst="perspectiveFront" fov="5100000">
                      <a:rot lat="0" lon="2100000" rev="0"/>
                    </a:camera>
                    <a:lightRig rig="flood" dir="t">
                      <a:rot lat="0" lon="0" rev="13800000"/>
                    </a:lightRig>
                  </a:scene3d>
                  <a:sp3d extrusionH="107950" prstMaterial="plastic">
                    <a:bevelT w="82550" h="63500" prst="divot"/>
                    <a:bevelB/>
                  </a:sp3d>
                </p:spPr>
              </p:pic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522010B-8263-48FB-A78B-6199AC71B197}"/>
                    </a:ext>
                  </a:extLst>
                </p:cNvPr>
                <p:cNvSpPr txBox="1"/>
                <p:nvPr/>
              </p:nvSpPr>
              <p:spPr>
                <a:xfrm>
                  <a:off x="3125655" y="4138187"/>
                  <a:ext cx="10021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C" dirty="0" err="1"/>
                    <a:t>OpenBCI</a:t>
                  </a:r>
                  <a:endParaRPr lang="es-EC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F8E8074-AED0-4115-9F3E-615846F5EF19}"/>
                    </a:ext>
                  </a:extLst>
                </p:cNvPr>
                <p:cNvSpPr txBox="1"/>
                <p:nvPr/>
              </p:nvSpPr>
              <p:spPr>
                <a:xfrm>
                  <a:off x="6413478" y="3643156"/>
                  <a:ext cx="9550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C" dirty="0"/>
                    <a:t>Monitor</a:t>
                  </a:r>
                </a:p>
              </p:txBody>
            </p:sp>
          </p:grpSp>
          <p:sp>
            <p:nvSpPr>
              <p:cNvPr id="34" name="Flowchart: Process 33">
                <a:extLst>
                  <a:ext uri="{FF2B5EF4-FFF2-40B4-BE49-F238E27FC236}">
                    <a16:creationId xmlns:a16="http://schemas.microsoft.com/office/drawing/2014/main" id="{5DABEAD0-4D0F-404B-91BD-E37D8B19C418}"/>
                  </a:ext>
                </a:extLst>
              </p:cNvPr>
              <p:cNvSpPr/>
              <p:nvPr/>
            </p:nvSpPr>
            <p:spPr>
              <a:xfrm rot="198136">
                <a:off x="5644329" y="5086893"/>
                <a:ext cx="1187086" cy="171649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686BEB-64F1-49B5-A036-B145C2A14D13}"/>
                </a:ext>
              </a:extLst>
            </p:cNvPr>
            <p:cNvSpPr txBox="1"/>
            <p:nvPr/>
          </p:nvSpPr>
          <p:spPr>
            <a:xfrm>
              <a:off x="5196277" y="4707163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1400" dirty="0"/>
                <a:t>145°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E7404D9D-723C-4A43-85E7-209C8AA14D86}"/>
                </a:ext>
              </a:extLst>
            </p:cNvPr>
            <p:cNvCxnSpPr>
              <a:cxnSpLocks/>
              <a:stCxn id="21" idx="0"/>
              <a:endCxn id="22" idx="0"/>
            </p:cNvCxnSpPr>
            <p:nvPr/>
          </p:nvCxnSpPr>
          <p:spPr>
            <a:xfrm rot="16200000" flipV="1">
              <a:off x="5132127" y="4861891"/>
              <a:ext cx="172377" cy="424790"/>
            </a:xfrm>
            <a:prstGeom prst="curvedConnector3">
              <a:avLst>
                <a:gd name="adj1" fmla="val 14578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B0D36B25-4A41-4C6C-A9D6-80FB67A6048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04762" y="5680296"/>
              <a:ext cx="172377" cy="424790"/>
            </a:xfrm>
            <a:prstGeom prst="curvedConnector3">
              <a:avLst>
                <a:gd name="adj1" fmla="val -978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6DA2111-6848-4ACF-A176-68F7E1D67AB7}"/>
                </a:ext>
              </a:extLst>
            </p:cNvPr>
            <p:cNvSpPr txBox="1"/>
            <p:nvPr/>
          </p:nvSpPr>
          <p:spPr>
            <a:xfrm>
              <a:off x="5544940" y="6163857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1400" dirty="0"/>
                <a:t>145°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A2263F8-15F8-439B-BD8A-2C3D37034E53}"/>
                </a:ext>
              </a:extLst>
            </p:cNvPr>
            <p:cNvCxnSpPr/>
            <p:nvPr/>
          </p:nvCxnSpPr>
          <p:spPr>
            <a:xfrm>
              <a:off x="4711959" y="3909527"/>
              <a:ext cx="17818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B6F9A6F-A49E-4BB2-8354-E041F7320E1A}"/>
                </a:ext>
              </a:extLst>
            </p:cNvPr>
            <p:cNvSpPr txBox="1"/>
            <p:nvPr/>
          </p:nvSpPr>
          <p:spPr>
            <a:xfrm>
              <a:off x="5325936" y="3656845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1400" dirty="0"/>
                <a:t>1,5m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 startAt="9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 cada sujeto se colocará el sistema de registro de EEG que consta de un casco y 16 electrodos, distribuidos en el sistema internacional 10 - 20. No se usará gel conductor en cada electrodo ya que estos son de contacto seco.</a:t>
            </a:r>
          </a:p>
          <a:p>
            <a:pPr marL="342900" lvl="0" indent="-342900" algn="just">
              <a:buFont typeface="+mj-lt"/>
              <a:buAutoNum type="arabicPeriod" startAt="9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Antes de comenzar la adquisición de cada sesión, los investigadores impartirán instrucciones estandarizadas sobre la ejecución de las tareas a ejecutar a los participantes y se realizara una sesión corta de prueba.</a:t>
            </a:r>
          </a:p>
          <a:p>
            <a:pPr marL="342900" lvl="0" indent="-342900" algn="just">
              <a:buFont typeface="+mj-lt"/>
              <a:buAutoNum type="arabicPeriod" startAt="9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 solicitará a cada participante que realice 10 sesiones (5 motoras y 5 </a:t>
            </a:r>
            <a:r>
              <a:rPr lang="es-EC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imagenetico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motoras) de 240 segundos de duración cada una (4min). En cada sesión los participantes realizarán 30 tareas que incluyen la ejecución de extremidades superiores e inferiores [78,79,110]. Cada sesión será identificada con un numero que va entre 1 – 10, permitiendo que el sujeto de prueba pueda continuar con sus sesiones en días posteriores si lo considera necesario.</a:t>
            </a:r>
          </a:p>
        </p:txBody>
      </p:sp>
    </p:spTree>
    <p:extLst>
      <p:ext uri="{BB962C8B-B14F-4D97-AF65-F5344CB8AC3E}">
        <p14:creationId xmlns:p14="http://schemas.microsoft.com/office/powerpoint/2010/main" val="326174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rabicPeriod" startAt="12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Durante las 5 sesiones de tareas </a:t>
            </a:r>
            <a:r>
              <a:rPr lang="es-EC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motoras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el participante tendrá que mirar la pantalla y esperar hasta que aparezca la instrucción de tarea a ser ejecutada: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latin typeface="Cambria" panose="02040503050406030204" pitchFamily="18" charset="0"/>
              </a:rPr>
              <a:t>Registrar un </a:t>
            </a:r>
            <a:r>
              <a:rPr lang="es-EC" sz="1800" dirty="0" err="1">
                <a:latin typeface="Cambria" panose="02040503050406030204" pitchFamily="18" charset="0"/>
              </a:rPr>
              <a:t>baseline</a:t>
            </a:r>
            <a:r>
              <a:rPr lang="es-EC" sz="1800" dirty="0">
                <a:latin typeface="Cambria" panose="02040503050406030204" pitchFamily="18" charset="0"/>
              </a:rPr>
              <a:t> con ojos abiertos (BEO) sin ninguna orden durante 4s.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Registrar 30 tareas motoras (M) en forma aleatoria con tiempos aleatorios entre 4s de duración, intercaladas por 4s de descanso con ojos abiertos viendo monitor y relajando todos los músculos del cuerpo.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Ejecución de movimiento, cerrar mano izquierda (LCH)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Ejecución de movimiento, cerrar mano derecha (RCH)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Ejecución de movimiento, flexión dorsal de pie izquierdo (LDF)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Ejecución de movimiento, flexión plantar de pie izquierdo (LPF)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Ejecución de movimiento, flexión dorsal de pie derecho (RDF)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Ejecución de movimiento, flexión plantar de pie derecho </a:t>
            </a:r>
            <a:r>
              <a:rPr lang="es-EC" sz="22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(RPF)</a:t>
            </a:r>
          </a:p>
        </p:txBody>
      </p:sp>
    </p:spTree>
    <p:extLst>
      <p:ext uri="{BB962C8B-B14F-4D97-AF65-F5344CB8AC3E}">
        <p14:creationId xmlns:p14="http://schemas.microsoft.com/office/powerpoint/2010/main" val="33105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1494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Courier New</vt:lpstr>
      <vt:lpstr>Symbol</vt:lpstr>
      <vt:lpstr>Office Theme</vt:lpstr>
      <vt:lpstr>Metodología Experimental</vt:lpstr>
      <vt:lpstr>Sujetos (Opción 1)</vt:lpstr>
      <vt:lpstr>Sujetos (Opción 2)</vt:lpstr>
      <vt:lpstr>Equipamento</vt:lpstr>
      <vt:lpstr>Protocolo</vt:lpstr>
      <vt:lpstr>Protocolo</vt:lpstr>
      <vt:lpstr>Protocolo</vt:lpstr>
      <vt:lpstr>Protocolo</vt:lpstr>
      <vt:lpstr>Protocolo</vt:lpstr>
      <vt:lpstr>Protocolo</vt:lpstr>
      <vt:lpstr>Protocolo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Experimental</dc:title>
  <dc:creator>Victor Manuel Asanza Armijos</dc:creator>
  <cp:lastModifiedBy>Victor Manuel Asanza Armijos</cp:lastModifiedBy>
  <cp:revision>19</cp:revision>
  <dcterms:created xsi:type="dcterms:W3CDTF">2021-04-16T07:16:30Z</dcterms:created>
  <dcterms:modified xsi:type="dcterms:W3CDTF">2021-04-16T08:39:03Z</dcterms:modified>
</cp:coreProperties>
</file>