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4"/>
  </p:sldMasterIdLst>
  <p:notesMasterIdLst>
    <p:notesMasterId r:id="rId17"/>
  </p:notesMasterIdLst>
  <p:sldIdLst>
    <p:sldId id="377" r:id="rId5"/>
    <p:sldId id="380" r:id="rId6"/>
    <p:sldId id="336" r:id="rId7"/>
    <p:sldId id="337" r:id="rId8"/>
    <p:sldId id="390" r:id="rId9"/>
    <p:sldId id="389" r:id="rId10"/>
    <p:sldId id="391" r:id="rId11"/>
    <p:sldId id="347" r:id="rId12"/>
    <p:sldId id="392" r:id="rId13"/>
    <p:sldId id="393" r:id="rId14"/>
    <p:sldId id="385" r:id="rId15"/>
    <p:sldId id="280" r:id="rId16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8"/>
      <p:bold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rga Akhil Yeduresi" initials="DAY" lastIdx="1" clrIdx="0">
    <p:extLst>
      <p:ext uri="{19B8F6BF-5375-455C-9EA6-DF929625EA0E}">
        <p15:presenceInfo xmlns:p15="http://schemas.microsoft.com/office/powerpoint/2012/main" userId="S::durgaakhil.yeduresi@accelins.com::08ac83ff-d521-40bf-917c-1ab9d6da08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64EF59-9C6D-4E87-BCD8-74A48BA3FBB7}">
  <a:tblStyle styleId="{6164EF59-9C6D-4E87-BCD8-74A48BA3FB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69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88837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5949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0089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74429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32590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149963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8957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615571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94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39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916052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54829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01879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30421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81666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790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38770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90612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64;p13"/>
          <p:cNvSpPr txBox="1">
            <a:spLocks/>
          </p:cNvSpPr>
          <p:nvPr/>
        </p:nvSpPr>
        <p:spPr>
          <a:xfrm>
            <a:off x="836450" y="1663736"/>
            <a:ext cx="684599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4000" dirty="0">
                <a:solidFill>
                  <a:schemeClr val="tx1"/>
                </a:solidFill>
              </a:rPr>
              <a:t>House Price Prediction</a:t>
            </a:r>
          </a:p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40830" y="3479764"/>
            <a:ext cx="2083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</a:t>
            </a:r>
            <a:r>
              <a:rPr lang="en-GB" sz="2000" dirty="0"/>
              <a:t>ranavi Vasa</a:t>
            </a:r>
          </a:p>
        </p:txBody>
      </p:sp>
    </p:spTree>
    <p:extLst>
      <p:ext uri="{BB962C8B-B14F-4D97-AF65-F5344CB8AC3E}">
        <p14:creationId xmlns:p14="http://schemas.microsoft.com/office/powerpoint/2010/main" val="21827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672A-D5FC-4D0A-96B1-EB2E3D8F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88" y="156454"/>
            <a:ext cx="6996600" cy="715800"/>
          </a:xfrm>
        </p:spPr>
        <p:txBody>
          <a:bodyPr/>
          <a:lstStyle/>
          <a:p>
            <a:r>
              <a:rPr lang="en-US" dirty="0"/>
              <a:t>Modelling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33633-E583-4CB7-A456-179CB00F2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88" y="810019"/>
            <a:ext cx="6996600" cy="2021891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6400" dirty="0"/>
              <a:t>Applied basic regression models. Model scores as follows</a:t>
            </a:r>
          </a:p>
          <a:p>
            <a:pPr marL="101600" indent="0">
              <a:buNone/>
            </a:pPr>
            <a:r>
              <a:rPr lang="en-US" sz="6400" dirty="0"/>
              <a:t>		Lasso  -  0.1111</a:t>
            </a:r>
          </a:p>
          <a:p>
            <a:pPr marL="101600" indent="0">
              <a:buNone/>
            </a:pPr>
            <a:r>
              <a:rPr lang="en-US" sz="6400" dirty="0"/>
              <a:t>		</a:t>
            </a:r>
            <a:r>
              <a:rPr lang="en-US" sz="6400" dirty="0" err="1"/>
              <a:t>Gradiant</a:t>
            </a:r>
            <a:r>
              <a:rPr lang="en-US" sz="6400" dirty="0"/>
              <a:t> Boosting – 0.1169</a:t>
            </a:r>
          </a:p>
          <a:p>
            <a:pPr marL="101600" indent="0">
              <a:buNone/>
            </a:pPr>
            <a:r>
              <a:rPr lang="en-US" sz="6400" dirty="0"/>
              <a:t>		</a:t>
            </a:r>
            <a:r>
              <a:rPr lang="en-US" sz="6400" dirty="0" err="1"/>
              <a:t>ElasticNet</a:t>
            </a:r>
            <a:r>
              <a:rPr lang="en-US" sz="6400" dirty="0"/>
              <a:t> – 0.111</a:t>
            </a:r>
          </a:p>
          <a:p>
            <a:pPr marL="101600" indent="0">
              <a:buNone/>
            </a:pPr>
            <a:r>
              <a:rPr lang="en-US" sz="6400" dirty="0"/>
              <a:t>		Kernel Ridge – 0.8625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dirty="0"/>
              <a:t>Applied simple stacking: Averaged the best fit models. </a:t>
            </a:r>
          </a:p>
          <a:p>
            <a:pPr marL="101600" indent="0">
              <a:buNone/>
            </a:pPr>
            <a:r>
              <a:rPr lang="en-US" sz="6400" dirty="0"/>
              <a:t>		Score for averaged model – 0.1083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		</a:t>
            </a:r>
          </a:p>
          <a:p>
            <a:pPr marL="10160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264B4-3721-43FB-A787-BA7BBD158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A3962E-45B2-4216-9C2C-52F91869B69F}"/>
              </a:ext>
            </a:extLst>
          </p:cNvPr>
          <p:cNvSpPr txBox="1">
            <a:spLocks/>
          </p:cNvSpPr>
          <p:nvPr/>
        </p:nvSpPr>
        <p:spPr>
          <a:xfrm>
            <a:off x="972688" y="2974391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3F074A-6142-4A23-A5F5-9B959B75D238}"/>
              </a:ext>
            </a:extLst>
          </p:cNvPr>
          <p:cNvSpPr txBox="1">
            <a:spLocks/>
          </p:cNvSpPr>
          <p:nvPr/>
        </p:nvSpPr>
        <p:spPr>
          <a:xfrm>
            <a:off x="893076" y="3617681"/>
            <a:ext cx="6996600" cy="71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55600" algn="l" defTabSz="3429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3" charset="2"/>
              <a:buChar char="◉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◉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0">
              <a:buNone/>
            </a:pPr>
            <a:r>
              <a:rPr lang="en-US" sz="1600" dirty="0"/>
              <a:t>Successfully applied regression models and produced house prices.</a:t>
            </a:r>
          </a:p>
          <a:p>
            <a:pPr marL="101600" indent="0">
              <a:buFont typeface="Wingdings 3" charset="2"/>
              <a:buNone/>
            </a:pPr>
            <a:endParaRPr lang="en-US" sz="1600" dirty="0"/>
          </a:p>
          <a:p>
            <a:pPr marL="101600" indent="0">
              <a:buFont typeface="Wingdings 3" charset="2"/>
              <a:buNone/>
            </a:pPr>
            <a:r>
              <a:rPr lang="en-US" sz="1600" dirty="0"/>
              <a:t>		</a:t>
            </a:r>
          </a:p>
          <a:p>
            <a:pPr marL="101600" indent="0">
              <a:buFont typeface="Wingdings 3" charset="2"/>
              <a:buNone/>
            </a:pPr>
            <a:r>
              <a:rPr lang="en-GB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465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CD3-D061-49C6-8F8D-68E2CAA2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51DE-79B1-4F84-ABF7-59D215B66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Produce an API so other people can use my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 parameter tuning for the models.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Dockerise</a:t>
            </a:r>
            <a:r>
              <a:rPr lang="en-US" dirty="0"/>
              <a:t>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Explore more models.</a:t>
            </a:r>
          </a:p>
          <a:p>
            <a:pPr marL="10160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0EFF6-3C09-407D-90C2-2D99796DD7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129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66" name="Google Shape;766;p37"/>
          <p:cNvSpPr txBox="1">
            <a:spLocks noGrp="1"/>
          </p:cNvSpPr>
          <p:nvPr>
            <p:ph type="ctrTitle" idx="4294967295"/>
          </p:nvPr>
        </p:nvSpPr>
        <p:spPr>
          <a:xfrm>
            <a:off x="0" y="1277938"/>
            <a:ext cx="659447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67" name="Google Shape;767;p37"/>
          <p:cNvSpPr txBox="1">
            <a:spLocks noGrp="1"/>
          </p:cNvSpPr>
          <p:nvPr>
            <p:ph type="subTitle" idx="4294967295"/>
          </p:nvPr>
        </p:nvSpPr>
        <p:spPr>
          <a:xfrm>
            <a:off x="0" y="2325688"/>
            <a:ext cx="6594475" cy="1681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grpSp>
        <p:nvGrpSpPr>
          <p:cNvPr id="5" name="Google Shape;1016;p40"/>
          <p:cNvGrpSpPr/>
          <p:nvPr/>
        </p:nvGrpSpPr>
        <p:grpSpPr>
          <a:xfrm>
            <a:off x="3991356" y="3166199"/>
            <a:ext cx="925199" cy="884415"/>
            <a:chOff x="1244325" y="4999400"/>
            <a:chExt cx="444525" cy="437200"/>
          </a:xfrm>
        </p:grpSpPr>
        <p:sp>
          <p:nvSpPr>
            <p:cNvPr id="6" name="Google Shape;1017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18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19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0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1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912" y="124574"/>
            <a:ext cx="6996600" cy="715800"/>
          </a:xfrm>
        </p:spPr>
        <p:txBody>
          <a:bodyPr/>
          <a:lstStyle/>
          <a:p>
            <a:r>
              <a:rPr lang="en-GB" sz="2800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993912" y="650426"/>
            <a:ext cx="4456865" cy="4473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About 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Formulation to Data Science problem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Collection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Exploration and Pre-processing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Exploratory Data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Feature Engineering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Modelling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Conclusion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dirty="0"/>
          </a:p>
        </p:txBody>
      </p:sp>
      <p:sp>
        <p:nvSpPr>
          <p:cNvPr id="7" name="Google Shape;812;p40"/>
          <p:cNvSpPr/>
          <p:nvPr/>
        </p:nvSpPr>
        <p:spPr>
          <a:xfrm>
            <a:off x="223762" y="314521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16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37" y="97412"/>
            <a:ext cx="6996600" cy="715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Automated System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98" y="702861"/>
            <a:ext cx="5169880" cy="40533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Formulation to Data Science problem</a:t>
            </a:r>
          </a:p>
          <a:p>
            <a:pPr marL="10160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Predicting the number of requests at a given time and given location.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a geo-spatial time series analysis </a:t>
            </a:r>
          </a:p>
          <a:p>
            <a:pPr marL="5715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Science Pipeline</a:t>
            </a:r>
          </a:p>
          <a:p>
            <a:pPr marL="10160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Data exploration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Pre-processing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Feature Engineering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Modelling</a:t>
            </a:r>
            <a:endParaRPr lang="en-GB" dirty="0"/>
          </a:p>
          <a:p>
            <a:pPr lvl="1"/>
            <a:endParaRPr lang="en-GB" dirty="0"/>
          </a:p>
          <a:p>
            <a:pPr marL="5715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9" name="Google Shape;812;p40">
            <a:extLst>
              <a:ext uri="{FF2B5EF4-FFF2-40B4-BE49-F238E27FC236}">
                <a16:creationId xmlns:a16="http://schemas.microsoft.com/office/drawing/2014/main" id="{4D5DFAE4-8FAA-4751-A7BE-2B4A214272C4}"/>
              </a:ext>
            </a:extLst>
          </p:cNvPr>
          <p:cNvSpPr/>
          <p:nvPr/>
        </p:nvSpPr>
        <p:spPr>
          <a:xfrm>
            <a:off x="223762" y="314521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02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37" y="204716"/>
            <a:ext cx="6996600" cy="60849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</a:t>
            </a:r>
            <a:r>
              <a:rPr lang="en-GB" sz="2800" dirty="0" err="1"/>
              <a:t>ata</a:t>
            </a:r>
            <a:r>
              <a:rPr lang="en-GB" sz="2800" dirty="0"/>
              <a:t> Analysis and 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E92E2-77FB-484B-B7B9-EC687366E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6" y="1056806"/>
            <a:ext cx="6100783" cy="4086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CE3F1C-90A6-4EEC-9CCA-8A74F523E8B8}"/>
              </a:ext>
            </a:extLst>
          </p:cNvPr>
          <p:cNvSpPr txBox="1"/>
          <p:nvPr/>
        </p:nvSpPr>
        <p:spPr>
          <a:xfrm>
            <a:off x="929442" y="750343"/>
            <a:ext cx="699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By drawing correlation plot observed some correlations between data.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2705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59" y="457200"/>
            <a:ext cx="2796807" cy="990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Data Analysis and Feature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E3F1C-90A6-4EEC-9CCA-8A74F523E8B8}"/>
              </a:ext>
            </a:extLst>
          </p:cNvPr>
          <p:cNvSpPr txBox="1"/>
          <p:nvPr/>
        </p:nvSpPr>
        <p:spPr>
          <a:xfrm>
            <a:off x="513875" y="1620441"/>
            <a:ext cx="2790687" cy="2670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Zooming for high correlated values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Garage Cars and Garage Area represents same area. They are mostly correlated. So we can remove one of the variable. We can keep '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GarageCars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feature as it is more correlated with the target variable.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general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TotalBsmtSF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1stFlrSF are similar. Here both variables correlate.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Wecan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keep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TotalBsmtSF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TotRmsAbvGrd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GrLivArea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also represents same area and both variables correlate with each other. So considering '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GrLivArea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8E0F0-8EBC-4207-99AB-7528EB91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390" y="1629076"/>
            <a:ext cx="3452060" cy="27616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/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190125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B0D40EF-BA14-42F1-9492-D38C59DC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2C3A70F-581F-48B1-AD94-04AF9A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3EABD0F-494E-4C0C-8A0C-139AFC42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739811F7-2462-4463-BE69-32CEBED0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D91A6F9F-54F1-461A-A043-E97203A85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28681C3A-B98D-44BE-8120-45C3F3BA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37478156-05FD-4D8F-AE53-B3D40AF2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A81F9C83-B446-4703-8B99-C01F0E40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C2F5F0B6-D807-4AAE-852B-7BECE0CF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0945AE7B-1E9E-491F-976F-155273088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A38028DA-F87E-4372-9295-BC98DB400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27DD6E4-6961-4E72-A9D7-17A991B3E13A}"/>
              </a:ext>
            </a:extLst>
          </p:cNvPr>
          <p:cNvSpPr txBox="1"/>
          <p:nvPr/>
        </p:nvSpPr>
        <p:spPr>
          <a:xfrm>
            <a:off x="3042347" y="457200"/>
            <a:ext cx="3913153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Analysis and Feature Engineering</a:t>
            </a:r>
          </a:p>
        </p:txBody>
      </p:sp>
      <p:sp>
        <p:nvSpPr>
          <p:cNvPr id="54" name="Isosceles Triangle 8">
            <a:extLst>
              <a:ext uri="{FF2B5EF4-FFF2-40B4-BE49-F238E27FC236}">
                <a16:creationId xmlns:a16="http://schemas.microsoft.com/office/drawing/2014/main" id="{B5B9F7B6-0E4A-4A5F-BBBA-73496FAE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9900"/>
            <a:ext cx="357491" cy="21336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C581F-4506-4764-923B-9EB1B10233D5}"/>
              </a:ext>
            </a:extLst>
          </p:cNvPr>
          <p:cNvSpPr txBox="1"/>
          <p:nvPr/>
        </p:nvSpPr>
        <p:spPr>
          <a:xfrm>
            <a:off x="3046795" y="1620441"/>
            <a:ext cx="3908705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observing the scatterplot between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SalePrice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GrLivArea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 can see that bottom right two with extremely large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GrLivArea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are of a low price. These values are huge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oultliers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Therefore, we can safely delete them.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Observing density plot for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SalePrice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 can say that it is right skewed. We can convert the data to normalized data by applying log transformation.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1D13AF-6D7E-42A4-BF57-BFDF66E1F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19673" y="4213522"/>
            <a:ext cx="463550" cy="171450"/>
          </a:xfrm>
          <a:prstGeom prst="rect">
            <a:avLst/>
          </a:prstGeom>
          <a:solidFill>
            <a:srgbClr val="EA2D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765D2-6E6A-4B72-9A9C-ED9918ED8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909" b="5"/>
          <a:stretch/>
        </p:blipFill>
        <p:spPr>
          <a:xfrm>
            <a:off x="508000" y="2579960"/>
            <a:ext cx="2358448" cy="19513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5F1B2-7B2A-4586-89FE-075C3A39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4531021"/>
            <a:ext cx="51250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 smtClean="0"/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1AD997-9C02-4CC4-B87C-2FAF43BB3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4" y="824459"/>
            <a:ext cx="2656600" cy="185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0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A04A8-752C-4475-B066-3B853E4C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434D9-0781-4CD9-9B0C-F96C4DE2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25" y="1628970"/>
            <a:ext cx="5629739" cy="3287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1780E-8E8B-4012-81E3-CDB694EE8BFD}"/>
              </a:ext>
            </a:extLst>
          </p:cNvPr>
          <p:cNvSpPr txBox="1"/>
          <p:nvPr/>
        </p:nvSpPr>
        <p:spPr>
          <a:xfrm>
            <a:off x="1684521" y="397321"/>
            <a:ext cx="4575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</a:t>
            </a:r>
            <a:r>
              <a:rPr lang="en-GB" sz="1800" dirty="0" err="1"/>
              <a:t>ata</a:t>
            </a:r>
            <a:r>
              <a:rPr lang="en-GB" sz="1800" dirty="0"/>
              <a:t> Analysis and Feature Engineering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2DDF3-1CB8-4969-AA33-7C1357E926A9}"/>
              </a:ext>
            </a:extLst>
          </p:cNvPr>
          <p:cNvSpPr txBox="1"/>
          <p:nvPr/>
        </p:nvSpPr>
        <p:spPr>
          <a:xfrm>
            <a:off x="545910" y="982639"/>
            <a:ext cx="8208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There are missing values in the data. Filled them according to the description of the data.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1968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740775" y="67548"/>
            <a:ext cx="6996600" cy="161112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Analysis and Feature Engineering</a:t>
            </a:r>
            <a:br>
              <a:rPr lang="en-US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98" y="1010087"/>
            <a:ext cx="7097946" cy="3554074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skewness in the data. Removed positive skewness by applying log transformation and negative skewness by applying square on the data.</a:t>
            </a:r>
          </a:p>
          <a:p>
            <a:pPr marL="1028700" lvl="2" indent="0">
              <a:buNone/>
            </a:pPr>
            <a:endParaRPr lang="en-US" dirty="0"/>
          </a:p>
          <a:p>
            <a:pPr marL="1028700" lvl="2" indent="0">
              <a:buNone/>
            </a:pPr>
            <a:endParaRPr lang="en-US" dirty="0"/>
          </a:p>
          <a:p>
            <a:pPr marL="10287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FB7D96-3E86-47E4-8FC4-A33099FF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19" y="1589426"/>
            <a:ext cx="6169161" cy="355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8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11E8-30E7-4B6B-BF01-1EE7729E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634125"/>
            <a:ext cx="6996600" cy="6291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F1E8B-0A3C-484E-B32F-72AE782B0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914400"/>
            <a:ext cx="6996600" cy="37463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Replaced some variables value with ‘None’ based on description ('</a:t>
            </a:r>
            <a:r>
              <a:rPr lang="en-US" dirty="0" err="1"/>
              <a:t>GarageType</a:t>
            </a:r>
            <a:r>
              <a:rPr lang="en-US" dirty="0"/>
              <a:t>', '</a:t>
            </a:r>
            <a:r>
              <a:rPr lang="en-US" dirty="0" err="1"/>
              <a:t>GarageFinish</a:t>
            </a:r>
            <a:r>
              <a:rPr lang="en-US" dirty="0"/>
              <a:t>’)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Replaced some variables value with ‘Mode’ of the variable ('</a:t>
            </a:r>
            <a:r>
              <a:rPr lang="en-US" dirty="0" err="1"/>
              <a:t>MSZoning</a:t>
            </a:r>
            <a:r>
              <a:rPr lang="en-US" dirty="0"/>
              <a:t>', 'Electrical’)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Replaced some values with zero ('</a:t>
            </a:r>
            <a:r>
              <a:rPr lang="en-US" dirty="0" err="1"/>
              <a:t>GarageYrBlt</a:t>
            </a:r>
            <a:r>
              <a:rPr lang="en-US" dirty="0"/>
              <a:t>', '</a:t>
            </a:r>
            <a:r>
              <a:rPr lang="en-US" dirty="0" err="1"/>
              <a:t>GarageArea</a:t>
            </a:r>
            <a:r>
              <a:rPr lang="en-US" dirty="0"/>
              <a:t>’)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assuming same neighborhood has same ‘</a:t>
            </a:r>
            <a:r>
              <a:rPr lang="en-US" dirty="0" err="1"/>
              <a:t>LotFrontage</a:t>
            </a:r>
            <a:r>
              <a:rPr lang="en-US" dirty="0"/>
              <a:t>’ replaced missing values by mode in that neighborhood.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Converted some numerical data into categorical data because they are actually categorical data ('</a:t>
            </a:r>
            <a:r>
              <a:rPr lang="en-US" dirty="0" err="1"/>
              <a:t>MSSubClass</a:t>
            </a:r>
            <a:r>
              <a:rPr lang="en-US" dirty="0"/>
              <a:t>', '</a:t>
            </a:r>
            <a:r>
              <a:rPr lang="en-US" dirty="0" err="1"/>
              <a:t>OverallCond</a:t>
            </a:r>
            <a:r>
              <a:rPr lang="en-US" dirty="0"/>
              <a:t>’)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Included one new variable by adding all floors area.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81531-FDDF-46C2-AC97-4BC1D38C7D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33781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B267711A25C41B2BFC79C4D006C71" ma:contentTypeVersion="7" ma:contentTypeDescription="Create a new document." ma:contentTypeScope="" ma:versionID="f0705e744ff812a76b74e95c32703776">
  <xsd:schema xmlns:xsd="http://www.w3.org/2001/XMLSchema" xmlns:xs="http://www.w3.org/2001/XMLSchema" xmlns:p="http://schemas.microsoft.com/office/2006/metadata/properties" xmlns:ns3="2fdcd3d9-9c96-4c5d-b3c7-23c943567def" xmlns:ns4="e5d66907-a2c5-4477-ac7f-210b31fcf316" targetNamespace="http://schemas.microsoft.com/office/2006/metadata/properties" ma:root="true" ma:fieldsID="90d191597010ab3c5607c795b10ad637" ns3:_="" ns4:_="">
    <xsd:import namespace="2fdcd3d9-9c96-4c5d-b3c7-23c943567def"/>
    <xsd:import namespace="e5d66907-a2c5-4477-ac7f-210b31fcf3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cd3d9-9c96-4c5d-b3c7-23c943567d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66907-a2c5-4477-ac7f-210b31fcf3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E2CB74-4FCA-4587-B9D0-BB0D77A903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335AC5-BE78-4AF9-81AE-C7B3BFE28F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dcd3d9-9c96-4c5d-b3c7-23c943567def"/>
    <ds:schemaRef ds:uri="e5d66907-a2c5-4477-ac7f-210b31fcf3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1C376A-E35F-467F-9D8C-DD7542A3EDC7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e5d66907-a2c5-4477-ac7f-210b31fcf316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2fdcd3d9-9c96-4c5d-b3c7-23c943567de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496</Words>
  <Application>Microsoft Office PowerPoint</Application>
  <PresentationFormat>On-screen Show (16:9)</PresentationFormat>
  <Paragraphs>81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 3</vt:lpstr>
      <vt:lpstr>Arial</vt:lpstr>
      <vt:lpstr>Oswald</vt:lpstr>
      <vt:lpstr>Trebuchet MS</vt:lpstr>
      <vt:lpstr>Wingdings</vt:lpstr>
      <vt:lpstr>Facet</vt:lpstr>
      <vt:lpstr>PowerPoint Presentation</vt:lpstr>
      <vt:lpstr>Overview</vt:lpstr>
      <vt:lpstr>Automated System Structure</vt:lpstr>
      <vt:lpstr>Data Analysis and Feature Engineering</vt:lpstr>
      <vt:lpstr>Data Analysis and Feature Engineering</vt:lpstr>
      <vt:lpstr>PowerPoint Presentation</vt:lpstr>
      <vt:lpstr>PowerPoint Presentation</vt:lpstr>
      <vt:lpstr>    Data Analysis and Feature Engineering </vt:lpstr>
      <vt:lpstr>Feature engineering</vt:lpstr>
      <vt:lpstr>Modelling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Avengers</dc:title>
  <dc:creator>Vajrala, Ajith K R</dc:creator>
  <cp:lastModifiedBy>Pranavi Vasa</cp:lastModifiedBy>
  <cp:revision>543</cp:revision>
  <dcterms:modified xsi:type="dcterms:W3CDTF">2022-05-08T22:50:05Z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0x010100723B267711A25C41B2BFC79C4D006C71</vt:lpwstr>
  </property>
</Properties>
</file>