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81" r:id="rId4"/>
  </p:sldMasterIdLst>
  <p:notesMasterIdLst>
    <p:notesMasterId r:id="rId17"/>
  </p:notesMasterIdLst>
  <p:sldIdLst>
    <p:sldId id="377" r:id="rId5"/>
    <p:sldId id="380" r:id="rId6"/>
    <p:sldId id="336" r:id="rId7"/>
    <p:sldId id="337" r:id="rId8"/>
    <p:sldId id="390" r:id="rId9"/>
    <p:sldId id="389" r:id="rId10"/>
    <p:sldId id="391" r:id="rId11"/>
    <p:sldId id="347" r:id="rId12"/>
    <p:sldId id="392" r:id="rId13"/>
    <p:sldId id="393" r:id="rId14"/>
    <p:sldId id="385" r:id="rId15"/>
    <p:sldId id="280" r:id="rId16"/>
  </p:sldIdLst>
  <p:sldSz cx="9144000" cy="5143500" type="screen16x9"/>
  <p:notesSz cx="6858000" cy="9144000"/>
  <p:embeddedFontLst>
    <p:embeddedFont>
      <p:font typeface="Oswald" panose="00000500000000000000" pitchFamily="2" charset="0"/>
      <p:regular r:id="rId18"/>
      <p:bold r:id="rId19"/>
    </p:embeddedFont>
    <p:embeddedFont>
      <p:font typeface="Trebuchet MS" panose="020B0603020202020204" pitchFamily="34" charset="0"/>
      <p:regular r:id="rId20"/>
      <p:bold r:id="rId21"/>
      <p:italic r:id="rId22"/>
      <p:boldItalic r:id="rId23"/>
    </p:embeddedFont>
    <p:embeddedFont>
      <p:font typeface="Wingdings 3" panose="05040102010807070707" pitchFamily="18" charset="2"/>
      <p:regular r:id="rId24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urga Akhil Yeduresi" initials="DAY" lastIdx="1" clrIdx="0">
    <p:extLst>
      <p:ext uri="{19B8F6BF-5375-455C-9EA6-DF929625EA0E}">
        <p15:presenceInfo xmlns:p15="http://schemas.microsoft.com/office/powerpoint/2012/main" userId="S::durgaakhil.yeduresi@accelins.com::08ac83ff-d521-40bf-917c-1ab9d6da082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164EF59-9C6D-4E87-BCD8-74A48BA3FBB7}">
  <a:tblStyle styleId="{6164EF59-9C6D-4E87-BCD8-74A48BA3FBB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0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font" Target="fonts/font1.fntdata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font" Target="fonts/font4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font" Target="fonts/font3.fntdata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7.fnt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6.fntdata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font" Target="fonts/font2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5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26938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4" name="Google Shape;764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1803400"/>
            <a:ext cx="5825202" cy="1234727"/>
          </a:xfrm>
        </p:spPr>
        <p:txBody>
          <a:bodyPr anchor="b">
            <a:noAutofit/>
          </a:bodyPr>
          <a:lstStyle>
            <a:lvl1pPr algn="r">
              <a:defRPr sz="405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3038125"/>
            <a:ext cx="5825202" cy="822674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5/10/2022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68883778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255270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5/10/2022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42594946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2724150"/>
            <a:ext cx="5418393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5/10/2022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20" name="TextBox 19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135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68008996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48991"/>
            <a:ext cx="6447501" cy="1946595"/>
          </a:xfrm>
        </p:spPr>
        <p:txBody>
          <a:bodyPr anchor="b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77442950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5/10/2022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24" name="TextBox 23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63325909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57200"/>
            <a:ext cx="6441152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5/10/2022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81499633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5489572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457200"/>
            <a:ext cx="978557" cy="3938588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457200"/>
            <a:ext cx="5295113" cy="39385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26155711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"/>
          <p:cNvSpPr txBox="1">
            <a:spLocks noGrp="1"/>
          </p:cNvSpPr>
          <p:nvPr>
            <p:ph type="ctrTitle"/>
          </p:nvPr>
        </p:nvSpPr>
        <p:spPr>
          <a:xfrm>
            <a:off x="2847975" y="3363425"/>
            <a:ext cx="56103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879426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5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5"/>
          <p:cNvSpPr txBox="1">
            <a:spLocks noGrp="1"/>
          </p:cNvSpPr>
          <p:nvPr>
            <p:ph type="body" idx="1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◉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02" name="Google Shape;202;p5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86393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79160524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025651"/>
            <a:ext cx="6447501" cy="1369936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5/10/2022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45482903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1620442"/>
            <a:ext cx="3138026" cy="29105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1620442"/>
            <a:ext cx="3138026" cy="29105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5/10/2022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00187927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1620737"/>
            <a:ext cx="3139217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052934"/>
            <a:ext cx="3139217" cy="24780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1620737"/>
            <a:ext cx="313921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052934"/>
            <a:ext cx="3139213" cy="24780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5/10/2022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63042164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38166611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17909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123953"/>
            <a:ext cx="2890896" cy="958850"/>
          </a:xfr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6" y="386193"/>
            <a:ext cx="3385156" cy="41448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082802"/>
            <a:ext cx="2890896" cy="1938337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797" indent="0">
              <a:buNone/>
              <a:defRPr sz="1050"/>
            </a:lvl2pPr>
            <a:lvl3pPr marL="685595" indent="0">
              <a:buNone/>
              <a:defRPr sz="900"/>
            </a:lvl3pPr>
            <a:lvl4pPr marL="1028392" indent="0">
              <a:buNone/>
              <a:defRPr sz="750"/>
            </a:lvl4pPr>
            <a:lvl5pPr marL="1371188" indent="0">
              <a:buNone/>
              <a:defRPr sz="750"/>
            </a:lvl5pPr>
            <a:lvl6pPr marL="1713986" indent="0">
              <a:buNone/>
              <a:defRPr sz="750"/>
            </a:lvl6pPr>
            <a:lvl7pPr marL="2056783" indent="0">
              <a:buNone/>
              <a:defRPr sz="750"/>
            </a:lvl7pPr>
            <a:lvl8pPr marL="2399580" indent="0">
              <a:buNone/>
              <a:defRPr sz="750"/>
            </a:lvl8pPr>
            <a:lvl9pPr marL="2742377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43877093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3600450"/>
            <a:ext cx="644750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457200"/>
            <a:ext cx="6447501" cy="2884289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4025504"/>
            <a:ext cx="6447500" cy="505518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29061245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1620442"/>
            <a:ext cx="6447501" cy="2910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5/10/2022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388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  <p:sldLayoutId id="2147483697" r:id="rId16"/>
    <p:sldLayoutId id="2147483698" r:id="rId17"/>
    <p:sldLayoutId id="2147483699" r:id="rId18"/>
  </p:sldLayoutIdLst>
  <p:transition>
    <p:fade thruBlk="1"/>
  </p:transition>
  <p:hf hdr="0" ftr="0" dt="0"/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464;p13"/>
          <p:cNvSpPr txBox="1">
            <a:spLocks/>
          </p:cNvSpPr>
          <p:nvPr/>
        </p:nvSpPr>
        <p:spPr>
          <a:xfrm>
            <a:off x="836450" y="1663736"/>
            <a:ext cx="6845991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algn="ctr"/>
            <a:r>
              <a:rPr lang="en-US" sz="4000" dirty="0">
                <a:solidFill>
                  <a:schemeClr val="tx1"/>
                </a:solidFill>
              </a:rPr>
              <a:t>House Price Prediction</a:t>
            </a:r>
          </a:p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640830" y="3479764"/>
            <a:ext cx="2083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</a:t>
            </a:r>
            <a:r>
              <a:rPr lang="en-GB" sz="2000" dirty="0"/>
              <a:t>ranavi Vasa</a:t>
            </a:r>
          </a:p>
        </p:txBody>
      </p:sp>
    </p:spTree>
    <p:extLst>
      <p:ext uri="{BB962C8B-B14F-4D97-AF65-F5344CB8AC3E}">
        <p14:creationId xmlns:p14="http://schemas.microsoft.com/office/powerpoint/2010/main" val="2182748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4672A-D5FC-4D0A-96B1-EB2E3D8FC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688" y="156454"/>
            <a:ext cx="6996600" cy="715800"/>
          </a:xfrm>
        </p:spPr>
        <p:txBody>
          <a:bodyPr/>
          <a:lstStyle/>
          <a:p>
            <a:r>
              <a:rPr lang="en-US" dirty="0"/>
              <a:t>Modelling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433633-E583-4CB7-A456-179CB00F2F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2688" y="810019"/>
            <a:ext cx="6996600" cy="2021891"/>
          </a:xfrm>
        </p:spPr>
        <p:txBody>
          <a:bodyPr>
            <a:normAutofit fontScale="25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6400" dirty="0"/>
              <a:t>Applied basic regression models. Model scores as follows</a:t>
            </a:r>
          </a:p>
          <a:p>
            <a:pPr marL="101600" indent="0">
              <a:buNone/>
            </a:pPr>
            <a:r>
              <a:rPr lang="en-US" sz="6400" dirty="0"/>
              <a:t>		Lasso  -  0.1111</a:t>
            </a:r>
          </a:p>
          <a:p>
            <a:pPr marL="101600" indent="0">
              <a:buNone/>
            </a:pPr>
            <a:r>
              <a:rPr lang="en-US" sz="6400" dirty="0"/>
              <a:t>		</a:t>
            </a:r>
            <a:r>
              <a:rPr lang="en-US" sz="6400" dirty="0" err="1"/>
              <a:t>Gradiant</a:t>
            </a:r>
            <a:r>
              <a:rPr lang="en-US" sz="6400" dirty="0"/>
              <a:t> Boosting – 0.1169</a:t>
            </a:r>
          </a:p>
          <a:p>
            <a:pPr marL="101600" indent="0">
              <a:buNone/>
            </a:pPr>
            <a:r>
              <a:rPr lang="en-US" sz="6400" dirty="0"/>
              <a:t>		</a:t>
            </a:r>
            <a:r>
              <a:rPr lang="en-US" sz="6400" dirty="0" err="1"/>
              <a:t>ElasticNet</a:t>
            </a:r>
            <a:r>
              <a:rPr lang="en-US" sz="6400" dirty="0"/>
              <a:t> – 0.111</a:t>
            </a:r>
          </a:p>
          <a:p>
            <a:pPr marL="101600" indent="0">
              <a:buNone/>
            </a:pPr>
            <a:r>
              <a:rPr lang="en-US" sz="6400" dirty="0"/>
              <a:t>		Kernel Ridge – 0.8625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6400" dirty="0"/>
              <a:t>Applied simple stacking: Averaged the best fit models. </a:t>
            </a:r>
          </a:p>
          <a:p>
            <a:pPr marL="101600" indent="0">
              <a:buNone/>
            </a:pPr>
            <a:r>
              <a:rPr lang="en-US" sz="6400" dirty="0"/>
              <a:t>		Score for averaged model – 0.1083</a:t>
            </a:r>
          </a:p>
          <a:p>
            <a:pPr marL="101600" indent="0">
              <a:buNone/>
            </a:pPr>
            <a:endParaRPr lang="en-US" dirty="0"/>
          </a:p>
          <a:p>
            <a:pPr marL="101600" indent="0">
              <a:buNone/>
            </a:pPr>
            <a:endParaRPr lang="en-US" dirty="0"/>
          </a:p>
          <a:p>
            <a:pPr marL="101600" indent="0">
              <a:buNone/>
            </a:pPr>
            <a:r>
              <a:rPr lang="en-US" dirty="0"/>
              <a:t>		</a:t>
            </a:r>
          </a:p>
          <a:p>
            <a:pPr marL="101600" indent="0">
              <a:buNone/>
            </a:pPr>
            <a:r>
              <a:rPr lang="en-GB" dirty="0"/>
              <a:t>	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B264B4-3721-43FB-A787-BA7BBD158D2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2A3962E-45B2-4216-9C2C-52F91869B69F}"/>
              </a:ext>
            </a:extLst>
          </p:cNvPr>
          <p:cNvSpPr txBox="1">
            <a:spLocks/>
          </p:cNvSpPr>
          <p:nvPr/>
        </p:nvSpPr>
        <p:spPr>
          <a:xfrm>
            <a:off x="972688" y="2974391"/>
            <a:ext cx="6996600" cy="7158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rmAutofit/>
          </a:bodyPr>
          <a:lstStyle>
            <a:lvl1pPr lvl="0" algn="l" defTabSz="342900" rtl="0" eaLnBrk="1" latinLnBrk="0" hangingPunct="1">
              <a:spcBef>
                <a:spcPts val="0"/>
              </a:spcBef>
              <a:spcAft>
                <a:spcPts val="0"/>
              </a:spcAft>
              <a:buSzPts val="2000"/>
              <a:buNone/>
              <a:defRPr sz="27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lvl="1" eaLnBrk="1" hangingPunct="1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solidFill>
                  <a:schemeClr val="tx2"/>
                </a:solidFill>
              </a:defRPr>
            </a:lvl2pPr>
            <a:lvl3pPr lvl="2" eaLnBrk="1" hangingPunct="1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solidFill>
                  <a:schemeClr val="tx2"/>
                </a:solidFill>
              </a:defRPr>
            </a:lvl3pPr>
            <a:lvl4pPr lvl="3" eaLnBrk="1" hangingPunct="1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solidFill>
                  <a:schemeClr val="tx2"/>
                </a:solidFill>
              </a:defRPr>
            </a:lvl4pPr>
            <a:lvl5pPr lvl="4" eaLnBrk="1" hangingPunct="1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solidFill>
                  <a:schemeClr val="tx2"/>
                </a:solidFill>
              </a:defRPr>
            </a:lvl5pPr>
            <a:lvl6pPr lvl="5" eaLnBrk="1" hangingPunct="1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solidFill>
                  <a:schemeClr val="tx2"/>
                </a:solidFill>
              </a:defRPr>
            </a:lvl6pPr>
            <a:lvl7pPr lvl="6" eaLnBrk="1" hangingPunct="1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solidFill>
                  <a:schemeClr val="tx2"/>
                </a:solidFill>
              </a:defRPr>
            </a:lvl7pPr>
            <a:lvl8pPr lvl="7" eaLnBrk="1" hangingPunct="1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solidFill>
                  <a:schemeClr val="tx2"/>
                </a:solidFill>
              </a:defRPr>
            </a:lvl8pPr>
            <a:lvl9pPr lvl="8" eaLnBrk="1" hangingPunct="1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Conclusion</a:t>
            </a:r>
            <a:endParaRPr lang="en-GB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A73F074A-6142-4A23-A5F5-9B959B75D238}"/>
              </a:ext>
            </a:extLst>
          </p:cNvPr>
          <p:cNvSpPr txBox="1">
            <a:spLocks/>
          </p:cNvSpPr>
          <p:nvPr/>
        </p:nvSpPr>
        <p:spPr>
          <a:xfrm>
            <a:off x="893076" y="3617681"/>
            <a:ext cx="6996600" cy="7158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457200" lvl="0" indent="-355600" algn="l" defTabSz="342900" rtl="0" eaLnBrk="1" latinLnBrk="0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Wingdings 3" charset="2"/>
              <a:buChar char="◉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lvl="1" indent="-342900" algn="l" defTabSz="3429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Wingdings 3" charset="2"/>
              <a:buChar char="◉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371600" lvl="2" indent="-342900" algn="l" defTabSz="3429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Wingdings 3" charset="2"/>
              <a:buChar char="■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800" lvl="3" indent="-342900" algn="l" defTabSz="3429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Wingdings 3" charset="2"/>
              <a:buChar char="●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286000" lvl="4" indent="-342900" algn="l" defTabSz="3429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Wingdings 3" charset="2"/>
              <a:buChar char="○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743200" lvl="5" indent="-342900" algn="l" defTabSz="3429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Wingdings 3" charset="2"/>
              <a:buChar char="■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200400" lvl="6" indent="-342900" algn="l" defTabSz="3429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Wingdings 3" charset="2"/>
              <a:buChar char="●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657600" lvl="7" indent="-342900" algn="l" defTabSz="3429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Wingdings 3" charset="2"/>
              <a:buChar char="○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114800" lvl="8" indent="-342900" algn="l" defTabSz="3429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Wingdings 3" charset="2"/>
              <a:buChar char="■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1600" indent="0">
              <a:buNone/>
            </a:pPr>
            <a:r>
              <a:rPr lang="en-US" sz="1600" dirty="0"/>
              <a:t>Successfully applied regression models and produced house prices.</a:t>
            </a:r>
          </a:p>
          <a:p>
            <a:pPr marL="101600" indent="0">
              <a:buFont typeface="Wingdings 3" charset="2"/>
              <a:buNone/>
            </a:pPr>
            <a:endParaRPr lang="en-US" sz="1600" dirty="0"/>
          </a:p>
          <a:p>
            <a:pPr marL="101600" indent="0">
              <a:buFont typeface="Wingdings 3" charset="2"/>
              <a:buNone/>
            </a:pPr>
            <a:r>
              <a:rPr lang="en-US" sz="1600" dirty="0"/>
              <a:t>		</a:t>
            </a:r>
          </a:p>
          <a:p>
            <a:pPr marL="101600" indent="0">
              <a:buFont typeface="Wingdings 3" charset="2"/>
              <a:buNone/>
            </a:pPr>
            <a:r>
              <a:rPr lang="en-GB" sz="16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8646576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7ACD3-D061-49C6-8F8D-68E2CAA21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6151DE-79B1-4F84-ABF7-59D215B66E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Produce an API so other people can use my model.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Implement parameter tuning for the models.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Dockerise</a:t>
            </a:r>
            <a:r>
              <a:rPr lang="en-US" dirty="0"/>
              <a:t> the model.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Explore more models.</a:t>
            </a:r>
          </a:p>
          <a:p>
            <a:pPr marL="101600" indent="0">
              <a:buNone/>
            </a:pPr>
            <a:endParaRPr lang="en-US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00EFF6-3C09-407D-90C2-2D99796DD70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412948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p3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766" name="Google Shape;766;p37"/>
          <p:cNvSpPr txBox="1">
            <a:spLocks noGrp="1"/>
          </p:cNvSpPr>
          <p:nvPr>
            <p:ph type="ctrTitle" idx="4294967295"/>
          </p:nvPr>
        </p:nvSpPr>
        <p:spPr>
          <a:xfrm>
            <a:off x="0" y="1277938"/>
            <a:ext cx="6594475" cy="116046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/>
              <a:t>THANKS!</a:t>
            </a:r>
            <a:endParaRPr sz="10000"/>
          </a:p>
        </p:txBody>
      </p:sp>
      <p:sp>
        <p:nvSpPr>
          <p:cNvPr id="767" name="Google Shape;767;p37"/>
          <p:cNvSpPr txBox="1">
            <a:spLocks noGrp="1"/>
          </p:cNvSpPr>
          <p:nvPr>
            <p:ph type="subTitle" idx="4294967295"/>
          </p:nvPr>
        </p:nvSpPr>
        <p:spPr>
          <a:xfrm>
            <a:off x="0" y="2325688"/>
            <a:ext cx="6594475" cy="16811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/>
              <a:t>Any questions?</a:t>
            </a:r>
            <a:endParaRPr sz="3600" b="1" dirty="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3600" b="1" dirty="0"/>
          </a:p>
        </p:txBody>
      </p:sp>
      <p:grpSp>
        <p:nvGrpSpPr>
          <p:cNvPr id="5" name="Google Shape;1016;p40"/>
          <p:cNvGrpSpPr/>
          <p:nvPr/>
        </p:nvGrpSpPr>
        <p:grpSpPr>
          <a:xfrm>
            <a:off x="3991356" y="3166199"/>
            <a:ext cx="925199" cy="884415"/>
            <a:chOff x="1244325" y="4999400"/>
            <a:chExt cx="444525" cy="437200"/>
          </a:xfrm>
        </p:grpSpPr>
        <p:sp>
          <p:nvSpPr>
            <p:cNvPr id="6" name="Google Shape;1017;p40"/>
            <p:cNvSpPr/>
            <p:nvPr/>
          </p:nvSpPr>
          <p:spPr>
            <a:xfrm>
              <a:off x="1244325" y="5161200"/>
              <a:ext cx="374925" cy="222275"/>
            </a:xfrm>
            <a:custGeom>
              <a:avLst/>
              <a:gdLst/>
              <a:ahLst/>
              <a:cxnLst/>
              <a:rect l="l" t="t" r="r" b="b"/>
              <a:pathLst>
                <a:path w="14997" h="8891" extrusionOk="0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018;p40"/>
            <p:cNvSpPr/>
            <p:nvPr/>
          </p:nvSpPr>
          <p:spPr>
            <a:xfrm>
              <a:off x="1244325" y="5397500"/>
              <a:ext cx="444525" cy="39100"/>
            </a:xfrm>
            <a:custGeom>
              <a:avLst/>
              <a:gdLst/>
              <a:ahLst/>
              <a:cxnLst/>
              <a:rect l="l" t="t" r="r" b="b"/>
              <a:pathLst>
                <a:path w="17781" h="1564" extrusionOk="0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019;p40"/>
            <p:cNvSpPr/>
            <p:nvPr/>
          </p:nvSpPr>
          <p:spPr>
            <a:xfrm>
              <a:off x="1451925" y="4999400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020;p40"/>
            <p:cNvSpPr/>
            <p:nvPr/>
          </p:nvSpPr>
          <p:spPr>
            <a:xfrm>
              <a:off x="1407975" y="4999400"/>
              <a:ext cx="31150" cy="129450"/>
            </a:xfrm>
            <a:custGeom>
              <a:avLst/>
              <a:gdLst/>
              <a:ahLst/>
              <a:cxnLst/>
              <a:rect l="l" t="t" r="r" b="b"/>
              <a:pathLst>
                <a:path w="1246" h="5178" extrusionOk="0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21;p40"/>
            <p:cNvSpPr/>
            <p:nvPr/>
          </p:nvSpPr>
          <p:spPr>
            <a:xfrm>
              <a:off x="1495900" y="4999400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3912" y="124574"/>
            <a:ext cx="6996600" cy="715800"/>
          </a:xfrm>
        </p:spPr>
        <p:txBody>
          <a:bodyPr/>
          <a:lstStyle/>
          <a:p>
            <a:r>
              <a:rPr lang="en-GB" sz="2800" dirty="0"/>
              <a:t>Overview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  <p:sp>
        <p:nvSpPr>
          <p:cNvPr id="5" name="Rectangle 4"/>
          <p:cNvSpPr/>
          <p:nvPr/>
        </p:nvSpPr>
        <p:spPr>
          <a:xfrm>
            <a:off x="993912" y="650426"/>
            <a:ext cx="4456865" cy="44734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GB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GB" dirty="0"/>
              <a:t>About Me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GB" dirty="0"/>
              <a:t>Formulation to Data Science problem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GB" dirty="0"/>
              <a:t>Data Collection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GB" dirty="0"/>
              <a:t>Data Exploration and Pre-processing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GB" dirty="0"/>
              <a:t>Exploratory Data Analysis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GB" dirty="0"/>
              <a:t>Feature Engineering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GB" dirty="0"/>
              <a:t>Modelling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GB" dirty="0"/>
              <a:t>Conclusion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GB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GB" dirty="0"/>
          </a:p>
        </p:txBody>
      </p:sp>
      <p:sp>
        <p:nvSpPr>
          <p:cNvPr id="7" name="Google Shape;812;p40"/>
          <p:cNvSpPr/>
          <p:nvPr/>
        </p:nvSpPr>
        <p:spPr>
          <a:xfrm>
            <a:off x="223762" y="314521"/>
            <a:ext cx="384894" cy="335905"/>
          </a:xfrm>
          <a:custGeom>
            <a:avLst/>
            <a:gdLst/>
            <a:ahLst/>
            <a:cxnLst/>
            <a:rect l="l" t="t" r="r" b="b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1168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837" y="97412"/>
            <a:ext cx="6996600" cy="715800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GB" sz="2800" dirty="0"/>
              <a:t>Automated System Structure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0198" y="702861"/>
            <a:ext cx="5169880" cy="405338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Formulation to Data Science problem</a:t>
            </a:r>
          </a:p>
          <a:p>
            <a:pPr marL="101600" indent="0">
              <a:buNone/>
            </a:pP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Predicting the house prices.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This is </a:t>
            </a:r>
            <a:r>
              <a:rPr lang="en-US"/>
              <a:t>a regression model.</a:t>
            </a:r>
            <a:endParaRPr lang="en-US" dirty="0"/>
          </a:p>
          <a:p>
            <a:pPr marL="571500" lvl="1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Data Science Pipeline</a:t>
            </a:r>
          </a:p>
          <a:p>
            <a:pPr marL="101600" indent="0">
              <a:buNone/>
            </a:pP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/>
              <a:t>Data exploration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/>
              <a:t>Pre-processing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Feature Engineering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Modelling</a:t>
            </a:r>
            <a:endParaRPr lang="en-GB" dirty="0"/>
          </a:p>
          <a:p>
            <a:pPr lvl="1"/>
            <a:endParaRPr lang="en-GB" dirty="0"/>
          </a:p>
          <a:p>
            <a:pPr marL="571500" lvl="1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sp>
        <p:nvSpPr>
          <p:cNvPr id="9" name="Google Shape;812;p40">
            <a:extLst>
              <a:ext uri="{FF2B5EF4-FFF2-40B4-BE49-F238E27FC236}">
                <a16:creationId xmlns:a16="http://schemas.microsoft.com/office/drawing/2014/main" id="{4D5DFAE4-8FAA-4751-A7BE-2B4A214272C4}"/>
              </a:ext>
            </a:extLst>
          </p:cNvPr>
          <p:cNvSpPr/>
          <p:nvPr/>
        </p:nvSpPr>
        <p:spPr>
          <a:xfrm>
            <a:off x="223762" y="314521"/>
            <a:ext cx="384894" cy="335905"/>
          </a:xfrm>
          <a:custGeom>
            <a:avLst/>
            <a:gdLst/>
            <a:ahLst/>
            <a:cxnLst/>
            <a:rect l="l" t="t" r="r" b="b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4021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837" y="204716"/>
            <a:ext cx="6996600" cy="608496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z="2800" dirty="0"/>
              <a:t>D</a:t>
            </a:r>
            <a:r>
              <a:rPr lang="en-GB" sz="2800" dirty="0" err="1"/>
              <a:t>ata</a:t>
            </a:r>
            <a:r>
              <a:rPr lang="en-GB" sz="2800" dirty="0"/>
              <a:t> Analysis and Feature Engineering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9E92E2-77FB-484B-B7B9-EC687366E2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16" y="1056806"/>
            <a:ext cx="6100783" cy="408669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3CE3F1C-90A6-4EEC-9CCA-8A74F523E8B8}"/>
              </a:ext>
            </a:extLst>
          </p:cNvPr>
          <p:cNvSpPr txBox="1"/>
          <p:nvPr/>
        </p:nvSpPr>
        <p:spPr>
          <a:xfrm>
            <a:off x="929442" y="750343"/>
            <a:ext cx="6996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/>
              <a:t>By drawing correlation plot observed some correlations between data.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1427052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1F2B4773-3207-44CC-B7AC-892B70498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6350"/>
            <a:ext cx="9144001" cy="5149850"/>
            <a:chOff x="0" y="-8467"/>
            <a:chExt cx="12192000" cy="6866467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B8267CA-A7A5-4E11-9D92-4EAC3DD3E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83D61B5-C6B4-4A4B-85AD-FEE7A54912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23">
              <a:extLst>
                <a:ext uri="{FF2B5EF4-FFF2-40B4-BE49-F238E27FC236}">
                  <a16:creationId xmlns:a16="http://schemas.microsoft.com/office/drawing/2014/main" id="{A0B67FE4-688F-4497-8BFD-157613A697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5">
              <a:extLst>
                <a:ext uri="{FF2B5EF4-FFF2-40B4-BE49-F238E27FC236}">
                  <a16:creationId xmlns:a16="http://schemas.microsoft.com/office/drawing/2014/main" id="{3BF5BE1A-9BAC-4581-A82B-FD8FE3159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971E5644-6772-414A-8199-E30BFB02A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7">
              <a:extLst>
                <a:ext uri="{FF2B5EF4-FFF2-40B4-BE49-F238E27FC236}">
                  <a16:creationId xmlns:a16="http://schemas.microsoft.com/office/drawing/2014/main" id="{E8246D50-BB0C-408E-93FD-7B8D63A7F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8">
              <a:extLst>
                <a:ext uri="{FF2B5EF4-FFF2-40B4-BE49-F238E27FC236}">
                  <a16:creationId xmlns:a16="http://schemas.microsoft.com/office/drawing/2014/main" id="{AFBC5D22-68C1-44FB-8181-CB84ECAA8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9">
              <a:extLst>
                <a:ext uri="{FF2B5EF4-FFF2-40B4-BE49-F238E27FC236}">
                  <a16:creationId xmlns:a16="http://schemas.microsoft.com/office/drawing/2014/main" id="{FB6D0FCE-FBDB-4655-A1A7-640B1E86B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Isosceles Triangle 24">
              <a:extLst>
                <a:ext uri="{FF2B5EF4-FFF2-40B4-BE49-F238E27FC236}">
                  <a16:creationId xmlns:a16="http://schemas.microsoft.com/office/drawing/2014/main" id="{BC8157DF-FD90-4AD6-B803-3AC0ACD8E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3548B067-9D63-4D21-92EF-CBC9E6338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7559" y="457200"/>
            <a:ext cx="2796807" cy="9906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lnSpc>
                <a:spcPct val="90000"/>
              </a:lnSpc>
              <a:spcBef>
                <a:spcPct val="0"/>
              </a:spcBef>
            </a:pPr>
            <a:r>
              <a:rPr lang="en-US" sz="2000"/>
              <a:t>Data Analysis and Feature Engineering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CE3F1C-90A6-4EEC-9CCA-8A74F523E8B8}"/>
              </a:ext>
            </a:extLst>
          </p:cNvPr>
          <p:cNvSpPr txBox="1"/>
          <p:nvPr/>
        </p:nvSpPr>
        <p:spPr>
          <a:xfrm>
            <a:off x="513875" y="1620441"/>
            <a:ext cx="2790687" cy="26705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Zooming for high correlated values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Garage Cars and Garage Area represents same area. They are mostly correlated. So we can remove one of the variable. We can keep '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GarageCars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' feature as it is more correlated with the target variable.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 general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TotalBsmtSF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1stFlrSF are similar. Here both variables correlate.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Wecan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keep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TotalBsmtSF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TotRmsAbvGrd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GrLivArea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also represents same area and both variables correlate with each other. So considering '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GrLivArea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'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78E0F0-8EBC-4207-99AB-7528EB919D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7390" y="1629076"/>
            <a:ext cx="3452060" cy="2761647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>
          <a:xfrm>
            <a:off x="6442997" y="4531021"/>
            <a:ext cx="512504" cy="27384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 indent="0" defTabSz="9144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 sz="700" smtClean="0"/>
              <a:pPr lvl="0" indent="0" defTabSz="914400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</a:pPr>
              <a:t>5</a:t>
            </a:fld>
            <a:endParaRPr lang="en-US" sz="700"/>
          </a:p>
        </p:txBody>
      </p:sp>
    </p:spTree>
    <p:extLst>
      <p:ext uri="{BB962C8B-B14F-4D97-AF65-F5344CB8AC3E}">
        <p14:creationId xmlns:p14="http://schemas.microsoft.com/office/powerpoint/2010/main" val="1901255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EB0D40EF-BA14-42F1-9492-D38C59DCA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6350"/>
            <a:ext cx="9144001" cy="5149850"/>
            <a:chOff x="0" y="-8467"/>
            <a:chExt cx="12192000" cy="6866467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B2C3A70F-581F-48B1-AD94-04AF9A38D2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13EABD0F-494E-4C0C-8A0C-139AFC428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ectangle 23">
              <a:extLst>
                <a:ext uri="{FF2B5EF4-FFF2-40B4-BE49-F238E27FC236}">
                  <a16:creationId xmlns:a16="http://schemas.microsoft.com/office/drawing/2014/main" id="{739811F7-2462-4463-BE69-32CEBED03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6" name="Rectangle 25">
              <a:extLst>
                <a:ext uri="{FF2B5EF4-FFF2-40B4-BE49-F238E27FC236}">
                  <a16:creationId xmlns:a16="http://schemas.microsoft.com/office/drawing/2014/main" id="{D91A6F9F-54F1-461A-A043-E97203A85F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7" name="Isosceles Triangle 46">
              <a:extLst>
                <a:ext uri="{FF2B5EF4-FFF2-40B4-BE49-F238E27FC236}">
                  <a16:creationId xmlns:a16="http://schemas.microsoft.com/office/drawing/2014/main" id="{28681C3A-B98D-44BE-8120-45C3F3BA0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8" name="Rectangle 27">
              <a:extLst>
                <a:ext uri="{FF2B5EF4-FFF2-40B4-BE49-F238E27FC236}">
                  <a16:creationId xmlns:a16="http://schemas.microsoft.com/office/drawing/2014/main" id="{37478156-05FD-4D8F-AE53-B3D40AF29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Rectangle 28">
              <a:extLst>
                <a:ext uri="{FF2B5EF4-FFF2-40B4-BE49-F238E27FC236}">
                  <a16:creationId xmlns:a16="http://schemas.microsoft.com/office/drawing/2014/main" id="{A81F9C83-B446-4703-8B99-C01F0E403E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0" name="Rectangle 29">
              <a:extLst>
                <a:ext uri="{FF2B5EF4-FFF2-40B4-BE49-F238E27FC236}">
                  <a16:creationId xmlns:a16="http://schemas.microsoft.com/office/drawing/2014/main" id="{C2F5F0B6-D807-4AAE-852B-7BECE0CF45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1" name="Isosceles Triangle 50">
              <a:extLst>
                <a:ext uri="{FF2B5EF4-FFF2-40B4-BE49-F238E27FC236}">
                  <a16:creationId xmlns:a16="http://schemas.microsoft.com/office/drawing/2014/main" id="{0945AE7B-1E9E-491F-976F-1552730887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2" name="Isosceles Triangle 51">
              <a:extLst>
                <a:ext uri="{FF2B5EF4-FFF2-40B4-BE49-F238E27FC236}">
                  <a16:creationId xmlns:a16="http://schemas.microsoft.com/office/drawing/2014/main" id="{A38028DA-F87E-4372-9295-BC98DB4007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627DD6E4-6961-4E72-A9D7-17A991B3E13A}"/>
              </a:ext>
            </a:extLst>
          </p:cNvPr>
          <p:cNvSpPr txBox="1"/>
          <p:nvPr/>
        </p:nvSpPr>
        <p:spPr>
          <a:xfrm>
            <a:off x="3042347" y="457200"/>
            <a:ext cx="3913153" cy="99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1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Data Analysis and Feature Engineering</a:t>
            </a:r>
          </a:p>
        </p:txBody>
      </p:sp>
      <p:sp>
        <p:nvSpPr>
          <p:cNvPr id="54" name="Isosceles Triangle 8">
            <a:extLst>
              <a:ext uri="{FF2B5EF4-FFF2-40B4-BE49-F238E27FC236}">
                <a16:creationId xmlns:a16="http://schemas.microsoft.com/office/drawing/2014/main" id="{B5B9F7B6-0E4A-4A5F-BBBA-73496FAE5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09900"/>
            <a:ext cx="357491" cy="21336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4C581F-4506-4764-923B-9EB1B10233D5}"/>
              </a:ext>
            </a:extLst>
          </p:cNvPr>
          <p:cNvSpPr txBox="1"/>
          <p:nvPr/>
        </p:nvSpPr>
        <p:spPr>
          <a:xfrm>
            <a:off x="3046795" y="1620441"/>
            <a:ext cx="3908705" cy="2910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By observing the scatterplot between </a:t>
            </a:r>
            <a:r>
              <a:rPr lang="en-US" sz="15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SalePrice</a:t>
            </a: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and </a:t>
            </a:r>
            <a:r>
              <a:rPr lang="en-US" sz="15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GrLivArea</a:t>
            </a: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we can see that bottom right two with extremely large </a:t>
            </a:r>
            <a:r>
              <a:rPr lang="en-US" sz="15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GrLivArea</a:t>
            </a: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that are of a low price. These values are huge </a:t>
            </a:r>
            <a:r>
              <a:rPr lang="en-US" sz="15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oultliers</a:t>
            </a: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Therefore, we can safely delete them.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By Observing density plot for </a:t>
            </a:r>
            <a:r>
              <a:rPr lang="en-US" sz="15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SalePrice</a:t>
            </a: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we can say that it is right skewed. We can convert the data to normalized data by applying log transformation.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B51D13AF-6D7E-42A4-BF57-BFDF66E1FE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819673" y="4213522"/>
            <a:ext cx="463550" cy="171450"/>
          </a:xfrm>
          <a:prstGeom prst="rect">
            <a:avLst/>
          </a:prstGeom>
          <a:solidFill>
            <a:srgbClr val="EA2D5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42765D2-6E6A-4B72-9A9C-ED9918ED8F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6909" b="5"/>
          <a:stretch/>
        </p:blipFill>
        <p:spPr>
          <a:xfrm>
            <a:off x="508000" y="2579960"/>
            <a:ext cx="2358448" cy="1951309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4F5F1B2-7B2A-4586-89FE-075C3A39F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42997" y="4531021"/>
            <a:ext cx="512504" cy="27384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 indent="0" defTabSz="91440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 sz="900" smtClean="0"/>
              <a:pPr lvl="0" indent="0" defTabSz="914400">
                <a:spcBef>
                  <a:spcPts val="0"/>
                </a:spcBef>
                <a:spcAft>
                  <a:spcPts val="600"/>
                </a:spcAft>
                <a:buNone/>
              </a:pPr>
              <a:t>6</a:t>
            </a:fld>
            <a:endParaRPr lang="en-US" sz="90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E1AD997-9C02-4CC4-B87C-2FAF43BB39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194" y="824459"/>
            <a:ext cx="2656600" cy="1856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800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0A04A8-752C-4475-B066-3B853E4C7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3434D9-0781-4CD9-9B0C-F96C4DE2E1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525" y="1628970"/>
            <a:ext cx="5629739" cy="328780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E71780E-8E8B-4012-81E3-CDB694EE8BFD}"/>
              </a:ext>
            </a:extLst>
          </p:cNvPr>
          <p:cNvSpPr txBox="1"/>
          <p:nvPr/>
        </p:nvSpPr>
        <p:spPr>
          <a:xfrm>
            <a:off x="1684521" y="397321"/>
            <a:ext cx="45757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D</a:t>
            </a:r>
            <a:r>
              <a:rPr lang="en-GB" sz="1800" dirty="0" err="1"/>
              <a:t>ata</a:t>
            </a:r>
            <a:r>
              <a:rPr lang="en-GB" sz="1800" dirty="0"/>
              <a:t> Analysis and Feature Engineering</a:t>
            </a:r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E2DDF3-1CB8-4969-AA33-7C1357E926A9}"/>
              </a:ext>
            </a:extLst>
          </p:cNvPr>
          <p:cNvSpPr txBox="1"/>
          <p:nvPr/>
        </p:nvSpPr>
        <p:spPr>
          <a:xfrm>
            <a:off x="545910" y="982639"/>
            <a:ext cx="82083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There are missing values in the data. Filled them according to the description of the data.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1519687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0800000" flipV="1">
            <a:off x="740775" y="67548"/>
            <a:ext cx="6996600" cy="1611127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br>
              <a:rPr lang="en-US" sz="2800">
                <a:solidFill>
                  <a:schemeClr val="accent1"/>
                </a:solidFill>
                <a:latin typeface="+mj-lt"/>
                <a:ea typeface="+mj-ea"/>
                <a:cs typeface="+mj-cs"/>
              </a:rPr>
            </a:br>
            <a:br>
              <a:rPr lang="en-US" sz="2800">
                <a:solidFill>
                  <a:schemeClr val="accent1"/>
                </a:solidFill>
                <a:latin typeface="+mj-lt"/>
                <a:ea typeface="+mj-ea"/>
                <a:cs typeface="+mj-cs"/>
              </a:rPr>
            </a:br>
            <a:br>
              <a:rPr lang="en-US" sz="2800">
                <a:solidFill>
                  <a:schemeClr val="accent1"/>
                </a:solidFill>
                <a:latin typeface="+mj-lt"/>
                <a:ea typeface="+mj-ea"/>
                <a:cs typeface="+mj-cs"/>
              </a:rPr>
            </a:br>
            <a:br>
              <a:rPr lang="en-US" sz="2800">
                <a:solidFill>
                  <a:schemeClr val="accent1"/>
                </a:solidFill>
                <a:latin typeface="+mj-lt"/>
                <a:ea typeface="+mj-ea"/>
                <a:cs typeface="+mj-cs"/>
              </a:rPr>
            </a:br>
            <a:r>
              <a:rPr lang="en-US" sz="28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Data Analysis and Feature Engineering</a:t>
            </a:r>
            <a:br>
              <a:rPr lang="en-US" sz="2800">
                <a:solidFill>
                  <a:schemeClr val="accent1"/>
                </a:solidFill>
                <a:latin typeface="+mj-lt"/>
                <a:ea typeface="+mj-ea"/>
                <a:cs typeface="+mj-cs"/>
              </a:rPr>
            </a:br>
            <a:endParaRPr lang="en-GB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0198" y="1010087"/>
            <a:ext cx="7097946" cy="3554074"/>
          </a:xfrm>
        </p:spPr>
        <p:txBody>
          <a:bodyPr/>
          <a:lstStyle/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There is skewness in the data. Removed positive skewness by applying log transformation and negative skewness by applying square on the data.</a:t>
            </a:r>
          </a:p>
          <a:p>
            <a:pPr marL="1028700" lvl="2" indent="0">
              <a:buNone/>
            </a:pPr>
            <a:endParaRPr lang="en-US" dirty="0"/>
          </a:p>
          <a:p>
            <a:pPr marL="1028700" lvl="2" indent="0">
              <a:buNone/>
            </a:pPr>
            <a:endParaRPr lang="en-US" dirty="0"/>
          </a:p>
          <a:p>
            <a:pPr marL="1028700" lvl="2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FFB7D96-3E86-47E4-8FC4-A33099FFF3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7419" y="1589426"/>
            <a:ext cx="6169161" cy="3554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789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111E8-30E7-4B6B-BF01-1EE7729E9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750" y="634125"/>
            <a:ext cx="6996600" cy="62918"/>
          </a:xfrm>
        </p:spPr>
        <p:txBody>
          <a:bodyPr>
            <a:normAutofit fontScale="90000"/>
          </a:bodyPr>
          <a:lstStyle/>
          <a:p>
            <a:r>
              <a:rPr lang="en-US" dirty="0"/>
              <a:t>Feature engineering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BF1E8B-0A3C-484E-B32F-72AE782B0C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5850" y="914400"/>
            <a:ext cx="6996600" cy="374631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Replaced some variables value with ‘None’ based on description ('</a:t>
            </a:r>
            <a:r>
              <a:rPr lang="en-US" dirty="0" err="1"/>
              <a:t>GarageType</a:t>
            </a:r>
            <a:r>
              <a:rPr lang="en-US" dirty="0"/>
              <a:t>', '</a:t>
            </a:r>
            <a:r>
              <a:rPr lang="en-US" dirty="0" err="1"/>
              <a:t>GarageFinish</a:t>
            </a:r>
            <a:r>
              <a:rPr lang="en-US" dirty="0"/>
              <a:t>’)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Replaced some variables value with ‘Mode’ of the variable ('</a:t>
            </a:r>
            <a:r>
              <a:rPr lang="en-US" dirty="0" err="1"/>
              <a:t>MSZoning</a:t>
            </a:r>
            <a:r>
              <a:rPr lang="en-US" dirty="0"/>
              <a:t>', 'Electrical’)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Replaced some values with zero ('</a:t>
            </a:r>
            <a:r>
              <a:rPr lang="en-US" dirty="0" err="1"/>
              <a:t>GarageYrBlt</a:t>
            </a:r>
            <a:r>
              <a:rPr lang="en-US" dirty="0"/>
              <a:t>', '</a:t>
            </a:r>
            <a:r>
              <a:rPr lang="en-US" dirty="0" err="1"/>
              <a:t>GarageArea</a:t>
            </a:r>
            <a:r>
              <a:rPr lang="en-US" dirty="0"/>
              <a:t>’)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By assuming same neighborhood has same ‘</a:t>
            </a:r>
            <a:r>
              <a:rPr lang="en-US" dirty="0" err="1"/>
              <a:t>LotFrontage</a:t>
            </a:r>
            <a:r>
              <a:rPr lang="en-US" dirty="0"/>
              <a:t>’ replaced missing values by mode in that neighborhood.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Converted some numerical data into categorical data because they are actually categorical data ('</a:t>
            </a:r>
            <a:r>
              <a:rPr lang="en-US" dirty="0" err="1"/>
              <a:t>MSSubClass</a:t>
            </a:r>
            <a:r>
              <a:rPr lang="en-US" dirty="0"/>
              <a:t>', '</a:t>
            </a:r>
            <a:r>
              <a:rPr lang="en-US" dirty="0" err="1"/>
              <a:t>OverallCond</a:t>
            </a:r>
            <a:r>
              <a:rPr lang="en-US" dirty="0"/>
              <a:t>’)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Included one new variable by adding all floors area.</a:t>
            </a:r>
          </a:p>
          <a:p>
            <a:pPr marL="101600" indent="0"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681531-FDDF-46C2-AC97-4BC1D38C7DB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1337811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23B267711A25C41B2BFC79C4D006C71" ma:contentTypeVersion="7" ma:contentTypeDescription="Create a new document." ma:contentTypeScope="" ma:versionID="f0705e744ff812a76b74e95c32703776">
  <xsd:schema xmlns:xsd="http://www.w3.org/2001/XMLSchema" xmlns:xs="http://www.w3.org/2001/XMLSchema" xmlns:p="http://schemas.microsoft.com/office/2006/metadata/properties" xmlns:ns3="2fdcd3d9-9c96-4c5d-b3c7-23c943567def" xmlns:ns4="e5d66907-a2c5-4477-ac7f-210b31fcf316" targetNamespace="http://schemas.microsoft.com/office/2006/metadata/properties" ma:root="true" ma:fieldsID="90d191597010ab3c5607c795b10ad637" ns3:_="" ns4:_="">
    <xsd:import namespace="2fdcd3d9-9c96-4c5d-b3c7-23c943567def"/>
    <xsd:import namespace="e5d66907-a2c5-4477-ac7f-210b31fcf31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fdcd3d9-9c96-4c5d-b3c7-23c943567de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d66907-a2c5-4477-ac7f-210b31fcf316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2335AC5-BE78-4AF9-81AE-C7B3BFE28F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fdcd3d9-9c96-4c5d-b3c7-23c943567def"/>
    <ds:schemaRef ds:uri="e5d66907-a2c5-4477-ac7f-210b31fcf31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4E2CB74-4FCA-4587-B9D0-BB0D77A9037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51C376A-E35F-467F-9D8C-DD7542A3EDC7}">
  <ds:schemaRefs>
    <ds:schemaRef ds:uri="http://schemas.microsoft.com/office/2006/documentManagement/types"/>
    <ds:schemaRef ds:uri="http://purl.org/dc/elements/1.1/"/>
    <ds:schemaRef ds:uri="http://schemas.microsoft.com/office/2006/metadata/properties"/>
    <ds:schemaRef ds:uri="e5d66907-a2c5-4477-ac7f-210b31fcf316"/>
    <ds:schemaRef ds:uri="http://schemas.microsoft.com/office/infopath/2007/PartnerControls"/>
    <ds:schemaRef ds:uri="http://purl.org/dc/dcmitype/"/>
    <ds:schemaRef ds:uri="http://schemas.openxmlformats.org/package/2006/metadata/core-properties"/>
    <ds:schemaRef ds:uri="2fdcd3d9-9c96-4c5d-b3c7-23c943567def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487</Words>
  <Application>Microsoft Office PowerPoint</Application>
  <PresentationFormat>On-screen Show (16:9)</PresentationFormat>
  <Paragraphs>81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Wingdings 3</vt:lpstr>
      <vt:lpstr>Arial</vt:lpstr>
      <vt:lpstr>Oswald</vt:lpstr>
      <vt:lpstr>Wingdings</vt:lpstr>
      <vt:lpstr>Trebuchet MS</vt:lpstr>
      <vt:lpstr>Facet</vt:lpstr>
      <vt:lpstr>PowerPoint Presentation</vt:lpstr>
      <vt:lpstr>Overview</vt:lpstr>
      <vt:lpstr>Automated System Structure</vt:lpstr>
      <vt:lpstr>Data Analysis and Feature Engineering</vt:lpstr>
      <vt:lpstr>Data Analysis and Feature Engineering</vt:lpstr>
      <vt:lpstr>PowerPoint Presentation</vt:lpstr>
      <vt:lpstr>PowerPoint Presentation</vt:lpstr>
      <vt:lpstr>    Data Analysis and Feature Engineering </vt:lpstr>
      <vt:lpstr>Feature engineering</vt:lpstr>
      <vt:lpstr>Modelling</vt:lpstr>
      <vt:lpstr>Future Work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Avengers</dc:title>
  <dc:creator>Vajrala, Ajith K R</dc:creator>
  <cp:lastModifiedBy>Pranavi Vasa</cp:lastModifiedBy>
  <cp:revision>544</cp:revision>
  <dcterms:modified xsi:type="dcterms:W3CDTF">2022-05-10T12:27:54Z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0x010100723B267711A25C41B2BFC79C4D006C71</vt:lpwstr>
  </property>
</Properties>
</file>