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4"/>
  </p:sldMasterIdLst>
  <p:notesMasterIdLst>
    <p:notesMasterId r:id="rId19"/>
  </p:notesMasterIdLst>
  <p:sldIdLst>
    <p:sldId id="377" r:id="rId5"/>
    <p:sldId id="380" r:id="rId6"/>
    <p:sldId id="336" r:id="rId7"/>
    <p:sldId id="337" r:id="rId8"/>
    <p:sldId id="390" r:id="rId9"/>
    <p:sldId id="389" r:id="rId10"/>
    <p:sldId id="395" r:id="rId11"/>
    <p:sldId id="391" r:id="rId12"/>
    <p:sldId id="347" r:id="rId13"/>
    <p:sldId id="392" r:id="rId14"/>
    <p:sldId id="393" r:id="rId15"/>
    <p:sldId id="396" r:id="rId16"/>
    <p:sldId id="385" r:id="rId17"/>
    <p:sldId id="280" r:id="rId18"/>
  </p:sldIdLst>
  <p:sldSz cx="9144000" cy="5143500" type="screen16x9"/>
  <p:notesSz cx="6858000" cy="9144000"/>
  <p:embeddedFontLst>
    <p:embeddedFont>
      <p:font typeface="Oswald" panose="00000500000000000000" pitchFamily="2" charset="0"/>
      <p:regular r:id="rId20"/>
      <p:bold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Akhil Yeduresi" initials="DAY" lastIdx="1" clrIdx="0">
    <p:extLst>
      <p:ext uri="{19B8F6BF-5375-455C-9EA6-DF929625EA0E}">
        <p15:presenceInfo xmlns:p15="http://schemas.microsoft.com/office/powerpoint/2012/main" userId="S::durgaakhil.yeduresi@accelins.com::08ac83ff-d521-40bf-917c-1ab9d6da08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64EF59-9C6D-4E87-BCD8-74A48BA3FBB7}">
  <a:tblStyle styleId="{6164EF59-9C6D-4E87-BCD8-74A48BA3FBB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2" d="100"/>
          <a:sy n="112" d="100"/>
        </p:scale>
        <p:origin x="50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69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888377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25949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1680089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74429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332590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149963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4895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615571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48794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8639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916052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54829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01879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30421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81666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790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38770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90612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6/7/2022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8845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transition>
    <p:fade thruBlk="1"/>
  </p:transition>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Google Shape;464;p13"/>
          <p:cNvSpPr txBox="1">
            <a:spLocks/>
          </p:cNvSpPr>
          <p:nvPr/>
        </p:nvSpPr>
        <p:spPr>
          <a:xfrm>
            <a:off x="836450" y="1663736"/>
            <a:ext cx="6845991"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pPr algn="ctr"/>
            <a:r>
              <a:rPr lang="en-US" sz="4000" dirty="0">
                <a:solidFill>
                  <a:schemeClr val="tx1"/>
                </a:solidFill>
              </a:rPr>
              <a:t>Prediction of Sales</a:t>
            </a:r>
          </a:p>
          <a:p>
            <a:pPr algn="ctr"/>
            <a:endParaRPr lang="en-US" sz="4000" dirty="0">
              <a:solidFill>
                <a:schemeClr val="tx1"/>
              </a:solidFill>
            </a:endParaRPr>
          </a:p>
        </p:txBody>
      </p:sp>
      <p:sp>
        <p:nvSpPr>
          <p:cNvPr id="2" name="TextBox 1"/>
          <p:cNvSpPr txBox="1"/>
          <p:nvPr/>
        </p:nvSpPr>
        <p:spPr>
          <a:xfrm>
            <a:off x="6640830" y="3479764"/>
            <a:ext cx="2083223" cy="400110"/>
          </a:xfrm>
          <a:prstGeom prst="rect">
            <a:avLst/>
          </a:prstGeom>
          <a:noFill/>
        </p:spPr>
        <p:txBody>
          <a:bodyPr wrap="square" rtlCol="0">
            <a:spAutoFit/>
          </a:bodyPr>
          <a:lstStyle/>
          <a:p>
            <a:r>
              <a:rPr lang="en-US" sz="2000" dirty="0"/>
              <a:t>P</a:t>
            </a:r>
            <a:r>
              <a:rPr lang="en-GB" sz="2000" dirty="0"/>
              <a:t>ranavi Vasa</a:t>
            </a:r>
          </a:p>
        </p:txBody>
      </p:sp>
    </p:spTree>
    <p:extLst>
      <p:ext uri="{BB962C8B-B14F-4D97-AF65-F5344CB8AC3E}">
        <p14:creationId xmlns:p14="http://schemas.microsoft.com/office/powerpoint/2010/main" val="21827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11E8-30E7-4B6B-BF01-1EE7729E9FC4}"/>
              </a:ext>
            </a:extLst>
          </p:cNvPr>
          <p:cNvSpPr>
            <a:spLocks noGrp="1"/>
          </p:cNvSpPr>
          <p:nvPr>
            <p:ph type="title"/>
          </p:nvPr>
        </p:nvSpPr>
        <p:spPr>
          <a:xfrm>
            <a:off x="1047750" y="634125"/>
            <a:ext cx="6996600" cy="62918"/>
          </a:xfrm>
        </p:spPr>
        <p:txBody>
          <a:bodyPr>
            <a:normAutofit fontScale="90000"/>
          </a:bodyPr>
          <a:lstStyle/>
          <a:p>
            <a:r>
              <a:rPr lang="en-US" dirty="0"/>
              <a:t>Feature engineering</a:t>
            </a:r>
            <a:endParaRPr lang="en-GB" dirty="0"/>
          </a:p>
        </p:txBody>
      </p:sp>
      <p:sp>
        <p:nvSpPr>
          <p:cNvPr id="3" name="Text Placeholder 2">
            <a:extLst>
              <a:ext uri="{FF2B5EF4-FFF2-40B4-BE49-F238E27FC236}">
                <a16:creationId xmlns:a16="http://schemas.microsoft.com/office/drawing/2014/main" id="{72BF1E8B-0A3C-484E-B32F-72AE782B0C2A}"/>
              </a:ext>
            </a:extLst>
          </p:cNvPr>
          <p:cNvSpPr>
            <a:spLocks noGrp="1"/>
          </p:cNvSpPr>
          <p:nvPr>
            <p:ph type="body" idx="1"/>
          </p:nvPr>
        </p:nvSpPr>
        <p:spPr>
          <a:xfrm>
            <a:off x="1075850" y="914400"/>
            <a:ext cx="6996600" cy="3746310"/>
          </a:xfrm>
        </p:spPr>
        <p:txBody>
          <a:bodyPr/>
          <a:lstStyle/>
          <a:p>
            <a:pPr marL="101600" indent="0">
              <a:buNone/>
            </a:pPr>
            <a:r>
              <a:rPr lang="en-US" sz="1600" dirty="0">
                <a:solidFill>
                  <a:schemeClr val="tx1">
                    <a:lumMod val="75000"/>
                    <a:lumOff val="25000"/>
                  </a:schemeClr>
                </a:solidFill>
              </a:rPr>
              <a:t>Answer a part-4</a:t>
            </a:r>
            <a:endParaRPr lang="en-US" sz="1600" dirty="0"/>
          </a:p>
          <a:p>
            <a:pPr>
              <a:buFont typeface="Wingdings" panose="05000000000000000000" pitchFamily="2" charset="2"/>
              <a:buChar char="Ø"/>
            </a:pPr>
            <a:r>
              <a:rPr lang="en-US" dirty="0"/>
              <a:t>Replaced some variables missing values with ‘Mode’</a:t>
            </a:r>
          </a:p>
          <a:p>
            <a:pPr>
              <a:buFont typeface="Wingdings" panose="05000000000000000000" pitchFamily="2" charset="2"/>
              <a:buChar char="Ø"/>
            </a:pPr>
            <a:r>
              <a:rPr lang="en-US" dirty="0"/>
              <a:t>Converted ‘Y/N’ features to 1/0.</a:t>
            </a:r>
          </a:p>
          <a:p>
            <a:pPr>
              <a:buFont typeface="Wingdings" panose="05000000000000000000" pitchFamily="2" charset="2"/>
              <a:buChar char="Ø"/>
            </a:pPr>
            <a:r>
              <a:rPr lang="en-US" dirty="0"/>
              <a:t>Some variables has values like ‘-999997.0’, ‘9999’ treated them as null values and replaced according to the data.</a:t>
            </a:r>
          </a:p>
          <a:p>
            <a:pPr>
              <a:buFont typeface="Wingdings" panose="05000000000000000000" pitchFamily="2" charset="2"/>
              <a:buChar char="Ø"/>
            </a:pPr>
            <a:r>
              <a:rPr lang="en-US" dirty="0"/>
              <a:t>‘NOB (Property group)’, ‘URB (Income group)’ and ‘WRB (Finance Group - CCJs)’ also has {ND}, XX and X. Assumed them as Not disclosed and treated them as null values and replaced them.</a:t>
            </a:r>
          </a:p>
          <a:p>
            <a:pPr>
              <a:buFont typeface="Wingdings" panose="05000000000000000000" pitchFamily="2" charset="2"/>
              <a:buChar char="Ø"/>
            </a:pPr>
            <a:r>
              <a:rPr lang="en-US" dirty="0"/>
              <a:t>‘ND (Months since last CCJ)’ column is missing more than 90% of the data. Hence removed the column.</a:t>
            </a:r>
          </a:p>
          <a:p>
            <a:pPr>
              <a:buFont typeface="Wingdings" panose="05000000000000000000" pitchFamily="2" charset="2"/>
              <a:buChar char="Ø"/>
            </a:pPr>
            <a:r>
              <a:rPr lang="en-US" dirty="0"/>
              <a:t>Converted some categorical data to numerical data by one hot encoding.</a:t>
            </a:r>
            <a:endParaRPr lang="en-GB" dirty="0"/>
          </a:p>
          <a:p>
            <a:pPr marL="101600" indent="0">
              <a:buNone/>
            </a:pPr>
            <a:endParaRPr lang="en-GB" dirty="0"/>
          </a:p>
        </p:txBody>
      </p:sp>
      <p:sp>
        <p:nvSpPr>
          <p:cNvPr id="4" name="Slide Number Placeholder 3">
            <a:extLst>
              <a:ext uri="{FF2B5EF4-FFF2-40B4-BE49-F238E27FC236}">
                <a16:creationId xmlns:a16="http://schemas.microsoft.com/office/drawing/2014/main" id="{3C681531-FDDF-46C2-AC97-4BC1D38C7D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1337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72A-D5FC-4D0A-96B1-EB2E3D8FC012}"/>
              </a:ext>
            </a:extLst>
          </p:cNvPr>
          <p:cNvSpPr>
            <a:spLocks noGrp="1"/>
          </p:cNvSpPr>
          <p:nvPr>
            <p:ph type="title"/>
          </p:nvPr>
        </p:nvSpPr>
        <p:spPr>
          <a:xfrm>
            <a:off x="972688" y="156454"/>
            <a:ext cx="6996600" cy="715800"/>
          </a:xfrm>
        </p:spPr>
        <p:txBody>
          <a:bodyPr>
            <a:normAutofit fontScale="90000"/>
          </a:bodyPr>
          <a:lstStyle/>
          <a:p>
            <a:r>
              <a:rPr lang="en-US" dirty="0"/>
              <a:t>Modelling</a:t>
            </a:r>
            <a:br>
              <a:rPr lang="en-US" dirty="0"/>
            </a:br>
            <a:r>
              <a:rPr lang="en-US" sz="1400" dirty="0">
                <a:solidFill>
                  <a:schemeClr val="tx1"/>
                </a:solidFill>
              </a:rPr>
              <a:t>Answer c:</a:t>
            </a:r>
            <a:endParaRPr lang="en-GB" dirty="0">
              <a:solidFill>
                <a:schemeClr val="tx1"/>
              </a:solidFill>
            </a:endParaRPr>
          </a:p>
        </p:txBody>
      </p:sp>
      <p:sp>
        <p:nvSpPr>
          <p:cNvPr id="3" name="Text Placeholder 2">
            <a:extLst>
              <a:ext uri="{FF2B5EF4-FFF2-40B4-BE49-F238E27FC236}">
                <a16:creationId xmlns:a16="http://schemas.microsoft.com/office/drawing/2014/main" id="{BB433633-E583-4CB7-A456-179CB00F2F5E}"/>
              </a:ext>
            </a:extLst>
          </p:cNvPr>
          <p:cNvSpPr>
            <a:spLocks noGrp="1"/>
          </p:cNvSpPr>
          <p:nvPr>
            <p:ph type="body" idx="1"/>
          </p:nvPr>
        </p:nvSpPr>
        <p:spPr>
          <a:xfrm>
            <a:off x="822563" y="773001"/>
            <a:ext cx="6996600" cy="2021891"/>
          </a:xfrm>
        </p:spPr>
        <p:txBody>
          <a:bodyPr>
            <a:normAutofit/>
          </a:bodyPr>
          <a:lstStyle/>
          <a:p>
            <a:pPr>
              <a:buFont typeface="Wingdings" panose="05000000000000000000" pitchFamily="2" charset="2"/>
              <a:buChar char="Ø"/>
            </a:pPr>
            <a:r>
              <a:rPr lang="en-US" sz="1800" dirty="0"/>
              <a:t>Applied basic regression models. Model F1 scores as follows</a:t>
            </a:r>
          </a:p>
          <a:p>
            <a:pPr marL="101600" indent="0">
              <a:buNone/>
            </a:pPr>
            <a:endParaRPr lang="en-US" dirty="0"/>
          </a:p>
          <a:p>
            <a:pPr marL="101600" indent="0">
              <a:buNone/>
            </a:pPr>
            <a:endParaRPr lang="en-US" dirty="0"/>
          </a:p>
          <a:p>
            <a:pPr marL="101600" indent="0">
              <a:buNone/>
            </a:pPr>
            <a:r>
              <a:rPr lang="en-US" dirty="0"/>
              <a:t>		</a:t>
            </a:r>
          </a:p>
          <a:p>
            <a:pPr marL="101600" indent="0">
              <a:buNone/>
            </a:pPr>
            <a:r>
              <a:rPr lang="en-GB" dirty="0"/>
              <a:t>	</a:t>
            </a:r>
          </a:p>
        </p:txBody>
      </p:sp>
      <p:sp>
        <p:nvSpPr>
          <p:cNvPr id="4" name="Slide Number Placeholder 3">
            <a:extLst>
              <a:ext uri="{FF2B5EF4-FFF2-40B4-BE49-F238E27FC236}">
                <a16:creationId xmlns:a16="http://schemas.microsoft.com/office/drawing/2014/main" id="{2CB264B4-3721-43FB-A787-BA7BBD158D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Title 1">
            <a:extLst>
              <a:ext uri="{FF2B5EF4-FFF2-40B4-BE49-F238E27FC236}">
                <a16:creationId xmlns:a16="http://schemas.microsoft.com/office/drawing/2014/main" id="{22A3962E-45B2-4216-9C2C-52F91869B69F}"/>
              </a:ext>
            </a:extLst>
          </p:cNvPr>
          <p:cNvSpPr txBox="1">
            <a:spLocks/>
          </p:cNvSpPr>
          <p:nvPr/>
        </p:nvSpPr>
        <p:spPr>
          <a:xfrm>
            <a:off x="972688" y="3259781"/>
            <a:ext cx="6996600" cy="715800"/>
          </a:xfrm>
          <a:prstGeom prst="rect">
            <a:avLst/>
          </a:prstGeom>
        </p:spPr>
        <p:txBody>
          <a:bodyPr spcFirstLastPara="1" vert="horz" wrap="square" lIns="91425" tIns="91425" rIns="91425" bIns="91425" rtlCol="0" anchor="b" anchorCtr="0">
            <a:normAutofit/>
          </a:bodyPr>
          <a:lstStyle>
            <a:lvl1pPr lvl="0" algn="l" defTabSz="342900" rtl="0" eaLnBrk="1" latinLnBrk="0" hangingPunct="1">
              <a:spcBef>
                <a:spcPts val="0"/>
              </a:spcBef>
              <a:spcAft>
                <a:spcPts val="0"/>
              </a:spcAft>
              <a:buSzPts val="2000"/>
              <a:buNone/>
              <a:defRPr sz="2700" kern="1200">
                <a:solidFill>
                  <a:schemeClr val="accent1"/>
                </a:solidFill>
                <a:latin typeface="+mj-lt"/>
                <a:ea typeface="+mj-ea"/>
                <a:cs typeface="+mj-cs"/>
              </a:defRPr>
            </a:lvl1pPr>
            <a:lvl2pPr lvl="1" eaLnBrk="1" hangingPunct="1">
              <a:spcBef>
                <a:spcPts val="0"/>
              </a:spcBef>
              <a:spcAft>
                <a:spcPts val="0"/>
              </a:spcAft>
              <a:buSzPts val="2000"/>
              <a:buNone/>
              <a:defRPr>
                <a:solidFill>
                  <a:schemeClr val="tx2"/>
                </a:solidFill>
              </a:defRPr>
            </a:lvl2pPr>
            <a:lvl3pPr lvl="2" eaLnBrk="1" hangingPunct="1">
              <a:spcBef>
                <a:spcPts val="0"/>
              </a:spcBef>
              <a:spcAft>
                <a:spcPts val="0"/>
              </a:spcAft>
              <a:buSzPts val="2000"/>
              <a:buNone/>
              <a:defRPr>
                <a:solidFill>
                  <a:schemeClr val="tx2"/>
                </a:solidFill>
              </a:defRPr>
            </a:lvl3pPr>
            <a:lvl4pPr lvl="3" eaLnBrk="1" hangingPunct="1">
              <a:spcBef>
                <a:spcPts val="0"/>
              </a:spcBef>
              <a:spcAft>
                <a:spcPts val="0"/>
              </a:spcAft>
              <a:buSzPts val="2000"/>
              <a:buNone/>
              <a:defRPr>
                <a:solidFill>
                  <a:schemeClr val="tx2"/>
                </a:solidFill>
              </a:defRPr>
            </a:lvl4pPr>
            <a:lvl5pPr lvl="4" eaLnBrk="1" hangingPunct="1">
              <a:spcBef>
                <a:spcPts val="0"/>
              </a:spcBef>
              <a:spcAft>
                <a:spcPts val="0"/>
              </a:spcAft>
              <a:buSzPts val="2000"/>
              <a:buNone/>
              <a:defRPr>
                <a:solidFill>
                  <a:schemeClr val="tx2"/>
                </a:solidFill>
              </a:defRPr>
            </a:lvl5pPr>
            <a:lvl6pPr lvl="5" eaLnBrk="1" hangingPunct="1">
              <a:spcBef>
                <a:spcPts val="0"/>
              </a:spcBef>
              <a:spcAft>
                <a:spcPts val="0"/>
              </a:spcAft>
              <a:buSzPts val="2000"/>
              <a:buNone/>
              <a:defRPr>
                <a:solidFill>
                  <a:schemeClr val="tx2"/>
                </a:solidFill>
              </a:defRPr>
            </a:lvl6pPr>
            <a:lvl7pPr lvl="6" eaLnBrk="1" hangingPunct="1">
              <a:spcBef>
                <a:spcPts val="0"/>
              </a:spcBef>
              <a:spcAft>
                <a:spcPts val="0"/>
              </a:spcAft>
              <a:buSzPts val="2000"/>
              <a:buNone/>
              <a:defRPr>
                <a:solidFill>
                  <a:schemeClr val="tx2"/>
                </a:solidFill>
              </a:defRPr>
            </a:lvl7pPr>
            <a:lvl8pPr lvl="7" eaLnBrk="1" hangingPunct="1">
              <a:spcBef>
                <a:spcPts val="0"/>
              </a:spcBef>
              <a:spcAft>
                <a:spcPts val="0"/>
              </a:spcAft>
              <a:buSzPts val="2000"/>
              <a:buNone/>
              <a:defRPr>
                <a:solidFill>
                  <a:schemeClr val="tx2"/>
                </a:solidFill>
              </a:defRPr>
            </a:lvl8pPr>
            <a:lvl9pPr lvl="8" eaLnBrk="1" hangingPunct="1">
              <a:spcBef>
                <a:spcPts val="0"/>
              </a:spcBef>
              <a:spcAft>
                <a:spcPts val="0"/>
              </a:spcAft>
              <a:buSzPts val="2000"/>
              <a:buNone/>
              <a:defRPr>
                <a:solidFill>
                  <a:schemeClr val="tx2"/>
                </a:solidFill>
              </a:defRPr>
            </a:lvl9pPr>
          </a:lstStyle>
          <a:p>
            <a:r>
              <a:rPr lang="en-US" dirty="0"/>
              <a:t>Conclusion for modelling</a:t>
            </a:r>
            <a:endParaRPr lang="en-GB" dirty="0"/>
          </a:p>
        </p:txBody>
      </p:sp>
      <p:sp>
        <p:nvSpPr>
          <p:cNvPr id="9" name="Text Placeholder 2">
            <a:extLst>
              <a:ext uri="{FF2B5EF4-FFF2-40B4-BE49-F238E27FC236}">
                <a16:creationId xmlns:a16="http://schemas.microsoft.com/office/drawing/2014/main" id="{A73F074A-6142-4A23-A5F5-9B959B75D238}"/>
              </a:ext>
            </a:extLst>
          </p:cNvPr>
          <p:cNvSpPr txBox="1">
            <a:spLocks/>
          </p:cNvSpPr>
          <p:nvPr/>
        </p:nvSpPr>
        <p:spPr>
          <a:xfrm>
            <a:off x="872605" y="3818959"/>
            <a:ext cx="6996600" cy="715800"/>
          </a:xfrm>
          <a:prstGeom prst="rect">
            <a:avLst/>
          </a:prstGeom>
        </p:spPr>
        <p:txBody>
          <a:bodyPr spcFirstLastPara="1" vert="horz" wrap="square" lIns="91425" tIns="91425" rIns="91425" bIns="91425" rtlCol="0" anchor="t" anchorCtr="0">
            <a:noAutofit/>
          </a:bodyPr>
          <a:lstStyle>
            <a:lvl1pPr marL="457200" lvl="0" indent="-355600" algn="l" defTabSz="342900" rtl="0" eaLnBrk="1" latinLnBrk="0" hangingPunct="1">
              <a:spcBef>
                <a:spcPts val="600"/>
              </a:spcBef>
              <a:spcAft>
                <a:spcPts val="0"/>
              </a:spcAft>
              <a:buClr>
                <a:schemeClr val="accent1"/>
              </a:buClr>
              <a:buSzPts val="2000"/>
              <a:buFont typeface="Wingdings 3" charset="2"/>
              <a:buChar char="◉"/>
              <a:defRPr sz="1350" kern="1200">
                <a:solidFill>
                  <a:schemeClr val="tx1">
                    <a:lumMod val="75000"/>
                    <a:lumOff val="25000"/>
                  </a:schemeClr>
                </a:solidFill>
                <a:latin typeface="+mn-lt"/>
                <a:ea typeface="+mn-ea"/>
                <a:cs typeface="+mn-cs"/>
              </a:defRPr>
            </a:lvl1pPr>
            <a:lvl2pPr marL="914400" lvl="1" indent="-342900" algn="l" defTabSz="342900" rtl="0" eaLnBrk="1" latinLnBrk="0" hangingPunct="1">
              <a:spcBef>
                <a:spcPts val="0"/>
              </a:spcBef>
              <a:spcAft>
                <a:spcPts val="0"/>
              </a:spcAft>
              <a:buClr>
                <a:schemeClr val="accent1"/>
              </a:buClr>
              <a:buSzPts val="1800"/>
              <a:buFont typeface="Wingdings 3" charset="2"/>
              <a:buChar char="◉"/>
              <a:defRPr sz="1200" kern="1200">
                <a:solidFill>
                  <a:schemeClr val="tx1">
                    <a:lumMod val="75000"/>
                    <a:lumOff val="25000"/>
                  </a:schemeClr>
                </a:solidFill>
                <a:latin typeface="+mn-lt"/>
                <a:ea typeface="+mn-ea"/>
                <a:cs typeface="+mn-cs"/>
              </a:defRPr>
            </a:lvl2pPr>
            <a:lvl3pPr marL="1371600" lvl="2" indent="-342900" algn="l" defTabSz="342900" rtl="0" eaLnBrk="1" latinLnBrk="0" hangingPunct="1">
              <a:spcBef>
                <a:spcPts val="0"/>
              </a:spcBef>
              <a:spcAft>
                <a:spcPts val="0"/>
              </a:spcAft>
              <a:buClr>
                <a:schemeClr val="accent1"/>
              </a:buClr>
              <a:buSzPts val="1800"/>
              <a:buFont typeface="Wingdings 3" charset="2"/>
              <a:buChar char="■"/>
              <a:defRPr sz="1050" kern="1200">
                <a:solidFill>
                  <a:schemeClr val="tx1">
                    <a:lumMod val="75000"/>
                    <a:lumOff val="25000"/>
                  </a:schemeClr>
                </a:solidFill>
                <a:latin typeface="+mn-lt"/>
                <a:ea typeface="+mn-ea"/>
                <a:cs typeface="+mn-cs"/>
              </a:defRPr>
            </a:lvl3pPr>
            <a:lvl4pPr marL="1828800" lvl="3" indent="-342900" algn="l" defTabSz="342900" rtl="0" eaLnBrk="1" latinLnBrk="0" hangingPunct="1">
              <a:spcBef>
                <a:spcPts val="0"/>
              </a:spcBef>
              <a:spcAft>
                <a:spcPts val="0"/>
              </a:spcAft>
              <a:buClr>
                <a:schemeClr val="accent1"/>
              </a:buClr>
              <a:buSzPts val="1800"/>
              <a:buFont typeface="Wingdings 3" charset="2"/>
              <a:buChar char="●"/>
              <a:defRPr sz="900" kern="1200">
                <a:solidFill>
                  <a:schemeClr val="tx1">
                    <a:lumMod val="75000"/>
                    <a:lumOff val="25000"/>
                  </a:schemeClr>
                </a:solidFill>
                <a:latin typeface="+mn-lt"/>
                <a:ea typeface="+mn-ea"/>
                <a:cs typeface="+mn-cs"/>
              </a:defRPr>
            </a:lvl4pPr>
            <a:lvl5pPr marL="2286000" lvl="4" indent="-342900" algn="l" defTabSz="342900" rtl="0" eaLnBrk="1" latinLnBrk="0" hangingPunct="1">
              <a:spcBef>
                <a:spcPts val="0"/>
              </a:spcBef>
              <a:spcAft>
                <a:spcPts val="0"/>
              </a:spcAft>
              <a:buClr>
                <a:schemeClr val="accent1"/>
              </a:buClr>
              <a:buSzPts val="1800"/>
              <a:buFont typeface="Wingdings 3" charset="2"/>
              <a:buChar char="○"/>
              <a:defRPr sz="900" kern="1200">
                <a:solidFill>
                  <a:schemeClr val="tx1">
                    <a:lumMod val="75000"/>
                    <a:lumOff val="25000"/>
                  </a:schemeClr>
                </a:solidFill>
                <a:latin typeface="+mn-lt"/>
                <a:ea typeface="+mn-ea"/>
                <a:cs typeface="+mn-cs"/>
              </a:defRPr>
            </a:lvl5pPr>
            <a:lvl6pPr marL="2743200" lvl="5" indent="-342900" algn="l" defTabSz="342900" rtl="0" eaLnBrk="1" latinLnBrk="0" hangingPunct="1">
              <a:spcBef>
                <a:spcPts val="0"/>
              </a:spcBef>
              <a:spcAft>
                <a:spcPts val="0"/>
              </a:spcAft>
              <a:buClr>
                <a:schemeClr val="accent1"/>
              </a:buClr>
              <a:buSzPts val="1800"/>
              <a:buFont typeface="Wingdings 3" charset="2"/>
              <a:buChar char="■"/>
              <a:defRPr sz="900" kern="1200">
                <a:solidFill>
                  <a:schemeClr val="tx1">
                    <a:lumMod val="75000"/>
                    <a:lumOff val="25000"/>
                  </a:schemeClr>
                </a:solidFill>
                <a:latin typeface="+mn-lt"/>
                <a:ea typeface="+mn-ea"/>
                <a:cs typeface="+mn-cs"/>
              </a:defRPr>
            </a:lvl6pPr>
            <a:lvl7pPr marL="3200400" lvl="6" indent="-342900" algn="l" defTabSz="342900" rtl="0" eaLnBrk="1" latinLnBrk="0" hangingPunct="1">
              <a:spcBef>
                <a:spcPts val="0"/>
              </a:spcBef>
              <a:spcAft>
                <a:spcPts val="0"/>
              </a:spcAft>
              <a:buClr>
                <a:schemeClr val="accent1"/>
              </a:buClr>
              <a:buSzPts val="1800"/>
              <a:buFont typeface="Wingdings 3" charset="2"/>
              <a:buChar char="●"/>
              <a:defRPr sz="900" kern="1200">
                <a:solidFill>
                  <a:schemeClr val="tx1">
                    <a:lumMod val="75000"/>
                    <a:lumOff val="25000"/>
                  </a:schemeClr>
                </a:solidFill>
                <a:latin typeface="+mn-lt"/>
                <a:ea typeface="+mn-ea"/>
                <a:cs typeface="+mn-cs"/>
              </a:defRPr>
            </a:lvl7pPr>
            <a:lvl8pPr marL="3657600" lvl="7" indent="-342900" algn="l" defTabSz="342900" rtl="0" eaLnBrk="1" latinLnBrk="0" hangingPunct="1">
              <a:spcBef>
                <a:spcPts val="0"/>
              </a:spcBef>
              <a:spcAft>
                <a:spcPts val="0"/>
              </a:spcAft>
              <a:buClr>
                <a:schemeClr val="accent1"/>
              </a:buClr>
              <a:buSzPts val="1800"/>
              <a:buFont typeface="Wingdings 3" charset="2"/>
              <a:buChar char="○"/>
              <a:defRPr sz="900" kern="1200">
                <a:solidFill>
                  <a:schemeClr val="tx1">
                    <a:lumMod val="75000"/>
                    <a:lumOff val="25000"/>
                  </a:schemeClr>
                </a:solidFill>
                <a:latin typeface="+mn-lt"/>
                <a:ea typeface="+mn-ea"/>
                <a:cs typeface="+mn-cs"/>
              </a:defRPr>
            </a:lvl8pPr>
            <a:lvl9pPr marL="4114800" lvl="8" indent="-342900" algn="l" defTabSz="342900" rtl="0" eaLnBrk="1" latinLnBrk="0" hangingPunct="1">
              <a:spcBef>
                <a:spcPts val="0"/>
              </a:spcBef>
              <a:spcAft>
                <a:spcPts val="0"/>
              </a:spcAft>
              <a:buClr>
                <a:schemeClr val="accent1"/>
              </a:buClr>
              <a:buSzPts val="1800"/>
              <a:buFont typeface="Wingdings 3" charset="2"/>
              <a:buChar char="■"/>
              <a:defRPr sz="900" kern="1200">
                <a:solidFill>
                  <a:schemeClr val="tx1">
                    <a:lumMod val="75000"/>
                    <a:lumOff val="25000"/>
                  </a:schemeClr>
                </a:solidFill>
                <a:latin typeface="+mn-lt"/>
                <a:ea typeface="+mn-ea"/>
                <a:cs typeface="+mn-cs"/>
              </a:defRPr>
            </a:lvl9pPr>
          </a:lstStyle>
          <a:p>
            <a:pPr marL="101600" indent="0">
              <a:buNone/>
            </a:pPr>
            <a:r>
              <a:rPr lang="en-US" sz="1600" dirty="0"/>
              <a:t>Successfully applied classification models and predicted Probability of Sale. ‘Random Forest’ works best for this problem.</a:t>
            </a:r>
          </a:p>
          <a:p>
            <a:pPr marL="101600" indent="0">
              <a:buFont typeface="Wingdings 3" charset="2"/>
              <a:buNone/>
            </a:pPr>
            <a:endParaRPr lang="en-US" sz="1600" dirty="0"/>
          </a:p>
          <a:p>
            <a:pPr marL="101600" indent="0">
              <a:buFont typeface="Wingdings 3" charset="2"/>
              <a:buNone/>
            </a:pPr>
            <a:r>
              <a:rPr lang="en-US" sz="1600" dirty="0"/>
              <a:t>		</a:t>
            </a:r>
          </a:p>
          <a:p>
            <a:pPr marL="101600" indent="0">
              <a:buFont typeface="Wingdings 3" charset="2"/>
              <a:buNone/>
            </a:pPr>
            <a:r>
              <a:rPr lang="en-GB" sz="1600" dirty="0"/>
              <a:t>	</a:t>
            </a:r>
          </a:p>
        </p:txBody>
      </p:sp>
      <p:graphicFrame>
        <p:nvGraphicFramePr>
          <p:cNvPr id="6" name="Table 7">
            <a:extLst>
              <a:ext uri="{FF2B5EF4-FFF2-40B4-BE49-F238E27FC236}">
                <a16:creationId xmlns:a16="http://schemas.microsoft.com/office/drawing/2014/main" id="{5F410EEE-4715-47F9-95FC-02B8F09374BE}"/>
              </a:ext>
            </a:extLst>
          </p:cNvPr>
          <p:cNvGraphicFramePr>
            <a:graphicFrameLocks noGrp="1"/>
          </p:cNvGraphicFramePr>
          <p:nvPr>
            <p:extLst>
              <p:ext uri="{D42A27DB-BD31-4B8C-83A1-F6EECF244321}">
                <p14:modId xmlns:p14="http://schemas.microsoft.com/office/powerpoint/2010/main" val="153632748"/>
              </p:ext>
            </p:extLst>
          </p:nvPr>
        </p:nvGraphicFramePr>
        <p:xfrm>
          <a:off x="1174712" y="1273810"/>
          <a:ext cx="6096000" cy="2080260"/>
        </p:xfrm>
        <a:graphic>
          <a:graphicData uri="http://schemas.openxmlformats.org/drawingml/2006/table">
            <a:tbl>
              <a:tblPr firstRow="1" bandRow="1">
                <a:tableStyleId>{6164EF59-9C6D-4E87-BCD8-74A48BA3FBB7}</a:tableStyleId>
              </a:tblPr>
              <a:tblGrid>
                <a:gridCol w="3048000">
                  <a:extLst>
                    <a:ext uri="{9D8B030D-6E8A-4147-A177-3AD203B41FA5}">
                      <a16:colId xmlns:a16="http://schemas.microsoft.com/office/drawing/2014/main" val="1749704588"/>
                    </a:ext>
                  </a:extLst>
                </a:gridCol>
                <a:gridCol w="3048000">
                  <a:extLst>
                    <a:ext uri="{9D8B030D-6E8A-4147-A177-3AD203B41FA5}">
                      <a16:colId xmlns:a16="http://schemas.microsoft.com/office/drawing/2014/main" val="406553728"/>
                    </a:ext>
                  </a:extLst>
                </a:gridCol>
              </a:tblGrid>
              <a:tr h="263529">
                <a:tc>
                  <a:txBody>
                    <a:bodyPr/>
                    <a:lstStyle/>
                    <a:p>
                      <a:r>
                        <a:rPr lang="en-US" b="1" dirty="0"/>
                        <a:t>Model</a:t>
                      </a:r>
                      <a:endParaRPr lang="en-GB" b="1" dirty="0"/>
                    </a:p>
                  </a:txBody>
                  <a:tcPr/>
                </a:tc>
                <a:tc>
                  <a:txBody>
                    <a:bodyPr/>
                    <a:lstStyle/>
                    <a:p>
                      <a:r>
                        <a:rPr lang="en-US" b="1" dirty="0"/>
                        <a:t>F1- Score</a:t>
                      </a:r>
                      <a:endParaRPr lang="en-GB" b="1" dirty="0"/>
                    </a:p>
                  </a:txBody>
                  <a:tcPr/>
                </a:tc>
                <a:extLst>
                  <a:ext uri="{0D108BD9-81ED-4DB2-BD59-A6C34878D82A}">
                    <a16:rowId xmlns:a16="http://schemas.microsoft.com/office/drawing/2014/main" val="224299779"/>
                  </a:ext>
                </a:extLst>
              </a:tr>
              <a:tr h="263529">
                <a:tc>
                  <a:txBody>
                    <a:bodyPr/>
                    <a:lstStyle/>
                    <a:p>
                      <a:r>
                        <a:rPr lang="en-US" dirty="0"/>
                        <a:t>Decision Tree</a:t>
                      </a:r>
                      <a:endParaRPr lang="en-GB" dirty="0"/>
                    </a:p>
                  </a:txBody>
                  <a:tcPr/>
                </a:tc>
                <a:tc>
                  <a:txBody>
                    <a:bodyPr/>
                    <a:lstStyle/>
                    <a:p>
                      <a:r>
                        <a:rPr lang="en-US" dirty="0"/>
                        <a:t>0.77</a:t>
                      </a:r>
                      <a:endParaRPr lang="en-GB" dirty="0"/>
                    </a:p>
                  </a:txBody>
                  <a:tcPr/>
                </a:tc>
                <a:extLst>
                  <a:ext uri="{0D108BD9-81ED-4DB2-BD59-A6C34878D82A}">
                    <a16:rowId xmlns:a16="http://schemas.microsoft.com/office/drawing/2014/main" val="2844023549"/>
                  </a:ext>
                </a:extLst>
              </a:tr>
              <a:tr h="263529">
                <a:tc>
                  <a:txBody>
                    <a:bodyPr/>
                    <a:lstStyle/>
                    <a:p>
                      <a:r>
                        <a:rPr lang="en-US" dirty="0"/>
                        <a:t>SVM</a:t>
                      </a:r>
                      <a:endParaRPr lang="en-GB" dirty="0"/>
                    </a:p>
                  </a:txBody>
                  <a:tcPr/>
                </a:tc>
                <a:tc>
                  <a:txBody>
                    <a:bodyPr/>
                    <a:lstStyle/>
                    <a:p>
                      <a:r>
                        <a:rPr lang="en-US" dirty="0"/>
                        <a:t>0.20</a:t>
                      </a:r>
                      <a:endParaRPr lang="en-GB" dirty="0"/>
                    </a:p>
                  </a:txBody>
                  <a:tcPr/>
                </a:tc>
                <a:extLst>
                  <a:ext uri="{0D108BD9-81ED-4DB2-BD59-A6C34878D82A}">
                    <a16:rowId xmlns:a16="http://schemas.microsoft.com/office/drawing/2014/main" val="2705421561"/>
                  </a:ext>
                </a:extLst>
              </a:tr>
              <a:tr h="263529">
                <a:tc>
                  <a:txBody>
                    <a:bodyPr/>
                    <a:lstStyle/>
                    <a:p>
                      <a:r>
                        <a:rPr lang="en-US" dirty="0" err="1"/>
                        <a:t>Knn</a:t>
                      </a:r>
                      <a:endParaRPr lang="en-GB" dirty="0"/>
                    </a:p>
                  </a:txBody>
                  <a:tcPr/>
                </a:tc>
                <a:tc>
                  <a:txBody>
                    <a:bodyPr/>
                    <a:lstStyle/>
                    <a:p>
                      <a:r>
                        <a:rPr lang="en-US" dirty="0"/>
                        <a:t>0.50</a:t>
                      </a:r>
                      <a:endParaRPr lang="en-GB" dirty="0"/>
                    </a:p>
                  </a:txBody>
                  <a:tcPr/>
                </a:tc>
                <a:extLst>
                  <a:ext uri="{0D108BD9-81ED-4DB2-BD59-A6C34878D82A}">
                    <a16:rowId xmlns:a16="http://schemas.microsoft.com/office/drawing/2014/main" val="2477875913"/>
                  </a:ext>
                </a:extLst>
              </a:tr>
              <a:tr h="263529">
                <a:tc>
                  <a:txBody>
                    <a:bodyPr/>
                    <a:lstStyle/>
                    <a:p>
                      <a:r>
                        <a:rPr lang="en-US" dirty="0"/>
                        <a:t>Logistic Regression</a:t>
                      </a:r>
                      <a:endParaRPr lang="en-GB" dirty="0"/>
                    </a:p>
                  </a:txBody>
                  <a:tcPr/>
                </a:tc>
                <a:tc>
                  <a:txBody>
                    <a:bodyPr/>
                    <a:lstStyle/>
                    <a:p>
                      <a:r>
                        <a:rPr lang="en-US" dirty="0"/>
                        <a:t>0.20</a:t>
                      </a:r>
                      <a:endParaRPr lang="en-GB" dirty="0"/>
                    </a:p>
                  </a:txBody>
                  <a:tcPr/>
                </a:tc>
                <a:extLst>
                  <a:ext uri="{0D108BD9-81ED-4DB2-BD59-A6C34878D82A}">
                    <a16:rowId xmlns:a16="http://schemas.microsoft.com/office/drawing/2014/main" val="3604044191"/>
                  </a:ext>
                </a:extLst>
              </a:tr>
              <a:tr h="263529">
                <a:tc>
                  <a:txBody>
                    <a:bodyPr/>
                    <a:lstStyle/>
                    <a:p>
                      <a:r>
                        <a:rPr lang="en-US" dirty="0"/>
                        <a:t>Random Forest</a:t>
                      </a:r>
                      <a:endParaRPr lang="en-GB" dirty="0"/>
                    </a:p>
                  </a:txBody>
                  <a:tcPr/>
                </a:tc>
                <a:tc>
                  <a:txBody>
                    <a:bodyPr/>
                    <a:lstStyle/>
                    <a:p>
                      <a:r>
                        <a:rPr lang="en-US" dirty="0"/>
                        <a:t>0.81</a:t>
                      </a:r>
                      <a:endParaRPr lang="en-GB" dirty="0"/>
                    </a:p>
                  </a:txBody>
                  <a:tcPr/>
                </a:tc>
                <a:extLst>
                  <a:ext uri="{0D108BD9-81ED-4DB2-BD59-A6C34878D82A}">
                    <a16:rowId xmlns:a16="http://schemas.microsoft.com/office/drawing/2014/main" val="1120881831"/>
                  </a:ext>
                </a:extLst>
              </a:tr>
              <a:tr h="263529">
                <a:tc>
                  <a:txBody>
                    <a:bodyPr/>
                    <a:lstStyle/>
                    <a:p>
                      <a:r>
                        <a:rPr lang="en-GB" dirty="0"/>
                        <a:t>Gradient Boosting</a:t>
                      </a:r>
                    </a:p>
                  </a:txBody>
                  <a:tcPr/>
                </a:tc>
                <a:tc>
                  <a:txBody>
                    <a:bodyPr/>
                    <a:lstStyle/>
                    <a:p>
                      <a:r>
                        <a:rPr lang="en-US" dirty="0"/>
                        <a:t>0.26</a:t>
                      </a:r>
                      <a:endParaRPr lang="en-GB" dirty="0"/>
                    </a:p>
                  </a:txBody>
                  <a:tcPr/>
                </a:tc>
                <a:extLst>
                  <a:ext uri="{0D108BD9-81ED-4DB2-BD59-A6C34878D82A}">
                    <a16:rowId xmlns:a16="http://schemas.microsoft.com/office/drawing/2014/main" val="3101019714"/>
                  </a:ext>
                </a:extLst>
              </a:tr>
            </a:tbl>
          </a:graphicData>
        </a:graphic>
      </p:graphicFrame>
    </p:spTree>
    <p:extLst>
      <p:ext uri="{BB962C8B-B14F-4D97-AF65-F5344CB8AC3E}">
        <p14:creationId xmlns:p14="http://schemas.microsoft.com/office/powerpoint/2010/main" val="286465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CDD658-9F50-4472-BCA0-7767DC3EF7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F5BCECD8-8CAA-4968-97BC-E3C0FC788EB1}"/>
              </a:ext>
            </a:extLst>
          </p:cNvPr>
          <p:cNvSpPr txBox="1"/>
          <p:nvPr/>
        </p:nvSpPr>
        <p:spPr>
          <a:xfrm>
            <a:off x="2920621" y="507221"/>
            <a:ext cx="1822935" cy="507831"/>
          </a:xfrm>
          <a:prstGeom prst="rect">
            <a:avLst/>
          </a:prstGeom>
          <a:noFill/>
        </p:spPr>
        <p:txBody>
          <a:bodyPr wrap="none" rtlCol="0">
            <a:spAutoFit/>
          </a:bodyPr>
          <a:lstStyle/>
          <a:p>
            <a:r>
              <a:rPr lang="en-US" sz="2700" dirty="0">
                <a:solidFill>
                  <a:schemeClr val="accent1"/>
                </a:solidFill>
                <a:latin typeface="+mj-lt"/>
                <a:ea typeface="+mj-ea"/>
                <a:cs typeface="+mj-cs"/>
              </a:rPr>
              <a:t>Clustering</a:t>
            </a:r>
            <a:r>
              <a:rPr lang="en-US" sz="2000" dirty="0"/>
              <a:t> </a:t>
            </a:r>
            <a:endParaRPr lang="en-GB" sz="2000" dirty="0"/>
          </a:p>
        </p:txBody>
      </p:sp>
      <p:sp>
        <p:nvSpPr>
          <p:cNvPr id="4" name="TextBox 3">
            <a:extLst>
              <a:ext uri="{FF2B5EF4-FFF2-40B4-BE49-F238E27FC236}">
                <a16:creationId xmlns:a16="http://schemas.microsoft.com/office/drawing/2014/main" id="{DDC2EDE7-941B-4A52-A592-B153CBF6BA63}"/>
              </a:ext>
            </a:extLst>
          </p:cNvPr>
          <p:cNvSpPr txBox="1"/>
          <p:nvPr/>
        </p:nvSpPr>
        <p:spPr>
          <a:xfrm>
            <a:off x="1212280" y="1015052"/>
            <a:ext cx="6146234" cy="584775"/>
          </a:xfrm>
          <a:prstGeom prst="rect">
            <a:avLst/>
          </a:prstGeom>
          <a:noFill/>
        </p:spPr>
        <p:txBody>
          <a:bodyPr wrap="none" rtlCol="0">
            <a:spAutoFit/>
          </a:bodyPr>
          <a:lstStyle/>
          <a:p>
            <a:r>
              <a:rPr lang="en-US" sz="1400" dirty="0"/>
              <a:t>Answer d:</a:t>
            </a:r>
          </a:p>
          <a:p>
            <a:r>
              <a:rPr lang="en-US" dirty="0"/>
              <a:t>Applied clustering on the given data and got the clusters.</a:t>
            </a:r>
            <a:endParaRPr lang="en-GB" dirty="0"/>
          </a:p>
        </p:txBody>
      </p:sp>
      <p:pic>
        <p:nvPicPr>
          <p:cNvPr id="6" name="Picture 5">
            <a:extLst>
              <a:ext uri="{FF2B5EF4-FFF2-40B4-BE49-F238E27FC236}">
                <a16:creationId xmlns:a16="http://schemas.microsoft.com/office/drawing/2014/main" id="{D5F67F00-6F9C-49FF-A86F-79C08D64B443}"/>
              </a:ext>
            </a:extLst>
          </p:cNvPr>
          <p:cNvPicPr>
            <a:picLocks noChangeAspect="1"/>
          </p:cNvPicPr>
          <p:nvPr/>
        </p:nvPicPr>
        <p:blipFill>
          <a:blip r:embed="rId2"/>
          <a:stretch>
            <a:fillRect/>
          </a:stretch>
        </p:blipFill>
        <p:spPr>
          <a:xfrm>
            <a:off x="1801504" y="1600416"/>
            <a:ext cx="5153998" cy="2528032"/>
          </a:xfrm>
          <a:prstGeom prst="rect">
            <a:avLst/>
          </a:prstGeom>
        </p:spPr>
      </p:pic>
      <p:sp>
        <p:nvSpPr>
          <p:cNvPr id="7" name="TextBox 6">
            <a:extLst>
              <a:ext uri="{FF2B5EF4-FFF2-40B4-BE49-F238E27FC236}">
                <a16:creationId xmlns:a16="http://schemas.microsoft.com/office/drawing/2014/main" id="{7FFBABC7-508A-4C37-A1DF-955E4D35579C}"/>
              </a:ext>
            </a:extLst>
          </p:cNvPr>
          <p:cNvSpPr txBox="1"/>
          <p:nvPr/>
        </p:nvSpPr>
        <p:spPr>
          <a:xfrm>
            <a:off x="1303361" y="4223947"/>
            <a:ext cx="5964072" cy="584775"/>
          </a:xfrm>
          <a:prstGeom prst="rect">
            <a:avLst/>
          </a:prstGeom>
          <a:noFill/>
        </p:spPr>
        <p:txBody>
          <a:bodyPr wrap="square" rtlCol="0">
            <a:spAutoFit/>
          </a:bodyPr>
          <a:lstStyle/>
          <a:p>
            <a:r>
              <a:rPr lang="en-US" sz="1600" dirty="0"/>
              <a:t>From the above elbow curve selected 4 as number of clusters and divided the data into 4 clusters</a:t>
            </a:r>
            <a:endParaRPr lang="en-GB" sz="1600" dirty="0"/>
          </a:p>
        </p:txBody>
      </p:sp>
    </p:spTree>
    <p:extLst>
      <p:ext uri="{BB962C8B-B14F-4D97-AF65-F5344CB8AC3E}">
        <p14:creationId xmlns:p14="http://schemas.microsoft.com/office/powerpoint/2010/main" val="119996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ACD3-D061-49C6-8F8D-68E2CAA21200}"/>
              </a:ext>
            </a:extLst>
          </p:cNvPr>
          <p:cNvSpPr>
            <a:spLocks noGrp="1"/>
          </p:cNvSpPr>
          <p:nvPr>
            <p:ph type="title"/>
          </p:nvPr>
        </p:nvSpPr>
        <p:spPr/>
        <p:txBody>
          <a:bodyPr/>
          <a:lstStyle/>
          <a:p>
            <a:r>
              <a:rPr lang="en-US" dirty="0"/>
              <a:t>Future Work</a:t>
            </a:r>
            <a:endParaRPr lang="en-GB" dirty="0"/>
          </a:p>
        </p:txBody>
      </p:sp>
      <p:sp>
        <p:nvSpPr>
          <p:cNvPr id="3" name="Text Placeholder 2">
            <a:extLst>
              <a:ext uri="{FF2B5EF4-FFF2-40B4-BE49-F238E27FC236}">
                <a16:creationId xmlns:a16="http://schemas.microsoft.com/office/drawing/2014/main" id="{CD6151DE-79B1-4F84-ABF7-59D215B66E99}"/>
              </a:ext>
            </a:extLst>
          </p:cNvPr>
          <p:cNvSpPr>
            <a:spLocks noGrp="1"/>
          </p:cNvSpPr>
          <p:nvPr>
            <p:ph type="body" idx="1"/>
          </p:nvPr>
        </p:nvSpPr>
        <p:spPr/>
        <p:txBody>
          <a:bodyPr/>
          <a:lstStyle/>
          <a:p>
            <a:pPr>
              <a:buFont typeface="Wingdings" panose="05000000000000000000" pitchFamily="2" charset="2"/>
              <a:buChar char="Ø"/>
            </a:pPr>
            <a:r>
              <a:rPr lang="en-US" dirty="0"/>
              <a:t>Produce an API so other people can use model.</a:t>
            </a:r>
          </a:p>
          <a:p>
            <a:pPr>
              <a:buFont typeface="Wingdings" panose="05000000000000000000" pitchFamily="2" charset="2"/>
              <a:buChar char="Ø"/>
            </a:pPr>
            <a:r>
              <a:rPr lang="en-US" dirty="0"/>
              <a:t>Implement parameter tuning for the models. </a:t>
            </a:r>
          </a:p>
          <a:p>
            <a:pPr>
              <a:buFont typeface="Wingdings" panose="05000000000000000000" pitchFamily="2" charset="2"/>
              <a:buChar char="Ø"/>
            </a:pPr>
            <a:r>
              <a:rPr lang="en-US" dirty="0" err="1"/>
              <a:t>Dockerise</a:t>
            </a:r>
            <a:r>
              <a:rPr lang="en-US" dirty="0"/>
              <a:t> the model.</a:t>
            </a:r>
          </a:p>
          <a:p>
            <a:pPr>
              <a:buFont typeface="Wingdings" panose="05000000000000000000" pitchFamily="2" charset="2"/>
              <a:buChar char="Ø"/>
            </a:pPr>
            <a:r>
              <a:rPr lang="en-US" dirty="0"/>
              <a:t>Explore more models.</a:t>
            </a:r>
          </a:p>
          <a:p>
            <a:pPr>
              <a:buFont typeface="Wingdings" panose="05000000000000000000" pitchFamily="2" charset="2"/>
              <a:buChar char="Ø"/>
            </a:pPr>
            <a:r>
              <a:rPr lang="en-US" dirty="0"/>
              <a:t>Explore more options for clustering.</a:t>
            </a:r>
          </a:p>
          <a:p>
            <a:pPr marL="101600" indent="0">
              <a:buNone/>
            </a:pPr>
            <a:endParaRPr lang="en-US" dirty="0"/>
          </a:p>
          <a:p>
            <a:endParaRPr lang="en-GB" dirty="0"/>
          </a:p>
        </p:txBody>
      </p:sp>
      <p:sp>
        <p:nvSpPr>
          <p:cNvPr id="4" name="Slide Number Placeholder 3">
            <a:extLst>
              <a:ext uri="{FF2B5EF4-FFF2-40B4-BE49-F238E27FC236}">
                <a16:creationId xmlns:a16="http://schemas.microsoft.com/office/drawing/2014/main" id="{8900EFF6-3C09-407D-90C2-2D99796DD7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74129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8" name="Google Shape;768;p3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66" name="Google Shape;766;p37"/>
          <p:cNvSpPr txBox="1">
            <a:spLocks noGrp="1"/>
          </p:cNvSpPr>
          <p:nvPr>
            <p:ph type="ctrTitle" idx="4294967295"/>
          </p:nvPr>
        </p:nvSpPr>
        <p:spPr>
          <a:xfrm>
            <a:off x="0" y="1277938"/>
            <a:ext cx="6594475" cy="11604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67" name="Google Shape;767;p37"/>
          <p:cNvSpPr txBox="1">
            <a:spLocks noGrp="1"/>
          </p:cNvSpPr>
          <p:nvPr>
            <p:ph type="subTitle" idx="4294967295"/>
          </p:nvPr>
        </p:nvSpPr>
        <p:spPr>
          <a:xfrm>
            <a:off x="0" y="2325688"/>
            <a:ext cx="6594475" cy="168116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grpSp>
        <p:nvGrpSpPr>
          <p:cNvPr id="5" name="Google Shape;1016;p40"/>
          <p:cNvGrpSpPr/>
          <p:nvPr/>
        </p:nvGrpSpPr>
        <p:grpSpPr>
          <a:xfrm>
            <a:off x="3991356" y="3166199"/>
            <a:ext cx="925199" cy="884415"/>
            <a:chOff x="1244325" y="4999400"/>
            <a:chExt cx="444525" cy="437200"/>
          </a:xfrm>
        </p:grpSpPr>
        <p:sp>
          <p:nvSpPr>
            <p:cNvPr id="6"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2" y="124574"/>
            <a:ext cx="6996600" cy="715800"/>
          </a:xfrm>
        </p:spPr>
        <p:txBody>
          <a:bodyPr/>
          <a:lstStyle/>
          <a:p>
            <a:r>
              <a:rPr lang="en-GB" sz="2800" dirty="0"/>
              <a:t>Overview</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Rectangle 4"/>
          <p:cNvSpPr/>
          <p:nvPr/>
        </p:nvSpPr>
        <p:spPr>
          <a:xfrm>
            <a:off x="993912" y="650426"/>
            <a:ext cx="4456865" cy="4473469"/>
          </a:xfrm>
          <a:prstGeom prst="rect">
            <a:avLst/>
          </a:prstGeom>
        </p:spPr>
        <p:txBody>
          <a:bodyPr wrap="square">
            <a:spAutoFit/>
          </a:bodyPr>
          <a:lstStyle/>
          <a:p>
            <a:endParaRPr lang="en-GB" dirty="0"/>
          </a:p>
          <a:p>
            <a:pPr marL="342900" indent="-342900">
              <a:lnSpc>
                <a:spcPct val="150000"/>
              </a:lnSpc>
              <a:buFont typeface="+mj-lt"/>
              <a:buAutoNum type="arabicPeriod"/>
            </a:pPr>
            <a:r>
              <a:rPr lang="en-GB" dirty="0"/>
              <a:t>About Me</a:t>
            </a:r>
          </a:p>
          <a:p>
            <a:pPr marL="342900" indent="-342900">
              <a:lnSpc>
                <a:spcPct val="150000"/>
              </a:lnSpc>
              <a:buFont typeface="+mj-lt"/>
              <a:buAutoNum type="arabicPeriod"/>
            </a:pPr>
            <a:r>
              <a:rPr lang="en-GB" dirty="0"/>
              <a:t>Formulation to Data Science problem</a:t>
            </a:r>
          </a:p>
          <a:p>
            <a:pPr marL="342900" indent="-342900">
              <a:lnSpc>
                <a:spcPct val="150000"/>
              </a:lnSpc>
              <a:buFont typeface="+mj-lt"/>
              <a:buAutoNum type="arabicPeriod"/>
            </a:pPr>
            <a:r>
              <a:rPr lang="en-GB" dirty="0"/>
              <a:t>Data Collection</a:t>
            </a:r>
          </a:p>
          <a:p>
            <a:pPr marL="342900" indent="-342900">
              <a:lnSpc>
                <a:spcPct val="150000"/>
              </a:lnSpc>
              <a:buFont typeface="+mj-lt"/>
              <a:buAutoNum type="arabicPeriod"/>
            </a:pPr>
            <a:r>
              <a:rPr lang="en-GB" dirty="0"/>
              <a:t>Data Exploration and Pre-processing</a:t>
            </a:r>
          </a:p>
          <a:p>
            <a:pPr marL="342900" indent="-342900">
              <a:lnSpc>
                <a:spcPct val="150000"/>
              </a:lnSpc>
              <a:buFont typeface="+mj-lt"/>
              <a:buAutoNum type="arabicPeriod"/>
            </a:pPr>
            <a:r>
              <a:rPr lang="en-GB" dirty="0"/>
              <a:t>Exploratory Data Analysis</a:t>
            </a:r>
          </a:p>
          <a:p>
            <a:pPr marL="342900" indent="-342900">
              <a:lnSpc>
                <a:spcPct val="150000"/>
              </a:lnSpc>
              <a:buFont typeface="+mj-lt"/>
              <a:buAutoNum type="arabicPeriod"/>
            </a:pPr>
            <a:r>
              <a:rPr lang="en-GB" dirty="0"/>
              <a:t>Feature Engineering</a:t>
            </a:r>
          </a:p>
          <a:p>
            <a:pPr marL="342900" indent="-342900">
              <a:lnSpc>
                <a:spcPct val="150000"/>
              </a:lnSpc>
              <a:buFont typeface="+mj-lt"/>
              <a:buAutoNum type="arabicPeriod"/>
            </a:pPr>
            <a:r>
              <a:rPr lang="en-GB" dirty="0"/>
              <a:t>Modelling</a:t>
            </a:r>
          </a:p>
          <a:p>
            <a:pPr marL="342900" indent="-342900">
              <a:lnSpc>
                <a:spcPct val="150000"/>
              </a:lnSpc>
              <a:buFont typeface="+mj-lt"/>
              <a:buAutoNum type="arabicPeriod"/>
            </a:pPr>
            <a:r>
              <a:rPr lang="en-GB" dirty="0"/>
              <a:t>Conclusion</a:t>
            </a:r>
          </a:p>
          <a:p>
            <a:pPr marL="342900" indent="-342900">
              <a:lnSpc>
                <a:spcPct val="150000"/>
              </a:lnSpc>
              <a:buFont typeface="+mj-lt"/>
              <a:buAutoNum type="arabicPeriod"/>
            </a:pPr>
            <a:endParaRPr lang="en-GB" dirty="0"/>
          </a:p>
          <a:p>
            <a:pPr marL="342900" indent="-342900">
              <a:lnSpc>
                <a:spcPct val="150000"/>
              </a:lnSpc>
              <a:buFont typeface="+mj-lt"/>
              <a:buAutoNum type="arabicPeriod"/>
            </a:pPr>
            <a:endParaRPr lang="en-GB" dirty="0"/>
          </a:p>
        </p:txBody>
      </p:sp>
      <p:sp>
        <p:nvSpPr>
          <p:cNvPr id="7" name="Google Shape;812;p40"/>
          <p:cNvSpPr/>
          <p:nvPr/>
        </p:nvSpPr>
        <p:spPr>
          <a:xfrm>
            <a:off x="223762" y="314521"/>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16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normAutofit fontScale="90000"/>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702861"/>
            <a:ext cx="5169880" cy="4053384"/>
          </a:xfrm>
        </p:spPr>
        <p:txBody>
          <a:bodyPr>
            <a:normAutofit/>
          </a:bodyPr>
          <a:lstStyle/>
          <a:p>
            <a:pPr>
              <a:buFont typeface="Wingdings" panose="05000000000000000000" pitchFamily="2" charset="2"/>
              <a:buChar char="Ø"/>
            </a:pPr>
            <a:r>
              <a:rPr lang="en-US" dirty="0"/>
              <a:t>Formulation to Data Science problem</a:t>
            </a:r>
          </a:p>
          <a:p>
            <a:pPr marL="101600" indent="0">
              <a:buNone/>
            </a:pPr>
            <a:endParaRPr lang="en-US" dirty="0"/>
          </a:p>
          <a:p>
            <a:pPr lvl="1">
              <a:buFont typeface="Wingdings" panose="05000000000000000000" pitchFamily="2" charset="2"/>
              <a:buChar char="Ø"/>
            </a:pPr>
            <a:r>
              <a:rPr lang="en-US" dirty="0"/>
              <a:t>Predicting the probability of sales.</a:t>
            </a:r>
          </a:p>
          <a:p>
            <a:pPr lvl="1">
              <a:buFont typeface="Wingdings" panose="05000000000000000000" pitchFamily="2" charset="2"/>
              <a:buChar char="Ø"/>
            </a:pPr>
            <a:r>
              <a:rPr lang="en-US" dirty="0"/>
              <a:t>This is a classification problem.</a:t>
            </a:r>
          </a:p>
          <a:p>
            <a:pPr marL="571500" lvl="1" indent="0">
              <a:buNone/>
            </a:pPr>
            <a:endParaRPr lang="en-US" dirty="0"/>
          </a:p>
          <a:p>
            <a:pPr>
              <a:buFont typeface="Wingdings" panose="05000000000000000000" pitchFamily="2" charset="2"/>
              <a:buChar char="Ø"/>
            </a:pPr>
            <a:r>
              <a:rPr lang="en-US" dirty="0"/>
              <a:t>Data Science Pipeline</a:t>
            </a:r>
          </a:p>
          <a:p>
            <a:pPr marL="101600" indent="0">
              <a:buNone/>
            </a:pPr>
            <a:endParaRPr lang="en-US" dirty="0"/>
          </a:p>
          <a:p>
            <a:pPr lvl="1">
              <a:buFont typeface="Wingdings" panose="05000000000000000000" pitchFamily="2" charset="2"/>
              <a:buChar char="Ø"/>
            </a:pPr>
            <a:r>
              <a:rPr lang="en-GB" dirty="0"/>
              <a:t>Data exploration</a:t>
            </a:r>
          </a:p>
          <a:p>
            <a:pPr lvl="1">
              <a:buFont typeface="Wingdings" panose="05000000000000000000" pitchFamily="2" charset="2"/>
              <a:buChar char="Ø"/>
            </a:pPr>
            <a:r>
              <a:rPr lang="en-GB" dirty="0"/>
              <a:t>Pre-processing</a:t>
            </a:r>
          </a:p>
          <a:p>
            <a:pPr lvl="1">
              <a:buFont typeface="Wingdings" panose="05000000000000000000" pitchFamily="2" charset="2"/>
              <a:buChar char="Ø"/>
            </a:pPr>
            <a:r>
              <a:rPr lang="en-US" dirty="0"/>
              <a:t>Feature Engineering</a:t>
            </a:r>
          </a:p>
          <a:p>
            <a:pPr lvl="1">
              <a:buFont typeface="Wingdings" panose="05000000000000000000" pitchFamily="2" charset="2"/>
              <a:buChar char="Ø"/>
            </a:pPr>
            <a:r>
              <a:rPr lang="en-US" dirty="0"/>
              <a:t>Modelling</a:t>
            </a:r>
            <a:endParaRPr lang="en-GB" dirty="0"/>
          </a:p>
          <a:p>
            <a:pPr lvl="1"/>
            <a:endParaRPr lang="en-GB" dirty="0"/>
          </a:p>
          <a:p>
            <a:pPr marL="571500" lvl="1" indent="0">
              <a:buNone/>
            </a:pPr>
            <a:endParaRPr lang="en-GB"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9" name="Google Shape;812;p40">
            <a:extLst>
              <a:ext uri="{FF2B5EF4-FFF2-40B4-BE49-F238E27FC236}">
                <a16:creationId xmlns:a16="http://schemas.microsoft.com/office/drawing/2014/main" id="{4D5DFAE4-8FAA-4751-A7BE-2B4A214272C4}"/>
              </a:ext>
            </a:extLst>
          </p:cNvPr>
          <p:cNvSpPr/>
          <p:nvPr/>
        </p:nvSpPr>
        <p:spPr>
          <a:xfrm>
            <a:off x="223762" y="314521"/>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02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204716"/>
            <a:ext cx="6996600" cy="608496"/>
          </a:xfrm>
        </p:spPr>
        <p:txBody>
          <a:bodyPr>
            <a:normAutofit fontScale="90000"/>
          </a:bodyPr>
          <a:lstStyle/>
          <a:p>
            <a:pPr>
              <a:lnSpc>
                <a:spcPct val="150000"/>
              </a:lnSpc>
            </a:pPr>
            <a:r>
              <a:rPr lang="en-US" sz="2800" dirty="0"/>
              <a:t>D</a:t>
            </a:r>
            <a:r>
              <a:rPr lang="en-GB" sz="2800" dirty="0" err="1"/>
              <a:t>ata</a:t>
            </a:r>
            <a:r>
              <a:rPr lang="en-GB" sz="2800" dirty="0"/>
              <a:t> Analysis and Feature Engineering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xtBox 10">
            <a:extLst>
              <a:ext uri="{FF2B5EF4-FFF2-40B4-BE49-F238E27FC236}">
                <a16:creationId xmlns:a16="http://schemas.microsoft.com/office/drawing/2014/main" id="{B3CE3F1C-90A6-4EEC-9CCA-8A74F523E8B8}"/>
              </a:ext>
            </a:extLst>
          </p:cNvPr>
          <p:cNvSpPr txBox="1"/>
          <p:nvPr/>
        </p:nvSpPr>
        <p:spPr>
          <a:xfrm>
            <a:off x="929442" y="750343"/>
            <a:ext cx="6996600"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By drawing correlation plot observed some correlations between data.</a:t>
            </a:r>
            <a:endParaRPr lang="en-GB" sz="1400" dirty="0"/>
          </a:p>
        </p:txBody>
      </p:sp>
      <p:pic>
        <p:nvPicPr>
          <p:cNvPr id="7" name="Picture 6">
            <a:extLst>
              <a:ext uri="{FF2B5EF4-FFF2-40B4-BE49-F238E27FC236}">
                <a16:creationId xmlns:a16="http://schemas.microsoft.com/office/drawing/2014/main" id="{006A31B4-D514-466A-9328-F72677032DE3}"/>
              </a:ext>
            </a:extLst>
          </p:cNvPr>
          <p:cNvPicPr>
            <a:picLocks noChangeAspect="1"/>
          </p:cNvPicPr>
          <p:nvPr/>
        </p:nvPicPr>
        <p:blipFill>
          <a:blip r:embed="rId2"/>
          <a:stretch>
            <a:fillRect/>
          </a:stretch>
        </p:blipFill>
        <p:spPr>
          <a:xfrm>
            <a:off x="509665" y="989351"/>
            <a:ext cx="6379369" cy="4154149"/>
          </a:xfrm>
          <a:prstGeom prst="rect">
            <a:avLst/>
          </a:prstGeom>
        </p:spPr>
      </p:pic>
    </p:spTree>
    <p:extLst>
      <p:ext uri="{BB962C8B-B14F-4D97-AF65-F5344CB8AC3E}">
        <p14:creationId xmlns:p14="http://schemas.microsoft.com/office/powerpoint/2010/main" val="142705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7" name="Straight Connector 1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25977" y="357209"/>
            <a:ext cx="5128743" cy="990600"/>
          </a:xfrm>
        </p:spPr>
        <p:txBody>
          <a:bodyPr vert="horz" lIns="91440" tIns="45720" rIns="91440" bIns="45720" rtlCol="0" anchor="ctr">
            <a:normAutofit/>
          </a:bodyPr>
          <a:lstStyle/>
          <a:p>
            <a:pPr defTabSz="457200">
              <a:lnSpc>
                <a:spcPct val="90000"/>
              </a:lnSpc>
              <a:spcBef>
                <a:spcPct val="0"/>
              </a:spcBef>
            </a:pPr>
            <a:r>
              <a:rPr lang="en-US" sz="2000" dirty="0"/>
              <a:t>Data Analysis and Feature Engineering</a:t>
            </a:r>
          </a:p>
        </p:txBody>
      </p:sp>
      <p:sp>
        <p:nvSpPr>
          <p:cNvPr id="11" name="TextBox 10">
            <a:extLst>
              <a:ext uri="{FF2B5EF4-FFF2-40B4-BE49-F238E27FC236}">
                <a16:creationId xmlns:a16="http://schemas.microsoft.com/office/drawing/2014/main" id="{B3CE3F1C-90A6-4EEC-9CCA-8A74F523E8B8}"/>
              </a:ext>
            </a:extLst>
          </p:cNvPr>
          <p:cNvSpPr txBox="1"/>
          <p:nvPr/>
        </p:nvSpPr>
        <p:spPr>
          <a:xfrm>
            <a:off x="513875" y="1416469"/>
            <a:ext cx="6282997" cy="2874522"/>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200" dirty="0">
                <a:solidFill>
                  <a:schemeClr val="tx1">
                    <a:lumMod val="75000"/>
                    <a:lumOff val="25000"/>
                  </a:schemeClr>
                </a:solidFill>
              </a:rPr>
              <a:t>Answer a part-1:</a:t>
            </a:r>
          </a:p>
          <a:p>
            <a:pPr>
              <a:lnSpc>
                <a:spcPct val="90000"/>
              </a:lnSpc>
              <a:spcBef>
                <a:spcPts val="1000"/>
              </a:spcBef>
              <a:buClr>
                <a:schemeClr val="accent1"/>
              </a:buClr>
              <a:buSzPct val="80000"/>
            </a:pPr>
            <a:r>
              <a:rPr lang="en-US" sz="1200" dirty="0">
                <a:solidFill>
                  <a:schemeClr val="tx1">
                    <a:lumMod val="75000"/>
                    <a:lumOff val="25000"/>
                  </a:schemeClr>
                </a:solidFill>
              </a:rPr>
              <a:t>From Correlation plot we can observe following correlations:</a:t>
            </a:r>
          </a:p>
          <a:p>
            <a:pPr marL="171450" indent="-171450">
              <a:lnSpc>
                <a:spcPct val="90000"/>
              </a:lnSpc>
              <a:spcBef>
                <a:spcPts val="1000"/>
              </a:spcBef>
              <a:buClr>
                <a:schemeClr val="accent1"/>
              </a:buClr>
              <a:buSzPct val="80000"/>
              <a:buFont typeface="Wingdings" panose="05000000000000000000" pitchFamily="2" charset="2"/>
              <a:buChar char="Ø"/>
            </a:pPr>
            <a:r>
              <a:rPr lang="en-US" sz="1200" dirty="0">
                <a:solidFill>
                  <a:schemeClr val="tx1">
                    <a:lumMod val="75000"/>
                    <a:lumOff val="25000"/>
                  </a:schemeClr>
                </a:solidFill>
              </a:rPr>
              <a:t>‘GSB (Tenure band)’ and ‘LSB (Regional banded house price band)’ columns highly correlate with each other. Can remove one of the column and retain the other.</a:t>
            </a:r>
          </a:p>
          <a:p>
            <a:pPr marL="171450" indent="-171450">
              <a:lnSpc>
                <a:spcPct val="90000"/>
              </a:lnSpc>
              <a:spcBef>
                <a:spcPts val="1000"/>
              </a:spcBef>
              <a:buClr>
                <a:schemeClr val="accent1"/>
              </a:buClr>
              <a:buSzPct val="80000"/>
              <a:buFont typeface="Wingdings" panose="05000000000000000000" pitchFamily="2" charset="2"/>
              <a:buChar char="Ø"/>
            </a:pPr>
            <a:r>
              <a:rPr lang="en-US" sz="1200" dirty="0">
                <a:solidFill>
                  <a:schemeClr val="tx1">
                    <a:lumMod val="75000"/>
                    <a:lumOff val="25000"/>
                  </a:schemeClr>
                </a:solidFill>
              </a:rPr>
              <a:t>‘BB (Number of CCJs)’ and ‘EF (No. of people not same surname at current address)’ columns highly correlate with each other. Can remove one of the column and retain the other.</a:t>
            </a:r>
          </a:p>
          <a:p>
            <a:pPr marL="171450" indent="-171450">
              <a:lnSpc>
                <a:spcPct val="90000"/>
              </a:lnSpc>
              <a:spcBef>
                <a:spcPts val="1000"/>
              </a:spcBef>
              <a:buClr>
                <a:schemeClr val="accent1"/>
              </a:buClr>
              <a:buSzPct val="80000"/>
              <a:buFont typeface="Wingdings" panose="05000000000000000000" pitchFamily="2" charset="2"/>
              <a:buChar char="Ø"/>
            </a:pPr>
            <a:r>
              <a:rPr lang="en-US" sz="1200" dirty="0">
                <a:solidFill>
                  <a:schemeClr val="tx1">
                    <a:lumMod val="75000"/>
                    <a:lumOff val="25000"/>
                  </a:schemeClr>
                </a:solidFill>
              </a:rPr>
              <a:t>‘BB (Number of CCJs)’ and ‘ND (Months since last CCJ)’ also correlate with each other.</a:t>
            </a:r>
          </a:p>
          <a:p>
            <a:pPr>
              <a:lnSpc>
                <a:spcPct val="90000"/>
              </a:lnSpc>
              <a:spcBef>
                <a:spcPts val="1000"/>
              </a:spcBef>
              <a:buClr>
                <a:schemeClr val="accent1"/>
              </a:buClr>
              <a:buSzPct val="80000"/>
            </a:pPr>
            <a:r>
              <a:rPr lang="en-US" sz="1200" dirty="0">
                <a:solidFill>
                  <a:schemeClr val="tx1">
                    <a:lumMod val="75000"/>
                    <a:lumOff val="25000"/>
                  </a:schemeClr>
                </a:solidFill>
              </a:rPr>
              <a:t>Answer b:</a:t>
            </a:r>
          </a:p>
          <a:p>
            <a:pPr marL="171450" indent="-171450">
              <a:lnSpc>
                <a:spcPct val="90000"/>
              </a:lnSpc>
              <a:spcBef>
                <a:spcPts val="1000"/>
              </a:spcBef>
              <a:buClr>
                <a:schemeClr val="accent1"/>
              </a:buClr>
              <a:buSzPct val="80000"/>
              <a:buFont typeface="Wingdings" panose="05000000000000000000" pitchFamily="2" charset="2"/>
              <a:buChar char="Ø"/>
            </a:pPr>
            <a:r>
              <a:rPr lang="en-US" sz="1200" dirty="0">
                <a:solidFill>
                  <a:schemeClr val="tx1">
                    <a:lumMod val="75000"/>
                    <a:lumOff val="25000"/>
                  </a:schemeClr>
                </a:solidFill>
              </a:rPr>
              <a:t>‘</a:t>
            </a:r>
            <a:r>
              <a:rPr lang="en-US" sz="1200" dirty="0" err="1">
                <a:solidFill>
                  <a:schemeClr val="tx1">
                    <a:lumMod val="75000"/>
                    <a:lumOff val="25000"/>
                  </a:schemeClr>
                </a:solidFill>
              </a:rPr>
              <a:t>TotalPremium</a:t>
            </a:r>
            <a:r>
              <a:rPr lang="en-US" sz="1200" dirty="0">
                <a:solidFill>
                  <a:schemeClr val="tx1">
                    <a:lumMod val="75000"/>
                    <a:lumOff val="25000"/>
                  </a:schemeClr>
                </a:solidFill>
              </a:rPr>
              <a:t>’ and ‘</a:t>
            </a:r>
            <a:r>
              <a:rPr lang="en-US" sz="1200" dirty="0" err="1">
                <a:solidFill>
                  <a:schemeClr val="tx1">
                    <a:lumMod val="75000"/>
                    <a:lumOff val="25000"/>
                  </a:schemeClr>
                </a:solidFill>
              </a:rPr>
              <a:t>GrossCommission</a:t>
            </a:r>
            <a:r>
              <a:rPr lang="en-US" sz="1200" dirty="0">
                <a:solidFill>
                  <a:schemeClr val="tx1">
                    <a:lumMod val="75000"/>
                    <a:lumOff val="25000"/>
                  </a:schemeClr>
                </a:solidFill>
              </a:rPr>
              <a:t>’ also correlate with each other. By this we can say profit entirely depends on premium.</a:t>
            </a:r>
          </a:p>
          <a:p>
            <a:pPr>
              <a:lnSpc>
                <a:spcPct val="90000"/>
              </a:lnSpc>
              <a:spcBef>
                <a:spcPts val="1000"/>
              </a:spcBef>
              <a:buClr>
                <a:schemeClr val="accent1"/>
              </a:buClr>
              <a:buSzPct val="80000"/>
            </a:pPr>
            <a:endParaRPr lang="en-US" sz="1200" dirty="0"/>
          </a:p>
          <a:p>
            <a:pPr>
              <a:lnSpc>
                <a:spcPct val="90000"/>
              </a:lnSpc>
              <a:spcBef>
                <a:spcPts val="1000"/>
              </a:spcBef>
              <a:buClr>
                <a:schemeClr val="accent1"/>
              </a:buClr>
              <a:buSzPct val="80000"/>
            </a:pPr>
            <a:endParaRPr lang="en-US" sz="1200" dirty="0">
              <a:solidFill>
                <a:schemeClr val="tx1">
                  <a:lumMod val="75000"/>
                  <a:lumOff val="25000"/>
                </a:schemeClr>
              </a:solidFill>
            </a:endParaRPr>
          </a:p>
          <a:p>
            <a:pPr marL="171450" indent="-171450">
              <a:lnSpc>
                <a:spcPct val="90000"/>
              </a:lnSpc>
              <a:spcBef>
                <a:spcPts val="1000"/>
              </a:spcBef>
              <a:buClr>
                <a:schemeClr val="accent1"/>
              </a:buClr>
              <a:buSzPct val="80000"/>
              <a:buFont typeface="Wingdings" panose="05000000000000000000" pitchFamily="2" charset="2"/>
              <a:buChar char="Ø"/>
            </a:pPr>
            <a:endParaRPr lang="en-US" sz="1200" dirty="0">
              <a:solidFill>
                <a:schemeClr val="tx1">
                  <a:lumMod val="75000"/>
                  <a:lumOff val="25000"/>
                </a:schemeClr>
              </a:solidFill>
            </a:endParaRPr>
          </a:p>
          <a:p>
            <a:pPr marL="171450" indent="-171450">
              <a:lnSpc>
                <a:spcPct val="90000"/>
              </a:lnSpc>
              <a:spcBef>
                <a:spcPts val="1000"/>
              </a:spcBef>
              <a:buClr>
                <a:schemeClr val="accent1"/>
              </a:buClr>
              <a:buSzPct val="80000"/>
              <a:buFont typeface="Wingdings" panose="05000000000000000000" pitchFamily="2" charset="2"/>
              <a:buChar char="Ø"/>
            </a:pPr>
            <a:endParaRPr lang="en-US" sz="1200" dirty="0">
              <a:solidFill>
                <a:schemeClr val="tx1">
                  <a:lumMod val="75000"/>
                  <a:lumOff val="25000"/>
                </a:schemeClr>
              </a:solidFill>
            </a:endParaRPr>
          </a:p>
        </p:txBody>
      </p:sp>
      <p:sp>
        <p:nvSpPr>
          <p:cNvPr id="4" name="Slide Number Placeholder 3"/>
          <p:cNvSpPr>
            <a:spLocks noGrp="1"/>
          </p:cNvSpPr>
          <p:nvPr>
            <p:ph type="sldNum" idx="12"/>
          </p:nvPr>
        </p:nvSpPr>
        <p:spPr>
          <a:xfrm>
            <a:off x="6442997" y="4531021"/>
            <a:ext cx="512504" cy="273844"/>
          </a:xfrm>
        </p:spPr>
        <p:txBody>
          <a:bodyPr vert="horz" lIns="91440" tIns="45720" rIns="91440" bIns="45720" rtlCol="0" anchor="ctr">
            <a:normAutofit/>
          </a:bodyPr>
          <a:lstStyle/>
          <a:p>
            <a:pPr lvl="0" indent="0" defTabSz="914400">
              <a:lnSpc>
                <a:spcPct val="90000"/>
              </a:lnSpc>
              <a:spcBef>
                <a:spcPts val="0"/>
              </a:spcBef>
              <a:spcAft>
                <a:spcPts val="600"/>
              </a:spcAft>
              <a:buNone/>
            </a:pPr>
            <a:fld id="{00000000-1234-1234-1234-123412341234}" type="slidenum">
              <a:rPr lang="en-US" sz="700" smtClean="0"/>
              <a:pPr lvl="0" indent="0" defTabSz="914400">
                <a:lnSpc>
                  <a:spcPct val="90000"/>
                </a:lnSpc>
                <a:spcBef>
                  <a:spcPts val="0"/>
                </a:spcBef>
                <a:spcAft>
                  <a:spcPts val="600"/>
                </a:spcAft>
                <a:buNone/>
              </a:pPr>
              <a:t>5</a:t>
            </a:fld>
            <a:endParaRPr lang="en-US" sz="700"/>
          </a:p>
        </p:txBody>
      </p:sp>
    </p:spTree>
    <p:extLst>
      <p:ext uri="{BB962C8B-B14F-4D97-AF65-F5344CB8AC3E}">
        <p14:creationId xmlns:p14="http://schemas.microsoft.com/office/powerpoint/2010/main" val="190125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3" name="Straight Connector 42">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627DD6E4-6961-4E72-A9D7-17A991B3E13A}"/>
              </a:ext>
            </a:extLst>
          </p:cNvPr>
          <p:cNvSpPr txBox="1"/>
          <p:nvPr/>
        </p:nvSpPr>
        <p:spPr>
          <a:xfrm>
            <a:off x="1493097" y="54523"/>
            <a:ext cx="6946709" cy="279829"/>
          </a:xfrm>
          <a:prstGeom prst="rect">
            <a:avLst/>
          </a:prstGeom>
        </p:spPr>
        <p:txBody>
          <a:bodyPr vert="horz" lIns="91440" tIns="45720" rIns="91440" bIns="45720" rtlCol="0" anchor="t">
            <a:normAutofit fontScale="55000" lnSpcReduction="20000"/>
          </a:bodyPr>
          <a:lstStyle/>
          <a:p>
            <a:pPr>
              <a:lnSpc>
                <a:spcPct val="90000"/>
              </a:lnSpc>
              <a:spcBef>
                <a:spcPct val="0"/>
              </a:spcBef>
              <a:spcAft>
                <a:spcPts val="600"/>
              </a:spcAft>
            </a:pPr>
            <a:r>
              <a:rPr lang="en-US" sz="3100" dirty="0">
                <a:solidFill>
                  <a:schemeClr val="accent1"/>
                </a:solidFill>
                <a:latin typeface="+mj-lt"/>
                <a:ea typeface="+mj-ea"/>
                <a:cs typeface="+mj-cs"/>
              </a:rPr>
              <a:t>Data Analysis and Feature Engineering</a:t>
            </a:r>
          </a:p>
        </p:txBody>
      </p:sp>
      <p:sp>
        <p:nvSpPr>
          <p:cNvPr id="54" name="Isosceles Triangle 8">
            <a:extLst>
              <a:ext uri="{FF2B5EF4-FFF2-40B4-BE49-F238E27FC236}">
                <a16:creationId xmlns:a16="http://schemas.microsoft.com/office/drawing/2014/main" id="{B5B9F7B6-0E4A-4A5F-BBBA-73496FAE5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57491" cy="21336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AF4C581F-4506-4764-923B-9EB1B10233D5}"/>
              </a:ext>
            </a:extLst>
          </p:cNvPr>
          <p:cNvSpPr txBox="1"/>
          <p:nvPr/>
        </p:nvSpPr>
        <p:spPr>
          <a:xfrm>
            <a:off x="3046795" y="1620441"/>
            <a:ext cx="3908705" cy="2910580"/>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panose="05000000000000000000" pitchFamily="2" charset="2"/>
              <a:buChar char="Ø"/>
            </a:pPr>
            <a:endParaRPr lang="en-US" sz="1500" dirty="0">
              <a:solidFill>
                <a:schemeClr val="tx1">
                  <a:lumMod val="75000"/>
                  <a:lumOff val="25000"/>
                </a:schemeClr>
              </a:solidFill>
            </a:endParaRPr>
          </a:p>
        </p:txBody>
      </p:sp>
      <p:sp>
        <p:nvSpPr>
          <p:cNvPr id="56" name="Rectangle 55">
            <a:extLst>
              <a:ext uri="{FF2B5EF4-FFF2-40B4-BE49-F238E27FC236}">
                <a16:creationId xmlns:a16="http://schemas.microsoft.com/office/drawing/2014/main" id="{B51D13AF-6D7E-42A4-BF57-BFDF66E1F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19673" y="4213522"/>
            <a:ext cx="463550" cy="171450"/>
          </a:xfrm>
          <a:prstGeom prst="rect">
            <a:avLst/>
          </a:prstGeom>
          <a:solidFill>
            <a:srgbClr val="EA2D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4F5F1B2-7B2A-4586-89FE-075C3A39F628}"/>
              </a:ext>
            </a:extLst>
          </p:cNvPr>
          <p:cNvSpPr>
            <a:spLocks noGrp="1"/>
          </p:cNvSpPr>
          <p:nvPr>
            <p:ph type="sldNum" sz="quarter" idx="12"/>
          </p:nvPr>
        </p:nvSpPr>
        <p:spPr>
          <a:xfrm>
            <a:off x="6442997" y="4531021"/>
            <a:ext cx="512504" cy="273844"/>
          </a:xfrm>
        </p:spPr>
        <p:txBody>
          <a:bodyPr vert="horz" lIns="91440" tIns="45720" rIns="91440" bIns="45720" rtlCol="0" anchor="ctr">
            <a:normAutofit/>
          </a:bodyPr>
          <a:lstStyle/>
          <a:p>
            <a:pPr lvl="0" indent="0" defTabSz="914400">
              <a:spcBef>
                <a:spcPts val="0"/>
              </a:spcBef>
              <a:spcAft>
                <a:spcPts val="600"/>
              </a:spcAft>
              <a:buNone/>
            </a:pPr>
            <a:fld id="{00000000-1234-1234-1234-123412341234}" type="slidenum">
              <a:rPr lang="en-US" sz="900" smtClean="0"/>
              <a:pPr lvl="0" indent="0" defTabSz="914400">
                <a:spcBef>
                  <a:spcPts val="0"/>
                </a:spcBef>
                <a:spcAft>
                  <a:spcPts val="600"/>
                </a:spcAft>
                <a:buNone/>
              </a:pPr>
              <a:t>6</a:t>
            </a:fld>
            <a:endParaRPr lang="en-US" sz="900"/>
          </a:p>
        </p:txBody>
      </p:sp>
      <p:pic>
        <p:nvPicPr>
          <p:cNvPr id="6" name="Picture 5">
            <a:extLst>
              <a:ext uri="{FF2B5EF4-FFF2-40B4-BE49-F238E27FC236}">
                <a16:creationId xmlns:a16="http://schemas.microsoft.com/office/drawing/2014/main" id="{130E0CE4-8768-43BB-A06B-4FA93863D685}"/>
              </a:ext>
            </a:extLst>
          </p:cNvPr>
          <p:cNvPicPr>
            <a:picLocks noChangeAspect="1"/>
          </p:cNvPicPr>
          <p:nvPr/>
        </p:nvPicPr>
        <p:blipFill>
          <a:blip r:embed="rId2"/>
          <a:stretch>
            <a:fillRect/>
          </a:stretch>
        </p:blipFill>
        <p:spPr>
          <a:xfrm>
            <a:off x="567938" y="338634"/>
            <a:ext cx="6649100" cy="4804865"/>
          </a:xfrm>
          <a:prstGeom prst="rect">
            <a:avLst/>
          </a:prstGeom>
        </p:spPr>
      </p:pic>
    </p:spTree>
    <p:extLst>
      <p:ext uri="{BB962C8B-B14F-4D97-AF65-F5344CB8AC3E}">
        <p14:creationId xmlns:p14="http://schemas.microsoft.com/office/powerpoint/2010/main" val="67880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977" y="357209"/>
            <a:ext cx="5128743" cy="990600"/>
          </a:xfrm>
        </p:spPr>
        <p:txBody>
          <a:bodyPr vert="horz" lIns="91440" tIns="45720" rIns="91440" bIns="45720" rtlCol="0" anchor="ctr">
            <a:normAutofit/>
          </a:bodyPr>
          <a:lstStyle/>
          <a:p>
            <a:pPr defTabSz="457200">
              <a:lnSpc>
                <a:spcPct val="90000"/>
              </a:lnSpc>
              <a:spcBef>
                <a:spcPct val="0"/>
              </a:spcBef>
            </a:pPr>
            <a:r>
              <a:rPr lang="en-US" sz="2000" dirty="0"/>
              <a:t>Data Analysis and Feature Engineering</a:t>
            </a:r>
          </a:p>
        </p:txBody>
      </p:sp>
      <p:sp>
        <p:nvSpPr>
          <p:cNvPr id="11" name="TextBox 10">
            <a:extLst>
              <a:ext uri="{FF2B5EF4-FFF2-40B4-BE49-F238E27FC236}">
                <a16:creationId xmlns:a16="http://schemas.microsoft.com/office/drawing/2014/main" id="{B3CE3F1C-90A6-4EEC-9CCA-8A74F523E8B8}"/>
              </a:ext>
            </a:extLst>
          </p:cNvPr>
          <p:cNvSpPr txBox="1"/>
          <p:nvPr/>
        </p:nvSpPr>
        <p:spPr>
          <a:xfrm>
            <a:off x="416252" y="1408973"/>
            <a:ext cx="7288692" cy="2874522"/>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600" dirty="0">
                <a:solidFill>
                  <a:schemeClr val="tx1">
                    <a:lumMod val="75000"/>
                    <a:lumOff val="25000"/>
                  </a:schemeClr>
                </a:solidFill>
              </a:rPr>
              <a:t>Answer a part-2:</a:t>
            </a:r>
          </a:p>
          <a:p>
            <a:pPr>
              <a:lnSpc>
                <a:spcPct val="90000"/>
              </a:lnSpc>
              <a:spcBef>
                <a:spcPts val="1000"/>
              </a:spcBef>
              <a:buClr>
                <a:schemeClr val="accent1"/>
              </a:buClr>
              <a:buSzPct val="80000"/>
            </a:pPr>
            <a:r>
              <a:rPr lang="en-US" sz="1600" dirty="0">
                <a:solidFill>
                  <a:schemeClr val="tx1">
                    <a:lumMod val="75000"/>
                    <a:lumOff val="25000"/>
                  </a:schemeClr>
                </a:solidFill>
              </a:rPr>
              <a:t>From scatter plot we can observe the following:</a:t>
            </a:r>
          </a:p>
          <a:p>
            <a:pPr marL="171450" indent="-171450">
              <a:lnSpc>
                <a:spcPct val="9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rPr>
              <a:t>‘</a:t>
            </a:r>
            <a:r>
              <a:rPr lang="en-US" sz="1600" dirty="0" err="1">
                <a:solidFill>
                  <a:schemeClr val="tx1">
                    <a:lumMod val="75000"/>
                    <a:lumOff val="25000"/>
                  </a:schemeClr>
                </a:solidFill>
              </a:rPr>
              <a:t>TotalPremium</a:t>
            </a:r>
            <a:r>
              <a:rPr lang="en-US" sz="1600" dirty="0">
                <a:solidFill>
                  <a:schemeClr val="tx1">
                    <a:lumMod val="75000"/>
                    <a:lumOff val="25000"/>
                  </a:schemeClr>
                </a:solidFill>
              </a:rPr>
              <a:t>’ and ‘</a:t>
            </a:r>
            <a:r>
              <a:rPr lang="en-US" sz="1600" dirty="0" err="1">
                <a:solidFill>
                  <a:schemeClr val="tx1">
                    <a:lumMod val="75000"/>
                    <a:lumOff val="25000"/>
                  </a:schemeClr>
                </a:solidFill>
              </a:rPr>
              <a:t>GrossCommission</a:t>
            </a:r>
            <a:r>
              <a:rPr lang="en-US" sz="1600" dirty="0">
                <a:solidFill>
                  <a:schemeClr val="tx1">
                    <a:lumMod val="75000"/>
                    <a:lumOff val="25000"/>
                  </a:schemeClr>
                </a:solidFill>
              </a:rPr>
              <a:t>’ have linear relation ship between them.</a:t>
            </a:r>
          </a:p>
          <a:p>
            <a:pPr marL="171450" indent="-171450">
              <a:lnSpc>
                <a:spcPct val="90000"/>
              </a:lnSpc>
              <a:spcBef>
                <a:spcPts val="1000"/>
              </a:spcBef>
              <a:buClr>
                <a:schemeClr val="accent1"/>
              </a:buClr>
              <a:buSzPct val="80000"/>
              <a:buFont typeface="Wingdings" panose="05000000000000000000" pitchFamily="2" charset="2"/>
              <a:buChar char="Ø"/>
            </a:pPr>
            <a:r>
              <a:rPr lang="en-US" sz="1600" dirty="0">
                <a:solidFill>
                  <a:schemeClr val="tx1">
                    <a:lumMod val="75000"/>
                    <a:lumOff val="25000"/>
                  </a:schemeClr>
                </a:solidFill>
              </a:rPr>
              <a:t>By observing the graph between ‘</a:t>
            </a:r>
            <a:r>
              <a:rPr lang="en-US" sz="1600" dirty="0" err="1">
                <a:solidFill>
                  <a:schemeClr val="tx1">
                    <a:lumMod val="75000"/>
                    <a:lumOff val="25000"/>
                  </a:schemeClr>
                </a:solidFill>
              </a:rPr>
              <a:t>GrossCommission</a:t>
            </a:r>
            <a:r>
              <a:rPr lang="en-US" sz="1600" dirty="0">
                <a:solidFill>
                  <a:schemeClr val="tx1">
                    <a:lumMod val="75000"/>
                    <a:lumOff val="25000"/>
                  </a:schemeClr>
                </a:solidFill>
              </a:rPr>
              <a:t>’ and ‘Term’ we can find two data points having large commission. This may impact overall performance of the dataset. Hence considering them as outliers removed the data points related to those two points.</a:t>
            </a:r>
          </a:p>
          <a:p>
            <a:pPr>
              <a:lnSpc>
                <a:spcPct val="90000"/>
              </a:lnSpc>
              <a:spcBef>
                <a:spcPts val="1000"/>
              </a:spcBef>
              <a:buClr>
                <a:schemeClr val="accent1"/>
              </a:buClr>
              <a:buSzPct val="80000"/>
            </a:pPr>
            <a:endParaRPr lang="en-US" sz="1600" dirty="0">
              <a:solidFill>
                <a:schemeClr val="tx1">
                  <a:lumMod val="75000"/>
                  <a:lumOff val="25000"/>
                </a:schemeClr>
              </a:solidFill>
            </a:endParaRPr>
          </a:p>
          <a:p>
            <a:pPr marL="171450" indent="-171450">
              <a:lnSpc>
                <a:spcPct val="90000"/>
              </a:lnSpc>
              <a:spcBef>
                <a:spcPts val="1000"/>
              </a:spcBef>
              <a:buClr>
                <a:schemeClr val="accent1"/>
              </a:buClr>
              <a:buSzPct val="80000"/>
              <a:buFont typeface="Wingdings" panose="05000000000000000000" pitchFamily="2" charset="2"/>
              <a:buChar char="Ø"/>
            </a:pPr>
            <a:endParaRPr lang="en-US" sz="1200" dirty="0">
              <a:solidFill>
                <a:schemeClr val="tx1">
                  <a:lumMod val="75000"/>
                  <a:lumOff val="25000"/>
                </a:schemeClr>
              </a:solidFill>
            </a:endParaRPr>
          </a:p>
          <a:p>
            <a:pPr marL="171450" indent="-171450">
              <a:lnSpc>
                <a:spcPct val="90000"/>
              </a:lnSpc>
              <a:spcBef>
                <a:spcPts val="1000"/>
              </a:spcBef>
              <a:buClr>
                <a:schemeClr val="accent1"/>
              </a:buClr>
              <a:buSzPct val="80000"/>
              <a:buFont typeface="Wingdings" panose="05000000000000000000" pitchFamily="2" charset="2"/>
              <a:buChar char="Ø"/>
            </a:pPr>
            <a:endParaRPr lang="en-US" sz="1200" dirty="0">
              <a:solidFill>
                <a:schemeClr val="tx1">
                  <a:lumMod val="75000"/>
                  <a:lumOff val="25000"/>
                </a:schemeClr>
              </a:solidFill>
            </a:endParaRPr>
          </a:p>
        </p:txBody>
      </p:sp>
      <p:sp>
        <p:nvSpPr>
          <p:cNvPr id="4" name="Slide Number Placeholder 3"/>
          <p:cNvSpPr>
            <a:spLocks noGrp="1"/>
          </p:cNvSpPr>
          <p:nvPr>
            <p:ph type="sldNum" idx="12"/>
          </p:nvPr>
        </p:nvSpPr>
        <p:spPr>
          <a:xfrm>
            <a:off x="6442997" y="4531021"/>
            <a:ext cx="512504" cy="273844"/>
          </a:xfrm>
        </p:spPr>
        <p:txBody>
          <a:bodyPr vert="horz" lIns="91440" tIns="45720" rIns="91440" bIns="45720" rtlCol="0" anchor="ctr">
            <a:normAutofit/>
          </a:bodyPr>
          <a:lstStyle/>
          <a:p>
            <a:pPr lvl="0" indent="0" defTabSz="914400">
              <a:lnSpc>
                <a:spcPct val="90000"/>
              </a:lnSpc>
              <a:spcBef>
                <a:spcPts val="0"/>
              </a:spcBef>
              <a:spcAft>
                <a:spcPts val="600"/>
              </a:spcAft>
              <a:buNone/>
            </a:pPr>
            <a:fld id="{00000000-1234-1234-1234-123412341234}" type="slidenum">
              <a:rPr lang="en-US" sz="700" smtClean="0"/>
              <a:pPr lvl="0" indent="0" defTabSz="914400">
                <a:lnSpc>
                  <a:spcPct val="90000"/>
                </a:lnSpc>
                <a:spcBef>
                  <a:spcPts val="0"/>
                </a:spcBef>
                <a:spcAft>
                  <a:spcPts val="600"/>
                </a:spcAft>
                <a:buNone/>
              </a:pPr>
              <a:t>7</a:t>
            </a:fld>
            <a:endParaRPr lang="en-US" sz="700"/>
          </a:p>
        </p:txBody>
      </p:sp>
    </p:spTree>
    <p:extLst>
      <p:ext uri="{BB962C8B-B14F-4D97-AF65-F5344CB8AC3E}">
        <p14:creationId xmlns:p14="http://schemas.microsoft.com/office/powerpoint/2010/main" val="297005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0A04A8-752C-4475-B066-3B853E4C70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8" name="TextBox 7">
            <a:extLst>
              <a:ext uri="{FF2B5EF4-FFF2-40B4-BE49-F238E27FC236}">
                <a16:creationId xmlns:a16="http://schemas.microsoft.com/office/drawing/2014/main" id="{1E71780E-8E8B-4012-81E3-CDB694EE8BFD}"/>
              </a:ext>
            </a:extLst>
          </p:cNvPr>
          <p:cNvSpPr txBox="1"/>
          <p:nvPr/>
        </p:nvSpPr>
        <p:spPr>
          <a:xfrm>
            <a:off x="1684521" y="397321"/>
            <a:ext cx="4575746" cy="369332"/>
          </a:xfrm>
          <a:prstGeom prst="rect">
            <a:avLst/>
          </a:prstGeom>
          <a:noFill/>
        </p:spPr>
        <p:txBody>
          <a:bodyPr wrap="square">
            <a:spAutoFit/>
          </a:bodyPr>
          <a:lstStyle/>
          <a:p>
            <a:r>
              <a:rPr lang="en-US" sz="1800" dirty="0"/>
              <a:t>D</a:t>
            </a:r>
            <a:r>
              <a:rPr lang="en-GB" sz="1800" dirty="0" err="1"/>
              <a:t>ata</a:t>
            </a:r>
            <a:r>
              <a:rPr lang="en-GB" sz="1800" dirty="0"/>
              <a:t> Analysis and Feature Engineering</a:t>
            </a:r>
            <a:endParaRPr lang="en-GB" dirty="0"/>
          </a:p>
        </p:txBody>
      </p:sp>
      <p:sp>
        <p:nvSpPr>
          <p:cNvPr id="9" name="TextBox 8">
            <a:extLst>
              <a:ext uri="{FF2B5EF4-FFF2-40B4-BE49-F238E27FC236}">
                <a16:creationId xmlns:a16="http://schemas.microsoft.com/office/drawing/2014/main" id="{3EE2DDF3-1CB8-4969-AA33-7C1357E926A9}"/>
              </a:ext>
            </a:extLst>
          </p:cNvPr>
          <p:cNvSpPr txBox="1"/>
          <p:nvPr/>
        </p:nvSpPr>
        <p:spPr>
          <a:xfrm>
            <a:off x="467827" y="807516"/>
            <a:ext cx="8208346" cy="523220"/>
          </a:xfrm>
          <a:prstGeom prst="rect">
            <a:avLst/>
          </a:prstGeom>
          <a:noFill/>
        </p:spPr>
        <p:txBody>
          <a:bodyPr wrap="square" rtlCol="0">
            <a:spAutoFit/>
          </a:bodyPr>
          <a:lstStyle/>
          <a:p>
            <a:r>
              <a:rPr lang="en-US" sz="1400" dirty="0">
                <a:solidFill>
                  <a:schemeClr val="tx1">
                    <a:lumMod val="75000"/>
                    <a:lumOff val="25000"/>
                  </a:schemeClr>
                </a:solidFill>
              </a:rPr>
              <a:t>Answer a part-3</a:t>
            </a:r>
            <a:endParaRPr lang="en-US" sz="1400" dirty="0"/>
          </a:p>
          <a:p>
            <a:pPr marL="285750" indent="-285750">
              <a:buFont typeface="Wingdings" panose="05000000000000000000" pitchFamily="2" charset="2"/>
              <a:buChar char="Ø"/>
            </a:pPr>
            <a:r>
              <a:rPr lang="en-US" sz="1400" dirty="0"/>
              <a:t>There are missing values in the data. Filled them with mode, mean according to the data.</a:t>
            </a:r>
            <a:endParaRPr lang="en-GB" sz="1400" dirty="0"/>
          </a:p>
        </p:txBody>
      </p:sp>
      <p:pic>
        <p:nvPicPr>
          <p:cNvPr id="5" name="Picture 4">
            <a:extLst>
              <a:ext uri="{FF2B5EF4-FFF2-40B4-BE49-F238E27FC236}">
                <a16:creationId xmlns:a16="http://schemas.microsoft.com/office/drawing/2014/main" id="{058D44DD-AEB3-4282-B52A-BBB470ED4C07}"/>
              </a:ext>
            </a:extLst>
          </p:cNvPr>
          <p:cNvPicPr>
            <a:picLocks noChangeAspect="1"/>
          </p:cNvPicPr>
          <p:nvPr/>
        </p:nvPicPr>
        <p:blipFill>
          <a:blip r:embed="rId2"/>
          <a:stretch>
            <a:fillRect/>
          </a:stretch>
        </p:blipFill>
        <p:spPr>
          <a:xfrm>
            <a:off x="1741556" y="1371600"/>
            <a:ext cx="4214225" cy="3705336"/>
          </a:xfrm>
          <a:prstGeom prst="rect">
            <a:avLst/>
          </a:prstGeom>
        </p:spPr>
      </p:pic>
    </p:spTree>
    <p:extLst>
      <p:ext uri="{BB962C8B-B14F-4D97-AF65-F5344CB8AC3E}">
        <p14:creationId xmlns:p14="http://schemas.microsoft.com/office/powerpoint/2010/main" val="151968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740775" y="67548"/>
            <a:ext cx="6996600" cy="1611127"/>
          </a:xfrm>
        </p:spPr>
        <p:txBody>
          <a:bodyPr>
            <a:normAutofit fontScale="90000"/>
          </a:bodyPr>
          <a:lstStyle/>
          <a:p>
            <a:pPr>
              <a:lnSpc>
                <a:spcPct val="150000"/>
              </a:lnSpc>
            </a:pPr>
            <a:br>
              <a:rPr lang="en-US" sz="2800">
                <a:solidFill>
                  <a:schemeClr val="accent1"/>
                </a:solidFill>
                <a:latin typeface="+mj-lt"/>
                <a:ea typeface="+mj-ea"/>
                <a:cs typeface="+mj-cs"/>
              </a:rPr>
            </a:br>
            <a:br>
              <a:rPr lang="en-US" sz="2800">
                <a:solidFill>
                  <a:schemeClr val="accent1"/>
                </a:solidFill>
                <a:latin typeface="+mj-lt"/>
                <a:ea typeface="+mj-ea"/>
                <a:cs typeface="+mj-cs"/>
              </a:rPr>
            </a:br>
            <a:br>
              <a:rPr lang="en-US" sz="2800">
                <a:solidFill>
                  <a:schemeClr val="accent1"/>
                </a:solidFill>
                <a:latin typeface="+mj-lt"/>
                <a:ea typeface="+mj-ea"/>
                <a:cs typeface="+mj-cs"/>
              </a:rPr>
            </a:br>
            <a:br>
              <a:rPr lang="en-US" sz="2800">
                <a:solidFill>
                  <a:schemeClr val="accent1"/>
                </a:solidFill>
                <a:latin typeface="+mj-lt"/>
                <a:ea typeface="+mj-ea"/>
                <a:cs typeface="+mj-cs"/>
              </a:rPr>
            </a:br>
            <a:r>
              <a:rPr lang="en-US" sz="2800">
                <a:solidFill>
                  <a:schemeClr val="accent1"/>
                </a:solidFill>
                <a:latin typeface="+mj-lt"/>
                <a:ea typeface="+mj-ea"/>
                <a:cs typeface="+mj-cs"/>
              </a:rPr>
              <a:t>Data Analysis and Feature Engineering</a:t>
            </a:r>
            <a:br>
              <a:rPr lang="en-US" sz="2800">
                <a:solidFill>
                  <a:schemeClr val="accent1"/>
                </a:solidFill>
                <a:latin typeface="+mj-lt"/>
                <a:ea typeface="+mj-ea"/>
                <a:cs typeface="+mj-cs"/>
              </a:rPr>
            </a:br>
            <a:endParaRPr lang="en-GB" sz="2800" dirty="0"/>
          </a:p>
        </p:txBody>
      </p:sp>
      <p:sp>
        <p:nvSpPr>
          <p:cNvPr id="3" name="Text Placeholder 2"/>
          <p:cNvSpPr>
            <a:spLocks noGrp="1"/>
          </p:cNvSpPr>
          <p:nvPr>
            <p:ph type="body" idx="1"/>
          </p:nvPr>
        </p:nvSpPr>
        <p:spPr>
          <a:xfrm>
            <a:off x="910198" y="1010087"/>
            <a:ext cx="7097946" cy="3554074"/>
          </a:xfrm>
        </p:spPr>
        <p:txBody>
          <a:bodyPr/>
          <a:lstStyle/>
          <a:p>
            <a:pPr lvl="1">
              <a:buFont typeface="Wingdings" panose="05000000000000000000" pitchFamily="2" charset="2"/>
              <a:buChar char="Ø"/>
            </a:pPr>
            <a:r>
              <a:rPr lang="en-US" dirty="0"/>
              <a:t>There is imbalance between the classes in the dataset. So balanced the classes by </a:t>
            </a:r>
            <a:r>
              <a:rPr lang="en-US" dirty="0" err="1"/>
              <a:t>upsampling</a:t>
            </a:r>
            <a:r>
              <a:rPr lang="en-US" dirty="0"/>
              <a:t> </a:t>
            </a:r>
          </a:p>
          <a:p>
            <a:pPr lvl="1">
              <a:buFont typeface="Wingdings" panose="05000000000000000000" pitchFamily="2" charset="2"/>
              <a:buChar char="Ø"/>
            </a:pPr>
            <a:endParaRPr lang="en-US"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72C176BA-47CA-46C6-8543-1C1BABAE0E37}"/>
              </a:ext>
            </a:extLst>
          </p:cNvPr>
          <p:cNvPicPr>
            <a:picLocks noChangeAspect="1"/>
          </p:cNvPicPr>
          <p:nvPr/>
        </p:nvPicPr>
        <p:blipFill>
          <a:blip r:embed="rId2"/>
          <a:stretch>
            <a:fillRect/>
          </a:stretch>
        </p:blipFill>
        <p:spPr>
          <a:xfrm>
            <a:off x="2458771" y="1844063"/>
            <a:ext cx="2682472" cy="2354784"/>
          </a:xfrm>
          <a:prstGeom prst="rect">
            <a:avLst/>
          </a:prstGeom>
        </p:spPr>
      </p:pic>
    </p:spTree>
    <p:extLst>
      <p:ext uri="{BB962C8B-B14F-4D97-AF65-F5344CB8AC3E}">
        <p14:creationId xmlns:p14="http://schemas.microsoft.com/office/powerpoint/2010/main" val="955789369"/>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3B267711A25C41B2BFC79C4D006C71" ma:contentTypeVersion="7" ma:contentTypeDescription="Create a new document." ma:contentTypeScope="" ma:versionID="f0705e744ff812a76b74e95c32703776">
  <xsd:schema xmlns:xsd="http://www.w3.org/2001/XMLSchema" xmlns:xs="http://www.w3.org/2001/XMLSchema" xmlns:p="http://schemas.microsoft.com/office/2006/metadata/properties" xmlns:ns3="2fdcd3d9-9c96-4c5d-b3c7-23c943567def" xmlns:ns4="e5d66907-a2c5-4477-ac7f-210b31fcf316" targetNamespace="http://schemas.microsoft.com/office/2006/metadata/properties" ma:root="true" ma:fieldsID="90d191597010ab3c5607c795b10ad637" ns3:_="" ns4:_="">
    <xsd:import namespace="2fdcd3d9-9c96-4c5d-b3c7-23c943567def"/>
    <xsd:import namespace="e5d66907-a2c5-4477-ac7f-210b31fcf3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dcd3d9-9c96-4c5d-b3c7-23c943567d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d66907-a2c5-4477-ac7f-210b31fcf3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335AC5-BE78-4AF9-81AE-C7B3BFE28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dcd3d9-9c96-4c5d-b3c7-23c943567def"/>
    <ds:schemaRef ds:uri="e5d66907-a2c5-4477-ac7f-210b31fcf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E2CB74-4FCA-4587-B9D0-BB0D77A9037B}">
  <ds:schemaRefs>
    <ds:schemaRef ds:uri="http://schemas.microsoft.com/sharepoint/v3/contenttype/forms"/>
  </ds:schemaRefs>
</ds:datastoreItem>
</file>

<file path=customXml/itemProps3.xml><?xml version="1.0" encoding="utf-8"?>
<ds:datastoreItem xmlns:ds="http://schemas.openxmlformats.org/officeDocument/2006/customXml" ds:itemID="{851C376A-E35F-467F-9D8C-DD7542A3EDC7}">
  <ds:schemaRefs>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purl.org/dc/elements/1.1/"/>
    <ds:schemaRef ds:uri="http://schemas.microsoft.com/office/infopath/2007/PartnerControls"/>
    <ds:schemaRef ds:uri="e5d66907-a2c5-4477-ac7f-210b31fcf316"/>
    <ds:schemaRef ds:uri="2fdcd3d9-9c96-4c5d-b3c7-23c943567de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625</Words>
  <Application>Microsoft Office PowerPoint</Application>
  <PresentationFormat>On-screen Show (16:9)</PresentationFormat>
  <Paragraphs>108</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Wingdings 3</vt:lpstr>
      <vt:lpstr>Arial</vt:lpstr>
      <vt:lpstr>Wingdings</vt:lpstr>
      <vt:lpstr>Oswald</vt:lpstr>
      <vt:lpstr>Trebuchet MS</vt:lpstr>
      <vt:lpstr>Facet</vt:lpstr>
      <vt:lpstr>PowerPoint Presentation</vt:lpstr>
      <vt:lpstr>Overview</vt:lpstr>
      <vt:lpstr>Automated System Structure</vt:lpstr>
      <vt:lpstr>Data Analysis and Feature Engineering</vt:lpstr>
      <vt:lpstr>Data Analysis and Feature Engineering</vt:lpstr>
      <vt:lpstr>PowerPoint Presentation</vt:lpstr>
      <vt:lpstr>Data Analysis and Feature Engineering</vt:lpstr>
      <vt:lpstr>PowerPoint Presentation</vt:lpstr>
      <vt:lpstr>    Data Analysis and Feature Engineering </vt:lpstr>
      <vt:lpstr>Feature engineering</vt:lpstr>
      <vt:lpstr>Modelling Answer c:</vt:lpstr>
      <vt:lpstr>PowerPoint Presentation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Avengers</dc:title>
  <dc:creator>Vajrala, Ajith K R</dc:creator>
  <cp:lastModifiedBy>Pranavi Vasa</cp:lastModifiedBy>
  <cp:revision>546</cp:revision>
  <dcterms:modified xsi:type="dcterms:W3CDTF">2022-06-07T23:53:43Z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0x010100723B267711A25C41B2BFC79C4D006C71</vt:lpwstr>
  </property>
</Properties>
</file>