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25"/>
  </p:notesMasterIdLst>
  <p:sldIdLst>
    <p:sldId id="377" r:id="rId5"/>
    <p:sldId id="380" r:id="rId6"/>
    <p:sldId id="327" r:id="rId7"/>
    <p:sldId id="329" r:id="rId8"/>
    <p:sldId id="336" r:id="rId9"/>
    <p:sldId id="337" r:id="rId10"/>
    <p:sldId id="347" r:id="rId11"/>
    <p:sldId id="338" r:id="rId12"/>
    <p:sldId id="363" r:id="rId13"/>
    <p:sldId id="386" r:id="rId14"/>
    <p:sldId id="382" r:id="rId15"/>
    <p:sldId id="357" r:id="rId16"/>
    <p:sldId id="384" r:id="rId17"/>
    <p:sldId id="388" r:id="rId18"/>
    <p:sldId id="360" r:id="rId19"/>
    <p:sldId id="383" r:id="rId20"/>
    <p:sldId id="387" r:id="rId21"/>
    <p:sldId id="364" r:id="rId22"/>
    <p:sldId id="385" r:id="rId23"/>
    <p:sldId id="280" r:id="rId24"/>
  </p:sldIdLst>
  <p:sldSz cx="9144000" cy="5143500" type="screen16x9"/>
  <p:notesSz cx="6858000" cy="9144000"/>
  <p:embeddedFontLst>
    <p:embeddedFont>
      <p:font typeface="Oswald" panose="020B0604020202020204" pitchFamily="2"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ga Akhil Yeduresi" initials="DAY" lastIdx="1" clrIdx="0">
    <p:extLst>
      <p:ext uri="{19B8F6BF-5375-455C-9EA6-DF929625EA0E}">
        <p15:presenceInfo xmlns:p15="http://schemas.microsoft.com/office/powerpoint/2012/main" userId="S::durgaakhil.yeduresi@accelins.com::08ac83ff-d521-40bf-917c-1ab9d6da08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64EF59-9C6D-4E87-BCD8-74A48BA3FBB7}">
  <a:tblStyle styleId="{6164EF59-9C6D-4E87-BCD8-74A48BA3FBB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p:scale>
          <a:sx n="100" d="100"/>
          <a:sy n="100" d="100"/>
        </p:scale>
        <p:origin x="-14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69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047081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 name="Google Shape;464;p13"/>
          <p:cNvSpPr txBox="1">
            <a:spLocks/>
          </p:cNvSpPr>
          <p:nvPr/>
        </p:nvSpPr>
        <p:spPr>
          <a:xfrm>
            <a:off x="671166" y="368259"/>
            <a:ext cx="6845991"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pPr algn="ctr"/>
            <a:r>
              <a:rPr lang="en-US" sz="4000" dirty="0">
                <a:solidFill>
                  <a:schemeClr val="tx1"/>
                </a:solidFill>
              </a:rPr>
              <a:t>Taxi Demand Prediction</a:t>
            </a:r>
          </a:p>
          <a:p>
            <a:pPr algn="ctr"/>
            <a:endParaRPr lang="en-US" sz="4000" dirty="0">
              <a:solidFill>
                <a:schemeClr val="tx1"/>
              </a:solidFill>
            </a:endParaRPr>
          </a:p>
        </p:txBody>
      </p:sp>
      <p:sp>
        <p:nvSpPr>
          <p:cNvPr id="2" name="TextBox 1"/>
          <p:cNvSpPr txBox="1"/>
          <p:nvPr/>
        </p:nvSpPr>
        <p:spPr>
          <a:xfrm>
            <a:off x="6640830" y="3479764"/>
            <a:ext cx="2083223" cy="400110"/>
          </a:xfrm>
          <a:prstGeom prst="rect">
            <a:avLst/>
          </a:prstGeom>
          <a:noFill/>
        </p:spPr>
        <p:txBody>
          <a:bodyPr wrap="square" rtlCol="0">
            <a:spAutoFit/>
          </a:bodyPr>
          <a:lstStyle/>
          <a:p>
            <a:r>
              <a:rPr lang="en-US" sz="2000" dirty="0"/>
              <a:t>P</a:t>
            </a:r>
            <a:r>
              <a:rPr lang="en-GB" sz="2000" dirty="0"/>
              <a:t>ranavi Vasa</a:t>
            </a:r>
          </a:p>
        </p:txBody>
      </p:sp>
    </p:spTree>
    <p:extLst>
      <p:ext uri="{BB962C8B-B14F-4D97-AF65-F5344CB8AC3E}">
        <p14:creationId xmlns:p14="http://schemas.microsoft.com/office/powerpoint/2010/main" val="21827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554074"/>
          </a:xfrm>
        </p:spPr>
        <p:txBody>
          <a:bodyPr/>
          <a:lstStyle/>
          <a:p>
            <a:pPr lvl="1"/>
            <a:r>
              <a:rPr lang="en-US" dirty="0"/>
              <a:t>Feature Engineering and Data Pre-processing</a:t>
            </a:r>
          </a:p>
          <a:p>
            <a:pPr marL="571500" lvl="1" indent="0">
              <a:buNone/>
            </a:pPr>
            <a:endParaRPr lang="en-US" dirty="0"/>
          </a:p>
          <a:p>
            <a:pPr lvl="2"/>
            <a:r>
              <a:rPr lang="en-US" b="1" dirty="0"/>
              <a:t>Data filling: </a:t>
            </a:r>
            <a:r>
              <a:rPr lang="en-US" dirty="0"/>
              <a:t>There are multiple time points where taxi demand was not calculated. This is because there are no taxi request at that time and location. So have filled missing time values, and filled the missing frequency values with ‘0’.</a:t>
            </a:r>
            <a:endParaRPr lang="en-US" b="1"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91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554074"/>
          </a:xfrm>
        </p:spPr>
        <p:txBody>
          <a:bodyPr/>
          <a:lstStyle/>
          <a:p>
            <a:pPr lvl="1"/>
            <a:r>
              <a:rPr lang="en-US" b="1" dirty="0"/>
              <a:t>Modelling</a:t>
            </a:r>
          </a:p>
          <a:p>
            <a:pPr marL="571500" lvl="1" indent="0">
              <a:buNone/>
            </a:pPr>
            <a:endParaRPr lang="en-US" b="1" dirty="0"/>
          </a:p>
          <a:p>
            <a:pPr marL="571500" lvl="1" indent="0">
              <a:buNone/>
            </a:pPr>
            <a:r>
              <a:rPr lang="en-US" dirty="0"/>
              <a:t>This is geo-spatial time series problem.</a:t>
            </a:r>
          </a:p>
          <a:p>
            <a:pPr marL="571500" lvl="1" indent="0">
              <a:buNone/>
            </a:pPr>
            <a:r>
              <a:rPr lang="en-US" dirty="0"/>
              <a:t>Different methods to solve this problem.</a:t>
            </a:r>
          </a:p>
          <a:p>
            <a:pPr marL="571500" lvl="1" indent="0">
              <a:buNone/>
            </a:pPr>
            <a:endParaRPr lang="en-US" dirty="0"/>
          </a:p>
          <a:p>
            <a:pPr lvl="1">
              <a:buFont typeface="Wingdings" panose="05000000000000000000" pitchFamily="2" charset="2"/>
              <a:buChar char="Ø"/>
            </a:pPr>
            <a:r>
              <a:rPr lang="en-US" dirty="0"/>
              <a:t>For each location, we can train a different model. It will have a model trained for each location</a:t>
            </a:r>
          </a:p>
          <a:p>
            <a:pPr lvl="1">
              <a:buFont typeface="Wingdings" panose="05000000000000000000" pitchFamily="2" charset="2"/>
              <a:buChar char="Ø"/>
            </a:pPr>
            <a:r>
              <a:rPr lang="en-US" dirty="0"/>
              <a:t>Train one model with all the inputs. So, it takes all the inputs at once. Disadvantage with this approach is that the model tends to become large and takes more time to train.</a:t>
            </a:r>
          </a:p>
          <a:p>
            <a:pPr lvl="1">
              <a:buFont typeface="Wingdings" panose="05000000000000000000" pitchFamily="2" charset="2"/>
              <a:buChar char="Ø"/>
            </a:pPr>
            <a:r>
              <a:rPr lang="en-US" dirty="0"/>
              <a:t>Same model on every location.</a:t>
            </a:r>
          </a:p>
          <a:p>
            <a:pPr lvl="1">
              <a:buFont typeface="Wingdings" panose="05000000000000000000" pitchFamily="2" charset="2"/>
              <a:buChar char="Ø"/>
            </a:pPr>
            <a:endParaRPr lang="en-US" dirty="0"/>
          </a:p>
          <a:p>
            <a:pPr lvl="2"/>
            <a:endParaRPr lang="en-US"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148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03109" y="827443"/>
            <a:ext cx="7097946" cy="3554074"/>
          </a:xfrm>
        </p:spPr>
        <p:txBody>
          <a:bodyPr/>
          <a:lstStyle/>
          <a:p>
            <a:r>
              <a:rPr lang="en-US" dirty="0"/>
              <a:t>Modelling</a:t>
            </a:r>
          </a:p>
          <a:p>
            <a:pPr lvl="1"/>
            <a:r>
              <a:rPr lang="en-US" dirty="0"/>
              <a:t>Train –Test (</a:t>
            </a:r>
            <a:r>
              <a:rPr lang="en-GB" dirty="0"/>
              <a:t>80%-20%</a:t>
            </a:r>
            <a:r>
              <a:rPr lang="en-US" dirty="0"/>
              <a:t>)</a:t>
            </a:r>
          </a:p>
          <a:p>
            <a:pPr marL="571500" lvl="1" indent="0">
              <a:buNone/>
            </a:pPr>
            <a:r>
              <a:rPr lang="en-US" dirty="0"/>
              <a:t>	Divided training data into 80% train data and 20% test data </a:t>
            </a:r>
          </a:p>
          <a:p>
            <a:pPr lvl="1"/>
            <a:r>
              <a:rPr lang="en-US" dirty="0"/>
              <a:t>Training models</a:t>
            </a:r>
          </a:p>
          <a:p>
            <a:pPr lvl="2"/>
            <a:r>
              <a:rPr lang="en-GB" dirty="0" err="1"/>
              <a:t>Auto_arima</a:t>
            </a:r>
            <a:endParaRPr lang="en-GB" dirty="0"/>
          </a:p>
          <a:p>
            <a:pPr lvl="2"/>
            <a:r>
              <a:rPr lang="en-GB" dirty="0" err="1"/>
              <a:t>Lstm</a:t>
            </a:r>
            <a:endParaRPr lang="en-GB" dirty="0"/>
          </a:p>
          <a:p>
            <a:pPr marL="1028700" lvl="2" indent="0">
              <a:buNone/>
            </a:pPr>
            <a:endParaRPr lang="en-GB" dirty="0"/>
          </a:p>
          <a:p>
            <a:pPr lvl="1"/>
            <a:r>
              <a:rPr lang="en-US" dirty="0"/>
              <a:t>Evaluation</a:t>
            </a:r>
          </a:p>
          <a:p>
            <a:pPr lvl="2"/>
            <a:r>
              <a:rPr lang="en-GB" dirty="0"/>
              <a:t>Root mean square error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70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B206-B8C1-4779-AE53-36390A3CA84C}"/>
              </a:ext>
            </a:extLst>
          </p:cNvPr>
          <p:cNvSpPr>
            <a:spLocks noGrp="1"/>
          </p:cNvSpPr>
          <p:nvPr>
            <p:ph type="title"/>
          </p:nvPr>
        </p:nvSpPr>
        <p:spPr>
          <a:xfrm>
            <a:off x="1073700" y="237176"/>
            <a:ext cx="6996600" cy="715800"/>
          </a:xfrm>
        </p:spPr>
        <p:txBody>
          <a:bodyPr/>
          <a:lstStyle/>
          <a:p>
            <a:r>
              <a:rPr lang="en-US" dirty="0"/>
              <a:t>Model Performance</a:t>
            </a:r>
            <a:endParaRPr lang="en-GB" dirty="0"/>
          </a:p>
        </p:txBody>
      </p:sp>
      <p:sp>
        <p:nvSpPr>
          <p:cNvPr id="3" name="Text Placeholder 2">
            <a:extLst>
              <a:ext uri="{FF2B5EF4-FFF2-40B4-BE49-F238E27FC236}">
                <a16:creationId xmlns:a16="http://schemas.microsoft.com/office/drawing/2014/main" id="{FCC8CA81-43A0-4D59-B8A2-70C0AA2C8559}"/>
              </a:ext>
            </a:extLst>
          </p:cNvPr>
          <p:cNvSpPr>
            <a:spLocks noGrp="1"/>
          </p:cNvSpPr>
          <p:nvPr>
            <p:ph type="body" idx="1"/>
          </p:nvPr>
        </p:nvSpPr>
        <p:spPr>
          <a:xfrm>
            <a:off x="1073700" y="1100696"/>
            <a:ext cx="6996600" cy="3060178"/>
          </a:xfrm>
        </p:spPr>
        <p:txBody>
          <a:bodyPr/>
          <a:lstStyle/>
          <a:p>
            <a:r>
              <a:rPr lang="en-US" dirty="0"/>
              <a:t>Auto </a:t>
            </a:r>
            <a:r>
              <a:rPr lang="en-US" dirty="0" err="1"/>
              <a:t>arima</a:t>
            </a:r>
            <a:r>
              <a:rPr lang="en-US" dirty="0"/>
              <a:t> model performance on the data.</a:t>
            </a:r>
            <a:endParaRPr lang="en-GB" dirty="0"/>
          </a:p>
        </p:txBody>
      </p:sp>
      <p:sp>
        <p:nvSpPr>
          <p:cNvPr id="4" name="Slide Number Placeholder 3">
            <a:extLst>
              <a:ext uri="{FF2B5EF4-FFF2-40B4-BE49-F238E27FC236}">
                <a16:creationId xmlns:a16="http://schemas.microsoft.com/office/drawing/2014/main" id="{E4DA71A0-B478-4E54-AE05-F205A1C6A1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9" name="TextBox 8">
            <a:extLst>
              <a:ext uri="{FF2B5EF4-FFF2-40B4-BE49-F238E27FC236}">
                <a16:creationId xmlns:a16="http://schemas.microsoft.com/office/drawing/2014/main" id="{ED1947BC-B230-4486-9B42-222E22E69983}"/>
              </a:ext>
            </a:extLst>
          </p:cNvPr>
          <p:cNvSpPr txBox="1"/>
          <p:nvPr/>
        </p:nvSpPr>
        <p:spPr>
          <a:xfrm>
            <a:off x="2064794" y="4080904"/>
            <a:ext cx="1388522" cy="307777"/>
          </a:xfrm>
          <a:prstGeom prst="rect">
            <a:avLst/>
          </a:prstGeom>
          <a:noFill/>
        </p:spPr>
        <p:txBody>
          <a:bodyPr wrap="none" rtlCol="0">
            <a:spAutoFit/>
          </a:bodyPr>
          <a:lstStyle/>
          <a:p>
            <a:r>
              <a:rPr lang="en-US" dirty="0"/>
              <a:t>Before balance</a:t>
            </a:r>
          </a:p>
        </p:txBody>
      </p:sp>
      <p:sp>
        <p:nvSpPr>
          <p:cNvPr id="10" name="TextBox 9">
            <a:extLst>
              <a:ext uri="{FF2B5EF4-FFF2-40B4-BE49-F238E27FC236}">
                <a16:creationId xmlns:a16="http://schemas.microsoft.com/office/drawing/2014/main" id="{6045CD9E-9B5A-464A-BE5F-1DB71EE70B14}"/>
              </a:ext>
            </a:extLst>
          </p:cNvPr>
          <p:cNvSpPr txBox="1"/>
          <p:nvPr/>
        </p:nvSpPr>
        <p:spPr>
          <a:xfrm>
            <a:off x="5635256" y="4080903"/>
            <a:ext cx="1239442" cy="307777"/>
          </a:xfrm>
          <a:prstGeom prst="rect">
            <a:avLst/>
          </a:prstGeom>
          <a:noFill/>
        </p:spPr>
        <p:txBody>
          <a:bodyPr wrap="none" rtlCol="0">
            <a:spAutoFit/>
          </a:bodyPr>
          <a:lstStyle/>
          <a:p>
            <a:r>
              <a:rPr lang="en-US" dirty="0"/>
              <a:t>After balance</a:t>
            </a:r>
          </a:p>
        </p:txBody>
      </p:sp>
      <p:pic>
        <p:nvPicPr>
          <p:cNvPr id="7" name="Picture 6" descr="Chart, line chart&#10;&#10;Description automatically generated">
            <a:extLst>
              <a:ext uri="{FF2B5EF4-FFF2-40B4-BE49-F238E27FC236}">
                <a16:creationId xmlns:a16="http://schemas.microsoft.com/office/drawing/2014/main" id="{7846052C-48BD-46B9-AB1F-72862DC73F68}"/>
              </a:ext>
            </a:extLst>
          </p:cNvPr>
          <p:cNvPicPr>
            <a:picLocks noChangeAspect="1"/>
          </p:cNvPicPr>
          <p:nvPr/>
        </p:nvPicPr>
        <p:blipFill>
          <a:blip r:embed="rId2"/>
          <a:stretch>
            <a:fillRect/>
          </a:stretch>
        </p:blipFill>
        <p:spPr>
          <a:xfrm>
            <a:off x="264067" y="1612582"/>
            <a:ext cx="8542740" cy="3014177"/>
          </a:xfrm>
          <a:prstGeom prst="rect">
            <a:avLst/>
          </a:prstGeom>
        </p:spPr>
      </p:pic>
    </p:spTree>
    <p:extLst>
      <p:ext uri="{BB962C8B-B14F-4D97-AF65-F5344CB8AC3E}">
        <p14:creationId xmlns:p14="http://schemas.microsoft.com/office/powerpoint/2010/main" val="369353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B206-B8C1-4779-AE53-36390A3CA84C}"/>
              </a:ext>
            </a:extLst>
          </p:cNvPr>
          <p:cNvSpPr>
            <a:spLocks noGrp="1"/>
          </p:cNvSpPr>
          <p:nvPr>
            <p:ph type="title"/>
          </p:nvPr>
        </p:nvSpPr>
        <p:spPr>
          <a:xfrm>
            <a:off x="1073700" y="237176"/>
            <a:ext cx="6996600" cy="715800"/>
          </a:xfrm>
        </p:spPr>
        <p:txBody>
          <a:bodyPr/>
          <a:lstStyle/>
          <a:p>
            <a:r>
              <a:rPr lang="en-US" dirty="0"/>
              <a:t>Model Performance</a:t>
            </a:r>
            <a:endParaRPr lang="en-GB" dirty="0"/>
          </a:p>
        </p:txBody>
      </p:sp>
      <p:sp>
        <p:nvSpPr>
          <p:cNvPr id="3" name="Text Placeholder 2">
            <a:extLst>
              <a:ext uri="{FF2B5EF4-FFF2-40B4-BE49-F238E27FC236}">
                <a16:creationId xmlns:a16="http://schemas.microsoft.com/office/drawing/2014/main" id="{FCC8CA81-43A0-4D59-B8A2-70C0AA2C8559}"/>
              </a:ext>
            </a:extLst>
          </p:cNvPr>
          <p:cNvSpPr>
            <a:spLocks noGrp="1"/>
          </p:cNvSpPr>
          <p:nvPr>
            <p:ph type="body" idx="1"/>
          </p:nvPr>
        </p:nvSpPr>
        <p:spPr>
          <a:xfrm>
            <a:off x="1073700" y="1100696"/>
            <a:ext cx="6996600" cy="3060178"/>
          </a:xfrm>
        </p:spPr>
        <p:txBody>
          <a:bodyPr/>
          <a:lstStyle/>
          <a:p>
            <a:r>
              <a:rPr lang="en-US" dirty="0"/>
              <a:t>LSTM model performance on the data.</a:t>
            </a:r>
            <a:endParaRPr lang="en-GB" dirty="0"/>
          </a:p>
        </p:txBody>
      </p:sp>
      <p:sp>
        <p:nvSpPr>
          <p:cNvPr id="4" name="Slide Number Placeholder 3">
            <a:extLst>
              <a:ext uri="{FF2B5EF4-FFF2-40B4-BE49-F238E27FC236}">
                <a16:creationId xmlns:a16="http://schemas.microsoft.com/office/drawing/2014/main" id="{E4DA71A0-B478-4E54-AE05-F205A1C6A1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9" name="TextBox 8">
            <a:extLst>
              <a:ext uri="{FF2B5EF4-FFF2-40B4-BE49-F238E27FC236}">
                <a16:creationId xmlns:a16="http://schemas.microsoft.com/office/drawing/2014/main" id="{ED1947BC-B230-4486-9B42-222E22E69983}"/>
              </a:ext>
            </a:extLst>
          </p:cNvPr>
          <p:cNvSpPr txBox="1"/>
          <p:nvPr/>
        </p:nvSpPr>
        <p:spPr>
          <a:xfrm>
            <a:off x="2064794" y="4080904"/>
            <a:ext cx="1388522" cy="307777"/>
          </a:xfrm>
          <a:prstGeom prst="rect">
            <a:avLst/>
          </a:prstGeom>
          <a:noFill/>
        </p:spPr>
        <p:txBody>
          <a:bodyPr wrap="none" rtlCol="0">
            <a:spAutoFit/>
          </a:bodyPr>
          <a:lstStyle/>
          <a:p>
            <a:r>
              <a:rPr lang="en-US" dirty="0"/>
              <a:t>Before balance</a:t>
            </a:r>
          </a:p>
        </p:txBody>
      </p:sp>
      <p:sp>
        <p:nvSpPr>
          <p:cNvPr id="10" name="TextBox 9">
            <a:extLst>
              <a:ext uri="{FF2B5EF4-FFF2-40B4-BE49-F238E27FC236}">
                <a16:creationId xmlns:a16="http://schemas.microsoft.com/office/drawing/2014/main" id="{6045CD9E-9B5A-464A-BE5F-1DB71EE70B14}"/>
              </a:ext>
            </a:extLst>
          </p:cNvPr>
          <p:cNvSpPr txBox="1"/>
          <p:nvPr/>
        </p:nvSpPr>
        <p:spPr>
          <a:xfrm>
            <a:off x="5635256" y="4080903"/>
            <a:ext cx="1239442" cy="307777"/>
          </a:xfrm>
          <a:prstGeom prst="rect">
            <a:avLst/>
          </a:prstGeom>
          <a:noFill/>
        </p:spPr>
        <p:txBody>
          <a:bodyPr wrap="none" rtlCol="0">
            <a:spAutoFit/>
          </a:bodyPr>
          <a:lstStyle/>
          <a:p>
            <a:r>
              <a:rPr lang="en-US" dirty="0"/>
              <a:t>After balance</a:t>
            </a:r>
          </a:p>
        </p:txBody>
      </p:sp>
      <p:pic>
        <p:nvPicPr>
          <p:cNvPr id="6" name="Picture 5" descr="Chart, line chart, histogram&#10;&#10;Description automatically generated">
            <a:extLst>
              <a:ext uri="{FF2B5EF4-FFF2-40B4-BE49-F238E27FC236}">
                <a16:creationId xmlns:a16="http://schemas.microsoft.com/office/drawing/2014/main" id="{CAC3E267-49E0-4298-B04F-A9572D73205B}"/>
              </a:ext>
            </a:extLst>
          </p:cNvPr>
          <p:cNvPicPr>
            <a:picLocks noChangeAspect="1"/>
          </p:cNvPicPr>
          <p:nvPr/>
        </p:nvPicPr>
        <p:blipFill>
          <a:blip r:embed="rId2"/>
          <a:stretch>
            <a:fillRect/>
          </a:stretch>
        </p:blipFill>
        <p:spPr>
          <a:xfrm>
            <a:off x="0" y="1584960"/>
            <a:ext cx="9144000" cy="3124200"/>
          </a:xfrm>
          <a:prstGeom prst="rect">
            <a:avLst/>
          </a:prstGeom>
        </p:spPr>
      </p:pic>
    </p:spTree>
    <p:extLst>
      <p:ext uri="{BB962C8B-B14F-4D97-AF65-F5344CB8AC3E}">
        <p14:creationId xmlns:p14="http://schemas.microsoft.com/office/powerpoint/2010/main" val="414247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Results Interpretation</a:t>
            </a:r>
          </a:p>
        </p:txBody>
      </p:sp>
      <p:sp>
        <p:nvSpPr>
          <p:cNvPr id="3" name="Text Placeholder 2"/>
          <p:cNvSpPr>
            <a:spLocks noGrp="1"/>
          </p:cNvSpPr>
          <p:nvPr>
            <p:ph type="body" idx="1"/>
          </p:nvPr>
        </p:nvSpPr>
        <p:spPr>
          <a:xfrm>
            <a:off x="910198" y="660470"/>
            <a:ext cx="6622716" cy="3684701"/>
          </a:xfrm>
        </p:spPr>
        <p:txBody>
          <a:bodyPr/>
          <a:lstStyle/>
          <a:p>
            <a:r>
              <a:rPr lang="en-GB" dirty="0" err="1"/>
              <a:t>Lstm</a:t>
            </a:r>
            <a:r>
              <a:rPr lang="en-GB" dirty="0"/>
              <a:t> model produced the good results and the root mean square error is also small for </a:t>
            </a:r>
            <a:r>
              <a:rPr lang="en-GB" dirty="0" err="1"/>
              <a:t>lstm</a:t>
            </a:r>
            <a:endParaRPr lang="en-GB" dirty="0"/>
          </a:p>
          <a:p>
            <a:endParaRPr lang="en-GB" dirty="0"/>
          </a:p>
          <a:p>
            <a:pPr marL="101600" indent="0">
              <a:buNone/>
            </a:pPr>
            <a:r>
              <a:rPr lang="en-GB" dirty="0"/>
              <a:t>	</a:t>
            </a:r>
            <a:r>
              <a:rPr lang="en-GB" dirty="0" err="1"/>
              <a:t>auto_arima</a:t>
            </a:r>
            <a:r>
              <a:rPr lang="en-GB" dirty="0"/>
              <a:t> rms value –  908.88</a:t>
            </a:r>
          </a:p>
          <a:p>
            <a:pPr marL="101600" indent="0">
              <a:buNone/>
            </a:pPr>
            <a:r>
              <a:rPr lang="en-GB" dirty="0"/>
              <a:t>	</a:t>
            </a:r>
            <a:r>
              <a:rPr lang="en-GB" dirty="0" err="1"/>
              <a:t>lstm</a:t>
            </a:r>
            <a:r>
              <a:rPr lang="en-GB" dirty="0"/>
              <a:t> rms value                –   11.025</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4036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Results</a:t>
            </a:r>
          </a:p>
        </p:txBody>
      </p:sp>
      <p:sp>
        <p:nvSpPr>
          <p:cNvPr id="3" name="Text Placeholder 2"/>
          <p:cNvSpPr>
            <a:spLocks noGrp="1"/>
          </p:cNvSpPr>
          <p:nvPr>
            <p:ph type="body" idx="1"/>
          </p:nvPr>
        </p:nvSpPr>
        <p:spPr>
          <a:xfrm>
            <a:off x="910198" y="1010087"/>
            <a:ext cx="7097946" cy="3554074"/>
          </a:xfrm>
        </p:spPr>
        <p:txBody>
          <a:bodyPr/>
          <a:lstStyle/>
          <a:p>
            <a:pPr marL="571500" lvl="1" indent="0">
              <a:buNone/>
            </a:pPr>
            <a:r>
              <a:rPr lang="en-US" dirty="0"/>
              <a:t>For this problem ‘LSTM’ is considered and produced the results. Results can be found in ‘final_output.csv’</a:t>
            </a:r>
          </a:p>
          <a:p>
            <a:pPr marL="571500" lvl="1" indent="0">
              <a:buNone/>
            </a:pPr>
            <a:endParaRPr lang="en-US"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8949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Deployment</a:t>
            </a:r>
          </a:p>
        </p:txBody>
      </p:sp>
      <p:sp>
        <p:nvSpPr>
          <p:cNvPr id="3" name="Text Placeholder 2"/>
          <p:cNvSpPr>
            <a:spLocks noGrp="1"/>
          </p:cNvSpPr>
          <p:nvPr>
            <p:ph type="body" idx="1"/>
          </p:nvPr>
        </p:nvSpPr>
        <p:spPr>
          <a:xfrm>
            <a:off x="910198" y="1010087"/>
            <a:ext cx="7097946" cy="3554074"/>
          </a:xfrm>
        </p:spPr>
        <p:txBody>
          <a:bodyPr/>
          <a:lstStyle/>
          <a:p>
            <a:pPr marL="571500" lvl="1" indent="0">
              <a:buNone/>
            </a:pPr>
            <a:r>
              <a:rPr lang="en-US" dirty="0"/>
              <a:t>Created </a:t>
            </a:r>
            <a:r>
              <a:rPr lang="en-US" dirty="0" err="1"/>
              <a:t>Dockerfile</a:t>
            </a:r>
            <a:r>
              <a:rPr lang="en-US" dirty="0"/>
              <a:t> for deployment.</a:t>
            </a:r>
          </a:p>
          <a:p>
            <a:pPr marL="571500" lvl="1" indent="0">
              <a:buNone/>
            </a:pPr>
            <a:endParaRPr lang="en-US"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10" name="Picture 9" descr="Logo, company name&#10;&#10;Description automatically generated">
            <a:extLst>
              <a:ext uri="{FF2B5EF4-FFF2-40B4-BE49-F238E27FC236}">
                <a16:creationId xmlns:a16="http://schemas.microsoft.com/office/drawing/2014/main" id="{D50A00BC-047F-4D5B-A1F3-13C8202C0A69}"/>
              </a:ext>
            </a:extLst>
          </p:cNvPr>
          <p:cNvPicPr>
            <a:picLocks noChangeAspect="1"/>
          </p:cNvPicPr>
          <p:nvPr/>
        </p:nvPicPr>
        <p:blipFill>
          <a:blip r:embed="rId2"/>
          <a:stretch>
            <a:fillRect/>
          </a:stretch>
        </p:blipFill>
        <p:spPr>
          <a:xfrm>
            <a:off x="2580322" y="1815574"/>
            <a:ext cx="2352675" cy="1943100"/>
          </a:xfrm>
          <a:prstGeom prst="rect">
            <a:avLst/>
          </a:prstGeom>
        </p:spPr>
      </p:pic>
    </p:spTree>
    <p:extLst>
      <p:ext uri="{BB962C8B-B14F-4D97-AF65-F5344CB8AC3E}">
        <p14:creationId xmlns:p14="http://schemas.microsoft.com/office/powerpoint/2010/main" val="273610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71569" y="396163"/>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TextBox 2">
            <a:extLst>
              <a:ext uri="{FF2B5EF4-FFF2-40B4-BE49-F238E27FC236}">
                <a16:creationId xmlns:a16="http://schemas.microsoft.com/office/drawing/2014/main" id="{3AE769ED-83A9-428E-8180-14D93F55F0D5}"/>
              </a:ext>
            </a:extLst>
          </p:cNvPr>
          <p:cNvSpPr txBox="1"/>
          <p:nvPr/>
        </p:nvSpPr>
        <p:spPr>
          <a:xfrm>
            <a:off x="892061" y="1067322"/>
            <a:ext cx="7235939" cy="1477328"/>
          </a:xfrm>
          <a:prstGeom prst="rect">
            <a:avLst/>
          </a:prstGeom>
          <a:noFill/>
        </p:spPr>
        <p:txBody>
          <a:bodyPr wrap="square" rtlCol="0">
            <a:spAutoFit/>
          </a:bodyPr>
          <a:lstStyle/>
          <a:p>
            <a:endParaRPr lang="en-US" sz="1800" dirty="0"/>
          </a:p>
          <a:p>
            <a:endParaRPr lang="en-US" sz="1800" dirty="0"/>
          </a:p>
          <a:p>
            <a:endParaRPr lang="en-US" sz="1800" dirty="0"/>
          </a:p>
          <a:p>
            <a:r>
              <a:rPr lang="en-US" sz="1800" dirty="0"/>
              <a:t>Using Data science Techniques able to predict the demand at a particular time bin and particular location.</a:t>
            </a:r>
            <a:endParaRPr lang="en-GB"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ACD3-D061-49C6-8F8D-68E2CAA21200}"/>
              </a:ext>
            </a:extLst>
          </p:cNvPr>
          <p:cNvSpPr>
            <a:spLocks noGrp="1"/>
          </p:cNvSpPr>
          <p:nvPr>
            <p:ph type="title"/>
          </p:nvPr>
        </p:nvSpPr>
        <p:spPr/>
        <p:txBody>
          <a:bodyPr/>
          <a:lstStyle/>
          <a:p>
            <a:r>
              <a:rPr lang="en-US" dirty="0"/>
              <a:t>Future Work</a:t>
            </a:r>
            <a:endParaRPr lang="en-GB" dirty="0"/>
          </a:p>
        </p:txBody>
      </p:sp>
      <p:sp>
        <p:nvSpPr>
          <p:cNvPr id="3" name="Text Placeholder 2">
            <a:extLst>
              <a:ext uri="{FF2B5EF4-FFF2-40B4-BE49-F238E27FC236}">
                <a16:creationId xmlns:a16="http://schemas.microsoft.com/office/drawing/2014/main" id="{CD6151DE-79B1-4F84-ABF7-59D215B66E99}"/>
              </a:ext>
            </a:extLst>
          </p:cNvPr>
          <p:cNvSpPr>
            <a:spLocks noGrp="1"/>
          </p:cNvSpPr>
          <p:nvPr>
            <p:ph type="body" idx="1"/>
          </p:nvPr>
        </p:nvSpPr>
        <p:spPr/>
        <p:txBody>
          <a:bodyPr/>
          <a:lstStyle/>
          <a:p>
            <a:r>
              <a:rPr lang="en-US" dirty="0"/>
              <a:t>Apply more machine learning models.</a:t>
            </a:r>
          </a:p>
          <a:p>
            <a:r>
              <a:rPr lang="en-US" dirty="0"/>
              <a:t>Implement parameter tuning for the models.</a:t>
            </a:r>
          </a:p>
          <a:p>
            <a:r>
              <a:rPr lang="en-US" dirty="0"/>
              <a:t>Try with varying grid size.</a:t>
            </a:r>
          </a:p>
          <a:p>
            <a:r>
              <a:rPr lang="en-US" dirty="0"/>
              <a:t>Can deploy the model as an API through frameworks such as Flask, Django.</a:t>
            </a:r>
          </a:p>
          <a:p>
            <a:endParaRPr lang="en-US" dirty="0"/>
          </a:p>
          <a:p>
            <a:endParaRPr lang="en-GB" dirty="0"/>
          </a:p>
        </p:txBody>
      </p:sp>
      <p:sp>
        <p:nvSpPr>
          <p:cNvPr id="4" name="Slide Number Placeholder 3">
            <a:extLst>
              <a:ext uri="{FF2B5EF4-FFF2-40B4-BE49-F238E27FC236}">
                <a16:creationId xmlns:a16="http://schemas.microsoft.com/office/drawing/2014/main" id="{8900EFF6-3C09-407D-90C2-2D99796DD7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74129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12" y="124574"/>
            <a:ext cx="6996600" cy="715800"/>
          </a:xfrm>
        </p:spPr>
        <p:txBody>
          <a:bodyPr/>
          <a:lstStyle/>
          <a:p>
            <a:r>
              <a:rPr lang="en-GB" sz="2800" dirty="0"/>
              <a:t>Overview</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Rectangle 4"/>
          <p:cNvSpPr/>
          <p:nvPr/>
        </p:nvSpPr>
        <p:spPr>
          <a:xfrm>
            <a:off x="832033" y="1013640"/>
            <a:ext cx="8036195" cy="4145815"/>
          </a:xfrm>
          <a:prstGeom prst="rect">
            <a:avLst/>
          </a:prstGeom>
        </p:spPr>
        <p:txBody>
          <a:bodyPr wrap="square">
            <a:spAutoFit/>
          </a:bodyPr>
          <a:lstStyle/>
          <a:p>
            <a:endParaRPr lang="en-GB" dirty="0"/>
          </a:p>
          <a:p>
            <a:pPr marL="342900" indent="-342900">
              <a:lnSpc>
                <a:spcPct val="150000"/>
              </a:lnSpc>
              <a:buFont typeface="+mj-lt"/>
              <a:buAutoNum type="arabicPeriod"/>
            </a:pPr>
            <a:r>
              <a:rPr lang="en-GB" dirty="0"/>
              <a:t>About Me</a:t>
            </a:r>
          </a:p>
          <a:p>
            <a:pPr marL="342900" indent="-342900">
              <a:lnSpc>
                <a:spcPct val="150000"/>
              </a:lnSpc>
              <a:buFont typeface="+mj-lt"/>
              <a:buAutoNum type="arabicPeriod"/>
            </a:pPr>
            <a:r>
              <a:rPr lang="en-GB" dirty="0"/>
              <a:t>About the Company </a:t>
            </a:r>
          </a:p>
          <a:p>
            <a:pPr marL="342900" indent="-342900">
              <a:lnSpc>
                <a:spcPct val="150000"/>
              </a:lnSpc>
              <a:buFont typeface="+mj-lt"/>
              <a:buAutoNum type="arabicPeriod"/>
            </a:pPr>
            <a:r>
              <a:rPr lang="en-GB" dirty="0"/>
              <a:t>Formulation to Data Science problem</a:t>
            </a:r>
          </a:p>
          <a:p>
            <a:pPr marL="342900" indent="-342900">
              <a:lnSpc>
                <a:spcPct val="150000"/>
              </a:lnSpc>
              <a:buFont typeface="+mj-lt"/>
              <a:buAutoNum type="arabicPeriod"/>
            </a:pPr>
            <a:r>
              <a:rPr lang="en-GB" dirty="0"/>
              <a:t>Data Collection</a:t>
            </a:r>
          </a:p>
          <a:p>
            <a:pPr marL="342900" indent="-342900">
              <a:lnSpc>
                <a:spcPct val="150000"/>
              </a:lnSpc>
              <a:buFont typeface="+mj-lt"/>
              <a:buAutoNum type="arabicPeriod"/>
            </a:pPr>
            <a:r>
              <a:rPr lang="en-GB" dirty="0"/>
              <a:t>Data Exploration and Pre-processing</a:t>
            </a:r>
          </a:p>
          <a:p>
            <a:pPr marL="342900" indent="-342900">
              <a:lnSpc>
                <a:spcPct val="150000"/>
              </a:lnSpc>
              <a:buFont typeface="+mj-lt"/>
              <a:buAutoNum type="arabicPeriod"/>
            </a:pPr>
            <a:r>
              <a:rPr lang="en-GB" dirty="0"/>
              <a:t>Exploratory Data Analysis</a:t>
            </a:r>
          </a:p>
          <a:p>
            <a:pPr marL="342900" indent="-342900">
              <a:lnSpc>
                <a:spcPct val="150000"/>
              </a:lnSpc>
              <a:buFont typeface="+mj-lt"/>
              <a:buAutoNum type="arabicPeriod"/>
            </a:pPr>
            <a:r>
              <a:rPr lang="en-GB" dirty="0"/>
              <a:t>Feature Engineering</a:t>
            </a:r>
          </a:p>
          <a:p>
            <a:pPr marL="342900" indent="-342900">
              <a:lnSpc>
                <a:spcPct val="150000"/>
              </a:lnSpc>
              <a:buFont typeface="+mj-lt"/>
              <a:buAutoNum type="arabicPeriod"/>
            </a:pPr>
            <a:r>
              <a:rPr lang="en-GB" dirty="0"/>
              <a:t>Modelling</a:t>
            </a:r>
          </a:p>
          <a:p>
            <a:pPr marL="342900" indent="-342900">
              <a:lnSpc>
                <a:spcPct val="150000"/>
              </a:lnSpc>
              <a:buFont typeface="+mj-lt"/>
              <a:buAutoNum type="arabicPeriod"/>
            </a:pPr>
            <a:r>
              <a:rPr lang="en-GB" dirty="0"/>
              <a:t>System Scalability</a:t>
            </a:r>
          </a:p>
          <a:p>
            <a:pPr marL="342900" indent="-342900">
              <a:lnSpc>
                <a:spcPct val="150000"/>
              </a:lnSpc>
              <a:buFont typeface="+mj-lt"/>
              <a:buAutoNum type="arabicPeriod"/>
            </a:pPr>
            <a:r>
              <a:rPr lang="en-GB" dirty="0"/>
              <a:t>Conclusion</a:t>
            </a:r>
          </a:p>
          <a:p>
            <a:pPr marL="342900" indent="-342900">
              <a:lnSpc>
                <a:spcPct val="150000"/>
              </a:lnSpc>
              <a:buFont typeface="+mj-lt"/>
              <a:buAutoNum type="arabicPeriod"/>
            </a:pPr>
            <a:endParaRPr lang="en-GB" dirty="0"/>
          </a:p>
          <a:p>
            <a:pPr marL="342900" indent="-342900">
              <a:lnSpc>
                <a:spcPct val="150000"/>
              </a:lnSpc>
              <a:buFont typeface="+mj-lt"/>
              <a:buAutoNum type="arabicPeriod"/>
            </a:pPr>
            <a:endParaRPr lang="en-GB" dirty="0"/>
          </a:p>
        </p:txBody>
      </p:sp>
      <p:sp>
        <p:nvSpPr>
          <p:cNvPr id="7" name="Google Shape;812;p40"/>
          <p:cNvSpPr/>
          <p:nvPr/>
        </p:nvSpPr>
        <p:spPr>
          <a:xfrm>
            <a:off x="1138163" y="388144"/>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16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67" name="Google Shape;767;p37"/>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5" name="Google Shape;1016;p40"/>
          <p:cNvGrpSpPr/>
          <p:nvPr/>
        </p:nvGrpSpPr>
        <p:grpSpPr>
          <a:xfrm>
            <a:off x="3991356" y="3166199"/>
            <a:ext cx="925199" cy="884415"/>
            <a:chOff x="1244325" y="4999400"/>
            <a:chExt cx="444525" cy="437200"/>
          </a:xfrm>
        </p:grpSpPr>
        <p:sp>
          <p:nvSpPr>
            <p:cNvPr id="6"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About the Company</a:t>
            </a:r>
          </a:p>
        </p:txBody>
      </p:sp>
      <p:sp>
        <p:nvSpPr>
          <p:cNvPr id="3" name="Text Placeholder 2"/>
          <p:cNvSpPr>
            <a:spLocks noGrp="1"/>
          </p:cNvSpPr>
          <p:nvPr>
            <p:ph type="body" idx="1"/>
          </p:nvPr>
        </p:nvSpPr>
        <p:spPr>
          <a:xfrm>
            <a:off x="910198" y="1010087"/>
            <a:ext cx="7097946" cy="3383319"/>
          </a:xfrm>
        </p:spPr>
        <p:txBody>
          <a:bodyPr/>
          <a:lstStyle/>
          <a:p>
            <a:r>
              <a:rPr lang="en-US" dirty="0"/>
              <a:t>Domain</a:t>
            </a:r>
          </a:p>
          <a:p>
            <a:pPr lvl="1"/>
            <a:r>
              <a:rPr lang="en-US" dirty="0"/>
              <a:t>Ride sharing company</a:t>
            </a:r>
          </a:p>
          <a:p>
            <a:r>
              <a:rPr lang="en-US" dirty="0"/>
              <a:t>Business</a:t>
            </a:r>
          </a:p>
          <a:p>
            <a:pPr lvl="1"/>
            <a:r>
              <a:rPr lang="en-US" dirty="0"/>
              <a:t>Groups</a:t>
            </a:r>
          </a:p>
          <a:p>
            <a:pPr lvl="1"/>
            <a:r>
              <a:rPr lang="en-US" dirty="0"/>
              <a:t>Objectives and Constraints</a:t>
            </a:r>
          </a:p>
          <a:p>
            <a:pPr lvl="1"/>
            <a:r>
              <a:rPr lang="en-US" dirty="0"/>
              <a:t>Worldwide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5" name="Google Shape;874;p40"/>
          <p:cNvGrpSpPr/>
          <p:nvPr/>
        </p:nvGrpSpPr>
        <p:grpSpPr>
          <a:xfrm>
            <a:off x="2306629" y="271036"/>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492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383319"/>
          </a:xfrm>
        </p:spPr>
        <p:txBody>
          <a:bodyPr/>
          <a:lstStyle/>
          <a:p>
            <a:r>
              <a:rPr lang="en-US" dirty="0"/>
              <a:t>Formulation to Data Science problem</a:t>
            </a:r>
          </a:p>
          <a:p>
            <a:endParaRPr lang="en-US" dirty="0"/>
          </a:p>
          <a:p>
            <a:endParaRPr lang="en-US" dirty="0"/>
          </a:p>
          <a:p>
            <a:endParaRPr lang="en-US" dirty="0"/>
          </a:p>
          <a:p>
            <a:r>
              <a:rPr lang="en-US" dirty="0"/>
              <a:t>Data Science Pipeline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686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20135"/>
            <a:ext cx="7097946" cy="3383319"/>
          </a:xfrm>
        </p:spPr>
        <p:txBody>
          <a:bodyPr/>
          <a:lstStyle/>
          <a:p>
            <a:r>
              <a:rPr lang="en-US" dirty="0"/>
              <a:t>Formulation to Data Science problem</a:t>
            </a:r>
          </a:p>
          <a:p>
            <a:pPr lvl="1"/>
            <a:r>
              <a:rPr lang="en-US" dirty="0"/>
              <a:t>Predicting the number of requests at a given time and given location.</a:t>
            </a:r>
          </a:p>
          <a:p>
            <a:pPr lvl="1"/>
            <a:r>
              <a:rPr lang="en-US" dirty="0"/>
              <a:t>This is a geo-spatial time series analysis </a:t>
            </a:r>
          </a:p>
          <a:p>
            <a:r>
              <a:rPr lang="en-US" dirty="0"/>
              <a:t>Data Science Pipeline</a:t>
            </a:r>
          </a:p>
          <a:p>
            <a:pPr lvl="1"/>
            <a:r>
              <a:rPr lang="en-GB" dirty="0"/>
              <a:t>Data Collection</a:t>
            </a:r>
          </a:p>
          <a:p>
            <a:pPr lvl="1"/>
            <a:r>
              <a:rPr lang="en-GB" dirty="0"/>
              <a:t>Data exploration and pre-processing</a:t>
            </a:r>
          </a:p>
          <a:p>
            <a:pPr lvl="1"/>
            <a:r>
              <a:rPr lang="en-US" dirty="0"/>
              <a:t>Exploratory Data Analysis</a:t>
            </a:r>
          </a:p>
          <a:p>
            <a:pPr lvl="1"/>
            <a:r>
              <a:rPr lang="en-US" dirty="0"/>
              <a:t>Feature Engineering</a:t>
            </a:r>
          </a:p>
          <a:p>
            <a:pPr lvl="1"/>
            <a:r>
              <a:rPr lang="en-US" dirty="0"/>
              <a:t>Modelling</a:t>
            </a:r>
            <a:endParaRPr lang="en-GB" dirty="0"/>
          </a:p>
          <a:p>
            <a:pPr lvl="1"/>
            <a:endParaRPr lang="en-GB" dirty="0"/>
          </a:p>
          <a:p>
            <a:pPr marL="571500" lvl="1" indent="0">
              <a:buNone/>
            </a:pPr>
            <a:endParaRPr lang="en-GB"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402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554074"/>
          </a:xfrm>
        </p:spPr>
        <p:txBody>
          <a:bodyPr/>
          <a:lstStyle/>
          <a:p>
            <a:pPr lvl="1"/>
            <a:r>
              <a:rPr lang="en-US" dirty="0"/>
              <a:t>Data Collection</a:t>
            </a:r>
          </a:p>
          <a:p>
            <a:pPr lvl="1"/>
            <a:endParaRPr lang="en-US" dirty="0"/>
          </a:p>
          <a:p>
            <a:pPr lvl="2"/>
            <a:r>
              <a:rPr lang="en-US" dirty="0"/>
              <a:t>Given dataset consists of geographical location and time of the user hailed the taxi</a:t>
            </a:r>
          </a:p>
          <a:p>
            <a:pPr marL="1028700" lvl="2" indent="0">
              <a:buNone/>
            </a:pPr>
            <a:endParaRPr lang="en-US" dirty="0"/>
          </a:p>
          <a:p>
            <a:pPr lvl="2"/>
            <a:r>
              <a:rPr lang="en-US" dirty="0"/>
              <a:t>Data</a:t>
            </a:r>
          </a:p>
          <a:p>
            <a:pPr lvl="3"/>
            <a:r>
              <a:rPr lang="en-US" dirty="0"/>
              <a:t>Longitude </a:t>
            </a:r>
          </a:p>
          <a:p>
            <a:pPr lvl="3"/>
            <a:r>
              <a:rPr lang="en-US" dirty="0"/>
              <a:t>Latitude</a:t>
            </a:r>
          </a:p>
          <a:p>
            <a:pPr lvl="3"/>
            <a:r>
              <a:rPr lang="en-US" dirty="0"/>
              <a:t>Time of ride creation</a:t>
            </a:r>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705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554074"/>
          </a:xfrm>
        </p:spPr>
        <p:txBody>
          <a:bodyPr/>
          <a:lstStyle/>
          <a:p>
            <a:pPr lvl="1"/>
            <a:r>
              <a:rPr lang="en-US" dirty="0"/>
              <a:t>Data Exploration</a:t>
            </a:r>
          </a:p>
          <a:p>
            <a:pPr lvl="2"/>
            <a:r>
              <a:rPr lang="en-US" dirty="0"/>
              <a:t>Removal of outliers</a:t>
            </a:r>
          </a:p>
          <a:p>
            <a:pPr lvl="2"/>
            <a:r>
              <a:rPr lang="en-US" dirty="0"/>
              <a:t>Location Clustering</a:t>
            </a:r>
          </a:p>
          <a:p>
            <a:pPr lvl="2"/>
            <a:r>
              <a:rPr lang="en-US" dirty="0"/>
              <a:t>Time binning</a:t>
            </a:r>
          </a:p>
          <a:p>
            <a:pPr lvl="2"/>
            <a:r>
              <a:rPr lang="en-US" dirty="0"/>
              <a:t>Frequency calculation</a:t>
            </a:r>
          </a:p>
          <a:p>
            <a:pPr lvl="2"/>
            <a:r>
              <a:rPr lang="en-US" dirty="0"/>
              <a:t>Fill missing time bins</a:t>
            </a:r>
            <a:endParaRPr lang="en-US" sz="1000"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578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0" y="827443"/>
            <a:ext cx="3751072" cy="3628884"/>
          </a:xfrm>
        </p:spPr>
        <p:txBody>
          <a:bodyPr/>
          <a:lstStyle/>
          <a:p>
            <a:pPr lvl="1"/>
            <a:endParaRPr lang="en-US" dirty="0"/>
          </a:p>
          <a:p>
            <a:pPr lvl="1"/>
            <a:endParaRPr lang="en-US" dirty="0"/>
          </a:p>
          <a:p>
            <a:pPr lvl="1"/>
            <a:r>
              <a:rPr lang="en-GB" dirty="0"/>
              <a:t>Outlier detection</a:t>
            </a:r>
          </a:p>
          <a:p>
            <a:pPr marL="571500" lvl="1" indent="0">
              <a:buNone/>
            </a:pPr>
            <a:r>
              <a:rPr lang="en-GB" dirty="0"/>
              <a:t>Located sample of the points on the graph and found out that most of the samples given are of city ‘Lima’ and some points are of city ‘</a:t>
            </a:r>
            <a:r>
              <a:rPr lang="en-GB" dirty="0" err="1"/>
              <a:t>Arequia</a:t>
            </a:r>
            <a:r>
              <a:rPr lang="en-GB" dirty="0"/>
              <a:t>’.</a:t>
            </a:r>
          </a:p>
          <a:p>
            <a:pPr marL="571500" lvl="1" indent="0">
              <a:buNone/>
            </a:pPr>
            <a:r>
              <a:rPr lang="en-GB" dirty="0"/>
              <a:t>Retained only ‘Lima’ city points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10" name="Picture 9" descr="Map&#10;&#10;Description automatically generated">
            <a:extLst>
              <a:ext uri="{FF2B5EF4-FFF2-40B4-BE49-F238E27FC236}">
                <a16:creationId xmlns:a16="http://schemas.microsoft.com/office/drawing/2014/main" id="{BABF498F-1359-4EDB-9E52-FB99AC9E4348}"/>
              </a:ext>
            </a:extLst>
          </p:cNvPr>
          <p:cNvPicPr>
            <a:picLocks noChangeAspect="1"/>
          </p:cNvPicPr>
          <p:nvPr/>
        </p:nvPicPr>
        <p:blipFill>
          <a:blip r:embed="rId2"/>
          <a:stretch>
            <a:fillRect/>
          </a:stretch>
        </p:blipFill>
        <p:spPr>
          <a:xfrm>
            <a:off x="3751072" y="853440"/>
            <a:ext cx="5133848" cy="4290060"/>
          </a:xfrm>
          <a:prstGeom prst="rect">
            <a:avLst/>
          </a:prstGeom>
        </p:spPr>
      </p:pic>
    </p:spTree>
    <p:extLst>
      <p:ext uri="{BB962C8B-B14F-4D97-AF65-F5344CB8AC3E}">
        <p14:creationId xmlns:p14="http://schemas.microsoft.com/office/powerpoint/2010/main" val="332634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37" y="97412"/>
            <a:ext cx="6996600" cy="715800"/>
          </a:xfrm>
        </p:spPr>
        <p:txBody>
          <a:bodyPr/>
          <a:lstStyle/>
          <a:p>
            <a:pPr>
              <a:lnSpc>
                <a:spcPct val="150000"/>
              </a:lnSpc>
            </a:pPr>
            <a:r>
              <a:rPr lang="en-GB" sz="2800" dirty="0"/>
              <a:t>Automated System Structure</a:t>
            </a:r>
          </a:p>
        </p:txBody>
      </p:sp>
      <p:sp>
        <p:nvSpPr>
          <p:cNvPr id="3" name="Text Placeholder 2"/>
          <p:cNvSpPr>
            <a:spLocks noGrp="1"/>
          </p:cNvSpPr>
          <p:nvPr>
            <p:ph type="body" idx="1"/>
          </p:nvPr>
        </p:nvSpPr>
        <p:spPr>
          <a:xfrm>
            <a:off x="910198" y="1010087"/>
            <a:ext cx="7097946" cy="3554074"/>
          </a:xfrm>
        </p:spPr>
        <p:txBody>
          <a:bodyPr/>
          <a:lstStyle/>
          <a:p>
            <a:pPr lvl="1"/>
            <a:r>
              <a:rPr lang="en-US" dirty="0"/>
              <a:t>Feature Engineering and Data Pre-processing</a:t>
            </a:r>
          </a:p>
          <a:p>
            <a:pPr marL="571500" lvl="1" indent="0">
              <a:buNone/>
            </a:pPr>
            <a:endParaRPr lang="en-US" dirty="0"/>
          </a:p>
          <a:p>
            <a:pPr lvl="2"/>
            <a:r>
              <a:rPr lang="en-US" b="1" dirty="0"/>
              <a:t>Location clustering:</a:t>
            </a:r>
            <a:r>
              <a:rPr lang="en-US" dirty="0"/>
              <a:t> For this used h3 and clustered the locations.</a:t>
            </a:r>
          </a:p>
          <a:p>
            <a:pPr marL="1028700" lvl="2" indent="0">
              <a:buNone/>
            </a:pPr>
            <a:endParaRPr lang="en-US" dirty="0"/>
          </a:p>
          <a:p>
            <a:pPr lvl="2"/>
            <a:r>
              <a:rPr lang="en-US" b="1" dirty="0"/>
              <a:t>Time binning: </a:t>
            </a:r>
            <a:r>
              <a:rPr lang="en-US" dirty="0"/>
              <a:t>Given data is continuous in time and asked for 20-minute time interval. So binned time to 20-min intervals.</a:t>
            </a:r>
          </a:p>
          <a:p>
            <a:pPr lvl="2"/>
            <a:r>
              <a:rPr lang="en-US" b="1" dirty="0"/>
              <a:t>Frequency calculation: </a:t>
            </a:r>
            <a:r>
              <a:rPr lang="en-US" dirty="0"/>
              <a:t>Taxi demand is calculated by counting number of requests at a particular location and particular time bin.</a:t>
            </a:r>
            <a:endParaRPr lang="en-US" b="1" dirty="0"/>
          </a:p>
          <a:p>
            <a:pPr marL="1028700" lvl="2" indent="0">
              <a:buNone/>
            </a:pPr>
            <a:endParaRPr lang="en-US" dirty="0"/>
          </a:p>
          <a:p>
            <a:pPr marL="1028700" lvl="2" indent="0">
              <a:buNone/>
            </a:pPr>
            <a:endParaRPr lang="en-US" dirty="0"/>
          </a:p>
          <a:p>
            <a:pPr marL="1028700" lvl="2"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pSp>
        <p:nvGrpSpPr>
          <p:cNvPr id="5" name="Google Shape;874;p40"/>
          <p:cNvGrpSpPr/>
          <p:nvPr/>
        </p:nvGrpSpPr>
        <p:grpSpPr>
          <a:xfrm>
            <a:off x="1373358" y="358823"/>
            <a:ext cx="368551" cy="368551"/>
            <a:chOff x="2594325" y="1627175"/>
            <a:chExt cx="440850" cy="440850"/>
          </a:xfrm>
        </p:grpSpPr>
        <p:sp>
          <p:nvSpPr>
            <p:cNvPr id="6"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5942592"/>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3B267711A25C41B2BFC79C4D006C71" ma:contentTypeVersion="7" ma:contentTypeDescription="Create a new document." ma:contentTypeScope="" ma:versionID="f0705e744ff812a76b74e95c32703776">
  <xsd:schema xmlns:xsd="http://www.w3.org/2001/XMLSchema" xmlns:xs="http://www.w3.org/2001/XMLSchema" xmlns:p="http://schemas.microsoft.com/office/2006/metadata/properties" xmlns:ns3="2fdcd3d9-9c96-4c5d-b3c7-23c943567def" xmlns:ns4="e5d66907-a2c5-4477-ac7f-210b31fcf316" targetNamespace="http://schemas.microsoft.com/office/2006/metadata/properties" ma:root="true" ma:fieldsID="90d191597010ab3c5607c795b10ad637" ns3:_="" ns4:_="">
    <xsd:import namespace="2fdcd3d9-9c96-4c5d-b3c7-23c943567def"/>
    <xsd:import namespace="e5d66907-a2c5-4477-ac7f-210b31fcf31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dcd3d9-9c96-4c5d-b3c7-23c943567d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d66907-a2c5-4477-ac7f-210b31fcf3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335AC5-BE78-4AF9-81AE-C7B3BFE28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dcd3d9-9c96-4c5d-b3c7-23c943567def"/>
    <ds:schemaRef ds:uri="e5d66907-a2c5-4477-ac7f-210b31fcf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E2CB74-4FCA-4587-B9D0-BB0D77A9037B}">
  <ds:schemaRefs>
    <ds:schemaRef ds:uri="http://schemas.microsoft.com/sharepoint/v3/contenttype/forms"/>
  </ds:schemaRefs>
</ds:datastoreItem>
</file>

<file path=customXml/itemProps3.xml><?xml version="1.0" encoding="utf-8"?>
<ds:datastoreItem xmlns:ds="http://schemas.openxmlformats.org/officeDocument/2006/customXml" ds:itemID="{851C376A-E35F-467F-9D8C-DD7542A3EDC7}">
  <ds:schemaRefs>
    <ds:schemaRef ds:uri="http://purl.org/dc/dcmitype/"/>
    <ds:schemaRef ds:uri="e5d66907-a2c5-4477-ac7f-210b31fcf316"/>
    <ds:schemaRef ds:uri="http://www.w3.org/XML/1998/namespace"/>
    <ds:schemaRef ds:uri="http://schemas.microsoft.com/office/2006/documentManagement/types"/>
    <ds:schemaRef ds:uri="2fdcd3d9-9c96-4c5d-b3c7-23c943567def"/>
    <ds:schemaRef ds:uri="http://purl.org/dc/terms/"/>
    <ds:schemaRef ds:uri="http://schemas.openxmlformats.org/package/2006/metadata/core-properties"/>
    <ds:schemaRef ds:uri="http://schemas.microsoft.com/office/infopath/2007/PartnerControls"/>
    <ds:schemaRef ds:uri="http://purl.org/dc/elements/1.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109</TotalTime>
  <Words>595</Words>
  <Application>Microsoft Office PowerPoint</Application>
  <PresentationFormat>On-screen Show (16:9)</PresentationFormat>
  <Paragraphs>147</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Oswald</vt:lpstr>
      <vt:lpstr>Source Sans Pro</vt:lpstr>
      <vt:lpstr>Arial</vt:lpstr>
      <vt:lpstr>Wingdings</vt:lpstr>
      <vt:lpstr>Quince template</vt:lpstr>
      <vt:lpstr>PowerPoint Presentation</vt:lpstr>
      <vt:lpstr>Overview</vt:lpstr>
      <vt:lpstr>About the Company</vt:lpstr>
      <vt:lpstr>Automated System Structure</vt:lpstr>
      <vt:lpstr>Automated System Structure</vt:lpstr>
      <vt:lpstr>Automated System Structure</vt:lpstr>
      <vt:lpstr>Automated System Structure</vt:lpstr>
      <vt:lpstr>Automated System Structure</vt:lpstr>
      <vt:lpstr>Automated System Structure</vt:lpstr>
      <vt:lpstr>Automated System Structure</vt:lpstr>
      <vt:lpstr>Automated System Structure</vt:lpstr>
      <vt:lpstr>Automated System Structure</vt:lpstr>
      <vt:lpstr>Model Performance</vt:lpstr>
      <vt:lpstr>Model Performance</vt:lpstr>
      <vt:lpstr>Results Interpretation</vt:lpstr>
      <vt:lpstr>Results</vt:lpstr>
      <vt:lpstr>Deployment</vt:lpstr>
      <vt:lpstr>Conclusion</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Avengers</dc:title>
  <dc:creator>Vajrala, Ajith K R</dc:creator>
  <cp:lastModifiedBy>Pranavi Vasa</cp:lastModifiedBy>
  <cp:revision>538</cp:revision>
  <dcterms:modified xsi:type="dcterms:W3CDTF">2022-04-15T03:12:21Z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0x010100723B267711A25C41B2BFC79C4D006C71</vt:lpwstr>
  </property>
</Properties>
</file>