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89be677d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489be677d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89be677d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489be677d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489be677d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489be677d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489be677d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489be677d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489be677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489be677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89be677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89be677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89be677d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89be677d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89be677d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89be677d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89be677d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89be677d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489be677d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489be677d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489be677d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89be677d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89be677d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489be677d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Customer Churn prediction and Tailored Email Messaging using GenAI</a:t>
            </a:r>
            <a:endParaRPr/>
          </a:p>
        </p:txBody>
      </p:sp>
      <p:sp>
        <p:nvSpPr>
          <p:cNvPr id="129" name="Google Shape;129;p13"/>
          <p:cNvSpPr txBox="1"/>
          <p:nvPr>
            <p:ph idx="1" type="subTitle"/>
          </p:nvPr>
        </p:nvSpPr>
        <p:spPr>
          <a:xfrm>
            <a:off x="311700" y="39632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Pranavi Vasa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311700" y="56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300"/>
              <a:t>Brand Guidelines and Scaling</a:t>
            </a:r>
            <a:endParaRPr sz="2300"/>
          </a:p>
        </p:txBody>
      </p:sp>
      <p:pic>
        <p:nvPicPr>
          <p:cNvPr id="188" name="Google Shape;188;p22"/>
          <p:cNvPicPr preferRelativeResize="0"/>
          <p:nvPr/>
        </p:nvPicPr>
        <p:blipFill>
          <a:blip r:embed="rId3">
            <a:alphaModFix/>
          </a:blip>
          <a:stretch>
            <a:fillRect/>
          </a:stretch>
        </p:blipFill>
        <p:spPr>
          <a:xfrm>
            <a:off x="2520750" y="508650"/>
            <a:ext cx="3604700" cy="433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627625" y="29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194" name="Google Shape;194;p23"/>
          <p:cNvSpPr txBox="1"/>
          <p:nvPr>
            <p:ph idx="1" type="body"/>
          </p:nvPr>
        </p:nvSpPr>
        <p:spPr>
          <a:xfrm>
            <a:off x="627625" y="1005775"/>
            <a:ext cx="8144700" cy="38715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63740"/>
              <a:buFont typeface="Arial"/>
              <a:buNone/>
            </a:pPr>
            <a:r>
              <a:rPr lang="en-GB" sz="1725">
                <a:solidFill>
                  <a:srgbClr val="1F1F1F"/>
                </a:solidFill>
              </a:rPr>
              <a:t>First, our </a:t>
            </a:r>
            <a:r>
              <a:rPr b="1" lang="en-GB" sz="1725">
                <a:solidFill>
                  <a:srgbClr val="1F1F1F"/>
                </a:solidFill>
              </a:rPr>
              <a:t>Machine Learning model accurately predicts which customers are at risk of leaving</a:t>
            </a:r>
            <a:r>
              <a:rPr lang="en-GB" sz="1725">
                <a:solidFill>
                  <a:srgbClr val="1F1F1F"/>
                </a:solidFill>
              </a:rPr>
              <a:t>. By analyzing key factors like contract type and tenure, we can identify and prioritize the customers who need our attention most.</a:t>
            </a:r>
            <a:endParaRPr sz="1725">
              <a:solidFill>
                <a:srgbClr val="1F1F1F"/>
              </a:solidFill>
            </a:endParaRPr>
          </a:p>
          <a:p>
            <a:pPr indent="0" lvl="0" marL="0" rtl="0" algn="l">
              <a:spcBef>
                <a:spcPts val="1200"/>
              </a:spcBef>
              <a:spcAft>
                <a:spcPts val="0"/>
              </a:spcAft>
              <a:buClr>
                <a:schemeClr val="dk1"/>
              </a:buClr>
              <a:buSzPct val="63740"/>
              <a:buFont typeface="Arial"/>
              <a:buNone/>
            </a:pPr>
            <a:r>
              <a:rPr lang="en-GB" sz="1725">
                <a:solidFill>
                  <a:srgbClr val="1F1F1F"/>
                </a:solidFill>
              </a:rPr>
              <a:t>Second, our </a:t>
            </a:r>
            <a:r>
              <a:rPr b="1" lang="en-GB" sz="1725">
                <a:solidFill>
                  <a:srgbClr val="1F1F1F"/>
                </a:solidFill>
              </a:rPr>
              <a:t>Generative AI system creates personalized, on-brand emails for these at-risk customers</a:t>
            </a:r>
            <a:r>
              <a:rPr lang="en-GB" sz="1725">
                <a:solidFill>
                  <a:srgbClr val="1F1F1F"/>
                </a:solidFill>
              </a:rPr>
              <a:t>. Using Large Language Models (LLMs) and a carefully designed prompt, we can scale our communication efforts while ensuring every message is tailored to the individual and aligned with our brand's voice.</a:t>
            </a:r>
            <a:endParaRPr sz="1725">
              <a:solidFill>
                <a:srgbClr val="1F1F1F"/>
              </a:solidFill>
            </a:endParaRPr>
          </a:p>
          <a:p>
            <a:pPr indent="0" lvl="0" marL="0" rtl="0" algn="l">
              <a:spcBef>
                <a:spcPts val="1200"/>
              </a:spcBef>
              <a:spcAft>
                <a:spcPts val="0"/>
              </a:spcAft>
              <a:buClr>
                <a:schemeClr val="dk1"/>
              </a:buClr>
              <a:buSzPct val="63740"/>
              <a:buFont typeface="Arial"/>
              <a:buNone/>
            </a:pPr>
            <a:r>
              <a:rPr lang="en-GB" sz="1725">
                <a:solidFill>
                  <a:srgbClr val="1F1F1F"/>
                </a:solidFill>
              </a:rPr>
              <a:t>This integrated approach shifts our strategy from reactive to proactive, allowing us to:</a:t>
            </a:r>
            <a:endParaRPr sz="1725">
              <a:solidFill>
                <a:srgbClr val="1F1F1F"/>
              </a:solidFill>
            </a:endParaRPr>
          </a:p>
          <a:p>
            <a:pPr indent="-329966" lvl="0" marL="457200" rtl="0" algn="l">
              <a:spcBef>
                <a:spcPts val="1200"/>
              </a:spcBef>
              <a:spcAft>
                <a:spcPts val="0"/>
              </a:spcAft>
              <a:buClr>
                <a:srgbClr val="1F1F1F"/>
              </a:buClr>
              <a:buSzPct val="100000"/>
              <a:buChar char="●"/>
            </a:pPr>
            <a:r>
              <a:rPr b="1" lang="en-GB" sz="1725">
                <a:solidFill>
                  <a:srgbClr val="1F1F1F"/>
                </a:solidFill>
              </a:rPr>
              <a:t>Boost Customer Satisfaction:</a:t>
            </a:r>
            <a:r>
              <a:rPr lang="en-GB" sz="1725">
                <a:solidFill>
                  <a:srgbClr val="1F1F1F"/>
                </a:solidFill>
              </a:rPr>
              <a:t> By addressing customer needs before they become problems.</a:t>
            </a:r>
            <a:endParaRPr sz="1725">
              <a:solidFill>
                <a:srgbClr val="1F1F1F"/>
              </a:solidFill>
            </a:endParaRPr>
          </a:p>
          <a:p>
            <a:pPr indent="-329966" lvl="0" marL="457200" rtl="0" algn="l">
              <a:spcBef>
                <a:spcPts val="0"/>
              </a:spcBef>
              <a:spcAft>
                <a:spcPts val="0"/>
              </a:spcAft>
              <a:buClr>
                <a:srgbClr val="1F1F1F"/>
              </a:buClr>
              <a:buSzPct val="100000"/>
              <a:buChar char="●"/>
            </a:pPr>
            <a:r>
              <a:rPr b="1" lang="en-GB" sz="1725">
                <a:solidFill>
                  <a:srgbClr val="1F1F1F"/>
                </a:solidFill>
              </a:rPr>
              <a:t>Increase Revenue:</a:t>
            </a:r>
            <a:r>
              <a:rPr lang="en-GB" sz="1725">
                <a:solidFill>
                  <a:srgbClr val="1F1F1F"/>
                </a:solidFill>
              </a:rPr>
              <a:t> By retaining valuable customers.</a:t>
            </a:r>
            <a:endParaRPr sz="1725">
              <a:solidFill>
                <a:srgbClr val="1F1F1F"/>
              </a:solidFill>
            </a:endParaRPr>
          </a:p>
          <a:p>
            <a:pPr indent="-329966" lvl="0" marL="457200" rtl="0" algn="l">
              <a:spcBef>
                <a:spcPts val="0"/>
              </a:spcBef>
              <a:spcAft>
                <a:spcPts val="0"/>
              </a:spcAft>
              <a:buClr>
                <a:srgbClr val="1F1F1F"/>
              </a:buClr>
              <a:buSzPct val="100000"/>
              <a:buChar char="●"/>
            </a:pPr>
            <a:r>
              <a:rPr b="1" lang="en-GB" sz="1725">
                <a:solidFill>
                  <a:srgbClr val="1F1F1F"/>
                </a:solidFill>
              </a:rPr>
              <a:t>Scale Our Efforts:</a:t>
            </a:r>
            <a:r>
              <a:rPr lang="en-GB" sz="1725">
                <a:solidFill>
                  <a:srgbClr val="1F1F1F"/>
                </a:solidFill>
              </a:rPr>
              <a:t> By using AI to personalize communication at a massive scale.</a:t>
            </a:r>
            <a:endParaRPr sz="1725">
              <a:solidFill>
                <a:srgbClr val="1F1F1F"/>
              </a:solidFill>
            </a:endParaRPr>
          </a:p>
          <a:p>
            <a:pPr indent="0" lvl="0" marL="0" rtl="0" algn="l">
              <a:spcBef>
                <a:spcPts val="1200"/>
              </a:spcBef>
              <a:spcAft>
                <a:spcPts val="1200"/>
              </a:spcAft>
              <a:buNone/>
            </a:pPr>
            <a:r>
              <a:t/>
            </a:r>
            <a:endParaRPr>
              <a:solidFill>
                <a:srgbClr val="1F1F1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623400" y="259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200"/>
              <a:t>AWS ECO system Implementation of the solution</a:t>
            </a:r>
            <a:endParaRPr sz="2200"/>
          </a:p>
        </p:txBody>
      </p:sp>
      <p:pic>
        <p:nvPicPr>
          <p:cNvPr id="200" name="Google Shape;200;p24"/>
          <p:cNvPicPr preferRelativeResize="0"/>
          <p:nvPr/>
        </p:nvPicPr>
        <p:blipFill>
          <a:blip r:embed="rId3">
            <a:alphaModFix/>
          </a:blip>
          <a:stretch>
            <a:fillRect/>
          </a:stretch>
        </p:blipFill>
        <p:spPr>
          <a:xfrm>
            <a:off x="1922975" y="654775"/>
            <a:ext cx="4576375" cy="426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5"/>
          <p:cNvPicPr preferRelativeResize="0"/>
          <p:nvPr/>
        </p:nvPicPr>
        <p:blipFill>
          <a:blip r:embed="rId3">
            <a:alphaModFix/>
          </a:blip>
          <a:stretch>
            <a:fillRect/>
          </a:stretch>
        </p:blipFill>
        <p:spPr>
          <a:xfrm>
            <a:off x="241287" y="1044150"/>
            <a:ext cx="8661426" cy="305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Content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Data</a:t>
            </a:r>
            <a:endParaRPr/>
          </a:p>
          <a:p>
            <a:pPr indent="-311150" lvl="0" marL="457200" rtl="0" algn="l">
              <a:spcBef>
                <a:spcPts val="0"/>
              </a:spcBef>
              <a:spcAft>
                <a:spcPts val="0"/>
              </a:spcAft>
              <a:buSzPts val="1300"/>
              <a:buChar char="-"/>
            </a:pPr>
            <a:r>
              <a:rPr lang="en-GB"/>
              <a:t>Exploratory Data Analysis</a:t>
            </a:r>
            <a:endParaRPr/>
          </a:p>
          <a:p>
            <a:pPr indent="-311150" lvl="0" marL="457200" rtl="0" algn="l">
              <a:spcBef>
                <a:spcPts val="0"/>
              </a:spcBef>
              <a:spcAft>
                <a:spcPts val="0"/>
              </a:spcAft>
              <a:buSzPts val="1300"/>
              <a:buChar char="-"/>
            </a:pPr>
            <a:r>
              <a:rPr lang="en-GB"/>
              <a:t>Metrics Chosen</a:t>
            </a:r>
            <a:endParaRPr/>
          </a:p>
          <a:p>
            <a:pPr indent="-311150" lvl="0" marL="457200" rtl="0" algn="l">
              <a:spcBef>
                <a:spcPts val="0"/>
              </a:spcBef>
              <a:spcAft>
                <a:spcPts val="0"/>
              </a:spcAft>
              <a:buSzPts val="1300"/>
              <a:buChar char="-"/>
            </a:pPr>
            <a:r>
              <a:rPr lang="en-GB"/>
              <a:t>Modeling</a:t>
            </a:r>
            <a:endParaRPr/>
          </a:p>
          <a:p>
            <a:pPr indent="-311150" lvl="0" marL="457200" rtl="0" algn="l">
              <a:spcBef>
                <a:spcPts val="0"/>
              </a:spcBef>
              <a:spcAft>
                <a:spcPts val="0"/>
              </a:spcAft>
              <a:buSzPts val="1300"/>
              <a:buChar char="-"/>
            </a:pPr>
            <a:r>
              <a:rPr lang="en-GB"/>
              <a:t>Results</a:t>
            </a:r>
            <a:endParaRPr/>
          </a:p>
          <a:p>
            <a:pPr indent="-311150" lvl="0" marL="457200" rtl="0" algn="l">
              <a:spcBef>
                <a:spcPts val="0"/>
              </a:spcBef>
              <a:spcAft>
                <a:spcPts val="0"/>
              </a:spcAft>
              <a:buSzPts val="1300"/>
              <a:buChar char="-"/>
            </a:pPr>
            <a:r>
              <a:rPr lang="en-GB"/>
              <a:t>Feature importance</a:t>
            </a:r>
            <a:endParaRPr/>
          </a:p>
          <a:p>
            <a:pPr indent="-311150" lvl="0" marL="457200" rtl="0" algn="l">
              <a:spcBef>
                <a:spcPts val="0"/>
              </a:spcBef>
              <a:spcAft>
                <a:spcPts val="0"/>
              </a:spcAft>
              <a:buSzPts val="1300"/>
              <a:buChar char="-"/>
            </a:pPr>
            <a:r>
              <a:rPr lang="en-GB"/>
              <a:t>Prompt for Email generation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Feature Engineering</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Found missing values present in ToatalCharges. Imputed them with </a:t>
            </a:r>
            <a:r>
              <a:rPr b="1" lang="en-GB"/>
              <a:t>Median</a:t>
            </a:r>
            <a:endParaRPr b="1" sz="1050">
              <a:solidFill>
                <a:srgbClr val="A31515"/>
              </a:solidFill>
              <a:highlight>
                <a:srgbClr val="F7F7F7"/>
              </a:highlight>
              <a:latin typeface="Courier New"/>
              <a:ea typeface="Courier New"/>
              <a:cs typeface="Courier New"/>
              <a:sym typeface="Courier New"/>
            </a:endParaRPr>
          </a:p>
          <a:p>
            <a:pPr indent="-311150" lvl="0" marL="457200" rtl="0" algn="l">
              <a:spcBef>
                <a:spcPts val="0"/>
              </a:spcBef>
              <a:spcAft>
                <a:spcPts val="0"/>
              </a:spcAft>
              <a:buSzPts val="1300"/>
              <a:buChar char="-"/>
            </a:pPr>
            <a:r>
              <a:rPr lang="en-GB"/>
              <a:t>Encoded target variable</a:t>
            </a:r>
            <a:endParaRPr/>
          </a:p>
          <a:p>
            <a:pPr indent="-311150" lvl="0" marL="457200" rtl="0" algn="l">
              <a:spcBef>
                <a:spcPts val="0"/>
              </a:spcBef>
              <a:spcAft>
                <a:spcPts val="0"/>
              </a:spcAft>
              <a:buSzPts val="1300"/>
              <a:buChar char="-"/>
            </a:pPr>
            <a:r>
              <a:rPr lang="en-GB"/>
              <a:t>Created new columns based on tenure.</a:t>
            </a:r>
            <a:endParaRPr/>
          </a:p>
          <a:p>
            <a:pPr indent="-311150" lvl="0" marL="457200" rtl="0" algn="l">
              <a:spcBef>
                <a:spcPts val="0"/>
              </a:spcBef>
              <a:spcAft>
                <a:spcPts val="0"/>
              </a:spcAft>
              <a:buSzPts val="1300"/>
              <a:buChar char="-"/>
            </a:pPr>
            <a:r>
              <a:rPr lang="en-GB"/>
              <a:t>Introduced new column based on services count.</a:t>
            </a:r>
            <a:endParaRPr/>
          </a:p>
          <a:p>
            <a:pPr indent="-311150" lvl="0" marL="457200" rtl="0" algn="l">
              <a:spcBef>
                <a:spcPts val="0"/>
              </a:spcBef>
              <a:spcAft>
                <a:spcPts val="0"/>
              </a:spcAft>
              <a:buSzPts val="1300"/>
              <a:buChar char="-"/>
            </a:pPr>
            <a:r>
              <a:rPr lang="en-GB"/>
              <a:t>Calculated spend ratio.</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Outliers in Spend_ratio</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Handled by capping the outliers</a:t>
            </a:r>
            <a:endParaRPr/>
          </a:p>
        </p:txBody>
      </p:sp>
      <p:pic>
        <p:nvPicPr>
          <p:cNvPr id="148" name="Google Shape;148;p16"/>
          <p:cNvPicPr preferRelativeResize="0"/>
          <p:nvPr/>
        </p:nvPicPr>
        <p:blipFill>
          <a:blip r:embed="rId3">
            <a:alphaModFix/>
          </a:blip>
          <a:stretch>
            <a:fillRect/>
          </a:stretch>
        </p:blipFill>
        <p:spPr>
          <a:xfrm>
            <a:off x="341624" y="1520875"/>
            <a:ext cx="8460749" cy="304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572925" y="353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Class Imbalance</a:t>
            </a:r>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17"/>
          <p:cNvPicPr preferRelativeResize="0"/>
          <p:nvPr/>
        </p:nvPicPr>
        <p:blipFill>
          <a:blip r:embed="rId3">
            <a:alphaModFix/>
          </a:blip>
          <a:stretch>
            <a:fillRect/>
          </a:stretch>
        </p:blipFill>
        <p:spPr>
          <a:xfrm>
            <a:off x="311700" y="1152475"/>
            <a:ext cx="4075325" cy="3638550"/>
          </a:xfrm>
          <a:prstGeom prst="rect">
            <a:avLst/>
          </a:prstGeom>
          <a:noFill/>
          <a:ln>
            <a:noFill/>
          </a:ln>
        </p:spPr>
      </p:pic>
      <p:pic>
        <p:nvPicPr>
          <p:cNvPr id="156" name="Google Shape;156;p17"/>
          <p:cNvPicPr preferRelativeResize="0"/>
          <p:nvPr/>
        </p:nvPicPr>
        <p:blipFill>
          <a:blip r:embed="rId4">
            <a:alphaModFix/>
          </a:blip>
          <a:stretch>
            <a:fillRect/>
          </a:stretch>
        </p:blipFill>
        <p:spPr>
          <a:xfrm>
            <a:off x="4572000" y="1152475"/>
            <a:ext cx="4165925" cy="369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531875" y="339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Metrics Chosen</a:t>
            </a:r>
            <a:endParaRPr/>
          </a:p>
        </p:txBody>
      </p:sp>
      <p:sp>
        <p:nvSpPr>
          <p:cNvPr id="162" name="Google Shape;162;p18"/>
          <p:cNvSpPr txBox="1"/>
          <p:nvPr>
            <p:ph idx="1" type="body"/>
          </p:nvPr>
        </p:nvSpPr>
        <p:spPr>
          <a:xfrm>
            <a:off x="466175" y="955075"/>
            <a:ext cx="7637100" cy="296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GB" sz="1500">
                <a:solidFill>
                  <a:srgbClr val="1F1F1F"/>
                </a:solidFill>
                <a:highlight>
                  <a:srgbClr val="FFFFFF"/>
                </a:highlight>
              </a:rPr>
              <a:t>Since business context matters more than generic accuracy, we used recall-heavy and business-aligned metrics:</a:t>
            </a:r>
            <a:endParaRPr sz="1500">
              <a:solidFill>
                <a:srgbClr val="1F1F1F"/>
              </a:solidFill>
              <a:highlight>
                <a:srgbClr val="FFFFFF"/>
              </a:highlight>
            </a:endParaRPr>
          </a:p>
          <a:p>
            <a:pPr indent="0" lvl="0" marL="0" rtl="0" algn="l">
              <a:spcBef>
                <a:spcPts val="600"/>
              </a:spcBef>
              <a:spcAft>
                <a:spcPts val="0"/>
              </a:spcAft>
              <a:buClr>
                <a:schemeClr val="dk1"/>
              </a:buClr>
              <a:buSzPts val="1100"/>
              <a:buFont typeface="Arial"/>
              <a:buNone/>
            </a:pPr>
            <a:r>
              <a:rPr b="1" lang="en-GB" sz="1500">
                <a:solidFill>
                  <a:srgbClr val="1F1F1F"/>
                </a:solidFill>
                <a:highlight>
                  <a:srgbClr val="FFFFFF"/>
                </a:highlight>
              </a:rPr>
              <a:t>F1 Score</a:t>
            </a:r>
            <a:r>
              <a:rPr lang="en-GB" sz="1500">
                <a:solidFill>
                  <a:srgbClr val="1F1F1F"/>
                </a:solidFill>
                <a:highlight>
                  <a:srgbClr val="FFFFFF"/>
                </a:highlight>
              </a:rPr>
              <a:t>: Balances precision and recall. Useful for general churn identification where false positives and false negatives both matter.</a:t>
            </a:r>
            <a:endParaRPr sz="1500">
              <a:solidFill>
                <a:srgbClr val="1F1F1F"/>
              </a:solidFill>
              <a:highlight>
                <a:srgbClr val="FFFFFF"/>
              </a:highlight>
            </a:endParaRPr>
          </a:p>
          <a:p>
            <a:pPr indent="0" lvl="0" marL="0" rtl="0" algn="l">
              <a:spcBef>
                <a:spcPts val="600"/>
              </a:spcBef>
              <a:spcAft>
                <a:spcPts val="0"/>
              </a:spcAft>
              <a:buClr>
                <a:schemeClr val="dk1"/>
              </a:buClr>
              <a:buSzPts val="1100"/>
              <a:buFont typeface="Arial"/>
              <a:buNone/>
            </a:pPr>
            <a:r>
              <a:rPr b="1" lang="en-GB" sz="1500">
                <a:solidFill>
                  <a:srgbClr val="1F1F1F"/>
                </a:solidFill>
                <a:highlight>
                  <a:srgbClr val="FFFFFF"/>
                </a:highlight>
              </a:rPr>
              <a:t>F2 Score</a:t>
            </a:r>
            <a:r>
              <a:rPr lang="en-GB" sz="1500">
                <a:solidFill>
                  <a:srgbClr val="1F1F1F"/>
                </a:solidFill>
                <a:highlight>
                  <a:srgbClr val="FFFFFF"/>
                </a:highlight>
              </a:rPr>
              <a:t>: Recall-weighted; chosen because the business priority is to catch churners early, even at the expense of some false alarms.</a:t>
            </a:r>
            <a:endParaRPr sz="1500">
              <a:solidFill>
                <a:srgbClr val="1F1F1F"/>
              </a:solidFill>
              <a:highlight>
                <a:srgbClr val="FFFFFF"/>
              </a:highlight>
            </a:endParaRPr>
          </a:p>
          <a:p>
            <a:pPr indent="0" lvl="0" marL="0" rtl="0" algn="l">
              <a:spcBef>
                <a:spcPts val="600"/>
              </a:spcBef>
              <a:spcAft>
                <a:spcPts val="0"/>
              </a:spcAft>
              <a:buClr>
                <a:schemeClr val="dk1"/>
              </a:buClr>
              <a:buSzPts val="1100"/>
              <a:buFont typeface="Arial"/>
              <a:buNone/>
            </a:pPr>
            <a:r>
              <a:rPr b="1" lang="en-GB" sz="1500">
                <a:solidFill>
                  <a:srgbClr val="1F1F1F"/>
                </a:solidFill>
                <a:highlight>
                  <a:srgbClr val="FFFFFF"/>
                </a:highlight>
              </a:rPr>
              <a:t>ROC-AUC</a:t>
            </a:r>
            <a:r>
              <a:rPr lang="en-GB" sz="1500">
                <a:solidFill>
                  <a:srgbClr val="1F1F1F"/>
                </a:solidFill>
                <a:highlight>
                  <a:srgbClr val="FFFFFF"/>
                </a:highlight>
              </a:rPr>
              <a:t>: Measures ranking ability of the model; ensures good separation of churners vs. non-churners.</a:t>
            </a:r>
            <a:endParaRPr sz="1500">
              <a:solidFill>
                <a:srgbClr val="1F1F1F"/>
              </a:solidFill>
              <a:highlight>
                <a:srgbClr val="FFFFFF"/>
              </a:highlight>
            </a:endParaRPr>
          </a:p>
          <a:p>
            <a:pPr indent="0" lvl="0" marL="0" rtl="0" algn="l">
              <a:spcBef>
                <a:spcPts val="600"/>
              </a:spcBef>
              <a:spcAft>
                <a:spcPts val="0"/>
              </a:spcAft>
              <a:buClr>
                <a:schemeClr val="dk1"/>
              </a:buClr>
              <a:buSzPts val="1100"/>
              <a:buFont typeface="Arial"/>
              <a:buNone/>
            </a:pPr>
            <a:r>
              <a:rPr b="1" lang="en-GB" sz="1500">
                <a:solidFill>
                  <a:srgbClr val="1F1F1F"/>
                </a:solidFill>
                <a:highlight>
                  <a:srgbClr val="FFFFFF"/>
                </a:highlight>
              </a:rPr>
              <a:t>Precision@k (k=10%, 20%, 30%)</a:t>
            </a:r>
            <a:r>
              <a:rPr lang="en-GB" sz="1500">
                <a:solidFill>
                  <a:srgbClr val="1F1F1F"/>
                </a:solidFill>
                <a:highlight>
                  <a:srgbClr val="FFFFFF"/>
                </a:highlight>
              </a:rPr>
              <a:t>: Business interpretable metric — "If we target the top k% of customers most at risk, what fraction are actual churners?"</a:t>
            </a:r>
            <a:endParaRPr sz="1500">
              <a:solidFill>
                <a:srgbClr val="1F1F1F"/>
              </a:solidFill>
              <a:highlight>
                <a:srgbClr val="FFFFFF"/>
              </a:highlight>
            </a:endParaRPr>
          </a:p>
          <a:p>
            <a:pPr indent="0" lvl="0" marL="0" rtl="0" algn="l">
              <a:spcBef>
                <a:spcPts val="600"/>
              </a:spcBef>
              <a:spcAft>
                <a:spcPts val="0"/>
              </a:spcAft>
              <a:buClr>
                <a:schemeClr val="dk1"/>
              </a:buClr>
              <a:buSzPts val="1100"/>
              <a:buFont typeface="Arial"/>
              <a:buNone/>
            </a:pPr>
            <a:r>
              <a:rPr b="1" lang="en-GB" sz="1500">
                <a:solidFill>
                  <a:srgbClr val="1F1F1F"/>
                </a:solidFill>
                <a:highlight>
                  <a:srgbClr val="FFFFFF"/>
                </a:highlight>
              </a:rPr>
              <a:t>Recall@Precision ≥ 0.60</a:t>
            </a:r>
            <a:r>
              <a:rPr lang="en-GB" sz="1500">
                <a:solidFill>
                  <a:srgbClr val="1F1F1F"/>
                </a:solidFill>
                <a:highlight>
                  <a:srgbClr val="FFFFFF"/>
                </a:highlight>
              </a:rPr>
              <a:t>: Ensures retention campaigns are not wasted on too many false positives while still capturing churners.</a:t>
            </a:r>
            <a:endParaRPr sz="1500">
              <a:solidFill>
                <a:srgbClr val="1F1F1F"/>
              </a:solidFill>
              <a:highlight>
                <a:srgbClr val="FFFFFF"/>
              </a:highlight>
            </a:endParaRPr>
          </a:p>
          <a:p>
            <a:pPr indent="0" lvl="0" marL="0" rtl="0" algn="l">
              <a:spcBef>
                <a:spcPts val="6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118800" y="143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Different Models and metrics</a:t>
            </a:r>
            <a:endParaRPr/>
          </a:p>
        </p:txBody>
      </p:sp>
      <p:sp>
        <p:nvSpPr>
          <p:cNvPr id="168" name="Google Shape;168;p19"/>
          <p:cNvSpPr txBox="1"/>
          <p:nvPr/>
        </p:nvSpPr>
        <p:spPr>
          <a:xfrm>
            <a:off x="173525" y="3925700"/>
            <a:ext cx="889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1F1F1F"/>
                </a:solidFill>
                <a:highlight>
                  <a:srgbClr val="FFFFFF"/>
                </a:highlight>
              </a:rPr>
              <a:t>Despite trying different models Logistic Regression was selected as the final model because it delivered the best balance of F1 and F2 scores, ensuring strong recall for churn detection while maintaining precision. It is simple, interpretable, robust on small datasets, and provides calibrated probabilities for business decision-making.</a:t>
            </a:r>
            <a:endParaRPr sz="1800">
              <a:solidFill>
                <a:schemeClr val="dk2"/>
              </a:solidFill>
            </a:endParaRPr>
          </a:p>
        </p:txBody>
      </p:sp>
      <p:pic>
        <p:nvPicPr>
          <p:cNvPr id="169" name="Google Shape;169;p19"/>
          <p:cNvPicPr preferRelativeResize="0"/>
          <p:nvPr/>
        </p:nvPicPr>
        <p:blipFill>
          <a:blip r:embed="rId3">
            <a:alphaModFix/>
          </a:blip>
          <a:stretch>
            <a:fillRect/>
          </a:stretch>
        </p:blipFill>
        <p:spPr>
          <a:xfrm>
            <a:off x="343925" y="868675"/>
            <a:ext cx="8350199" cy="249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248900" y="68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 Importance</a:t>
            </a:r>
            <a:endParaRPr/>
          </a:p>
        </p:txBody>
      </p:sp>
      <p:sp>
        <p:nvSpPr>
          <p:cNvPr id="175" name="Google Shape;175;p20"/>
          <p:cNvSpPr txBox="1"/>
          <p:nvPr>
            <p:ph idx="1" type="body"/>
          </p:nvPr>
        </p:nvSpPr>
        <p:spPr>
          <a:xfrm>
            <a:off x="4933675" y="211600"/>
            <a:ext cx="3923700" cy="46752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en-GB" sz="1400">
                <a:solidFill>
                  <a:srgbClr val="1F1F1F"/>
                </a:solidFill>
                <a:highlight>
                  <a:srgbClr val="FFFFFF"/>
                </a:highlight>
              </a:rPr>
              <a:t>churn is driven primarily by </a:t>
            </a:r>
            <a:r>
              <a:rPr b="1" lang="en-GB" sz="1400">
                <a:solidFill>
                  <a:srgbClr val="1F1F1F"/>
                </a:solidFill>
                <a:highlight>
                  <a:srgbClr val="FFFFFF"/>
                </a:highlight>
              </a:rPr>
              <a:t>pricing pressure, lack of commitment, and absence of support/security services</a:t>
            </a:r>
            <a:r>
              <a:rPr lang="en-GB" sz="1400">
                <a:solidFill>
                  <a:srgbClr val="1F1F1F"/>
                </a:solidFill>
                <a:highlight>
                  <a:srgbClr val="FFFFFF"/>
                </a:highlight>
              </a:rPr>
              <a:t>. Conversely, </a:t>
            </a:r>
            <a:r>
              <a:rPr b="1" lang="en-GB" sz="1400">
                <a:solidFill>
                  <a:srgbClr val="1F1F1F"/>
                </a:solidFill>
                <a:highlight>
                  <a:srgbClr val="FFFFFF"/>
                </a:highlight>
              </a:rPr>
              <a:t>long-term relationships, multi-service bundles, and convenient payment methods</a:t>
            </a:r>
            <a:r>
              <a:rPr lang="en-GB" sz="1400">
                <a:solidFill>
                  <a:srgbClr val="1F1F1F"/>
                </a:solidFill>
                <a:highlight>
                  <a:srgbClr val="FFFFFF"/>
                </a:highlight>
              </a:rPr>
              <a:t> reduce churn risk.</a:t>
            </a:r>
            <a:endParaRPr sz="1400">
              <a:solidFill>
                <a:srgbClr val="1F1F1F"/>
              </a:solidFill>
              <a:highlight>
                <a:srgbClr val="FFFFFF"/>
              </a:highlight>
            </a:endParaRPr>
          </a:p>
          <a:p>
            <a:pPr indent="0" lvl="0" marL="0" rtl="0" algn="l">
              <a:spcBef>
                <a:spcPts val="600"/>
              </a:spcBef>
              <a:spcAft>
                <a:spcPts val="0"/>
              </a:spcAft>
              <a:buNone/>
            </a:pPr>
            <a:r>
              <a:rPr lang="en-GB" sz="1400">
                <a:solidFill>
                  <a:srgbClr val="1F1F1F"/>
                </a:solidFill>
                <a:highlight>
                  <a:srgbClr val="FFFFFF"/>
                </a:highlight>
              </a:rPr>
              <a:t>These insights can directly guide retention strategies, such as:</a:t>
            </a:r>
            <a:endParaRPr sz="1400">
              <a:solidFill>
                <a:srgbClr val="1F1F1F"/>
              </a:solidFill>
              <a:highlight>
                <a:srgbClr val="FFFFFF"/>
              </a:highlight>
            </a:endParaRPr>
          </a:p>
          <a:p>
            <a:pPr indent="-317500" lvl="0" marL="457200" rtl="0" algn="l">
              <a:spcBef>
                <a:spcPts val="600"/>
              </a:spcBef>
              <a:spcAft>
                <a:spcPts val="0"/>
              </a:spcAft>
              <a:buClr>
                <a:srgbClr val="1F1F1F"/>
              </a:buClr>
              <a:buSzPts val="1400"/>
              <a:buFont typeface="Roboto"/>
              <a:buChar char="●"/>
            </a:pPr>
            <a:r>
              <a:rPr lang="en-GB" sz="1400">
                <a:solidFill>
                  <a:srgbClr val="1F1F1F"/>
                </a:solidFill>
                <a:highlight>
                  <a:srgbClr val="FFFFFF"/>
                </a:highlight>
              </a:rPr>
              <a:t>Offering </a:t>
            </a:r>
            <a:r>
              <a:rPr b="1" lang="en-GB" sz="1400">
                <a:solidFill>
                  <a:srgbClr val="1F1F1F"/>
                </a:solidFill>
                <a:highlight>
                  <a:srgbClr val="FFFFFF"/>
                </a:highlight>
              </a:rPr>
              <a:t>contract upgrade incentives</a:t>
            </a:r>
            <a:r>
              <a:rPr lang="en-GB" sz="1400">
                <a:solidFill>
                  <a:srgbClr val="1F1F1F"/>
                </a:solidFill>
                <a:highlight>
                  <a:srgbClr val="FFFFFF"/>
                </a:highlight>
              </a:rPr>
              <a:t> to month-to-month customers.</a:t>
            </a:r>
            <a:endParaRPr sz="1400">
              <a:solidFill>
                <a:srgbClr val="1F1F1F"/>
              </a:solidFill>
              <a:highlight>
                <a:srgbClr val="FFFFFF"/>
              </a:highlight>
            </a:endParaRPr>
          </a:p>
          <a:p>
            <a:pPr indent="-317500" lvl="0" marL="457200" rtl="0" algn="l">
              <a:spcBef>
                <a:spcPts val="0"/>
              </a:spcBef>
              <a:spcAft>
                <a:spcPts val="0"/>
              </a:spcAft>
              <a:buClr>
                <a:srgbClr val="1F1F1F"/>
              </a:buClr>
              <a:buSzPts val="1400"/>
              <a:buFont typeface="Roboto"/>
              <a:buChar char="●"/>
            </a:pPr>
            <a:r>
              <a:rPr lang="en-GB" sz="1400">
                <a:solidFill>
                  <a:srgbClr val="1F1F1F"/>
                </a:solidFill>
                <a:highlight>
                  <a:srgbClr val="FFFFFF"/>
                </a:highlight>
              </a:rPr>
              <a:t>Providing </a:t>
            </a:r>
            <a:r>
              <a:rPr b="1" lang="en-GB" sz="1400">
                <a:solidFill>
                  <a:srgbClr val="1F1F1F"/>
                </a:solidFill>
                <a:highlight>
                  <a:srgbClr val="FFFFFF"/>
                </a:highlight>
              </a:rPr>
              <a:t>discounts or loyalty rewards</a:t>
            </a:r>
            <a:r>
              <a:rPr lang="en-GB" sz="1400">
                <a:solidFill>
                  <a:srgbClr val="1F1F1F"/>
                </a:solidFill>
                <a:highlight>
                  <a:srgbClr val="FFFFFF"/>
                </a:highlight>
              </a:rPr>
              <a:t> for high spend ratio customers.</a:t>
            </a:r>
            <a:endParaRPr sz="1400">
              <a:solidFill>
                <a:srgbClr val="1F1F1F"/>
              </a:solidFill>
              <a:highlight>
                <a:srgbClr val="FFFFFF"/>
              </a:highlight>
            </a:endParaRPr>
          </a:p>
          <a:p>
            <a:pPr indent="-317500" lvl="0" marL="457200" rtl="0" algn="l">
              <a:spcBef>
                <a:spcPts val="0"/>
              </a:spcBef>
              <a:spcAft>
                <a:spcPts val="0"/>
              </a:spcAft>
              <a:buClr>
                <a:srgbClr val="1F1F1F"/>
              </a:buClr>
              <a:buSzPts val="1400"/>
              <a:buFont typeface="Roboto"/>
              <a:buChar char="●"/>
            </a:pPr>
            <a:r>
              <a:rPr lang="en-GB" sz="1400">
                <a:solidFill>
                  <a:srgbClr val="1F1F1F"/>
                </a:solidFill>
                <a:highlight>
                  <a:srgbClr val="FFFFFF"/>
                </a:highlight>
              </a:rPr>
              <a:t>Promoting </a:t>
            </a:r>
            <a:r>
              <a:rPr b="1" lang="en-GB" sz="1400">
                <a:solidFill>
                  <a:srgbClr val="1F1F1F"/>
                </a:solidFill>
                <a:highlight>
                  <a:srgbClr val="FFFFFF"/>
                </a:highlight>
              </a:rPr>
              <a:t>bundled packages</a:t>
            </a:r>
            <a:r>
              <a:rPr lang="en-GB" sz="1400">
                <a:solidFill>
                  <a:srgbClr val="1F1F1F"/>
                </a:solidFill>
                <a:highlight>
                  <a:srgbClr val="FFFFFF"/>
                </a:highlight>
              </a:rPr>
              <a:t> (multiple services + support).</a:t>
            </a:r>
            <a:endParaRPr sz="1400">
              <a:solidFill>
                <a:srgbClr val="1F1F1F"/>
              </a:solidFill>
              <a:highlight>
                <a:srgbClr val="FFFFFF"/>
              </a:highlight>
            </a:endParaRPr>
          </a:p>
          <a:p>
            <a:pPr indent="-317500" lvl="0" marL="457200" rtl="0" algn="l">
              <a:spcBef>
                <a:spcPts val="0"/>
              </a:spcBef>
              <a:spcAft>
                <a:spcPts val="0"/>
              </a:spcAft>
              <a:buClr>
                <a:srgbClr val="1F1F1F"/>
              </a:buClr>
              <a:buSzPts val="1400"/>
              <a:buFont typeface="Roboto"/>
              <a:buChar char="●"/>
            </a:pPr>
            <a:r>
              <a:rPr lang="en-GB" sz="1400">
                <a:solidFill>
                  <a:srgbClr val="1F1F1F"/>
                </a:solidFill>
                <a:highlight>
                  <a:srgbClr val="FFFFFF"/>
                </a:highlight>
              </a:rPr>
              <a:t>Encouraging </a:t>
            </a:r>
            <a:r>
              <a:rPr b="1" lang="en-GB" sz="1400">
                <a:solidFill>
                  <a:srgbClr val="1F1F1F"/>
                </a:solidFill>
                <a:highlight>
                  <a:srgbClr val="FFFFFF"/>
                </a:highlight>
              </a:rPr>
              <a:t>AutoPay enrollment</a:t>
            </a:r>
            <a:r>
              <a:rPr lang="en-GB" sz="1400">
                <a:solidFill>
                  <a:srgbClr val="1F1F1F"/>
                </a:solidFill>
                <a:highlight>
                  <a:srgbClr val="FFFFFF"/>
                </a:highlight>
              </a:rPr>
              <a:t> to reduce churn risk.</a:t>
            </a:r>
            <a:endParaRPr sz="1950">
              <a:solidFill>
                <a:srgbClr val="1F1F1F"/>
              </a:solidFill>
              <a:highlight>
                <a:srgbClr val="FFFFFF"/>
              </a:highlight>
            </a:endParaRPr>
          </a:p>
          <a:p>
            <a:pPr indent="0" lvl="0" marL="0" rtl="0" algn="l">
              <a:spcBef>
                <a:spcPts val="600"/>
              </a:spcBef>
              <a:spcAft>
                <a:spcPts val="1200"/>
              </a:spcAft>
              <a:buNone/>
            </a:pPr>
            <a:r>
              <a:t/>
            </a:r>
            <a:endParaRPr sz="2000"/>
          </a:p>
        </p:txBody>
      </p:sp>
      <p:pic>
        <p:nvPicPr>
          <p:cNvPr id="176" name="Google Shape;176;p20"/>
          <p:cNvPicPr preferRelativeResize="0"/>
          <p:nvPr/>
        </p:nvPicPr>
        <p:blipFill>
          <a:blip r:embed="rId3">
            <a:alphaModFix/>
          </a:blip>
          <a:stretch>
            <a:fillRect/>
          </a:stretch>
        </p:blipFill>
        <p:spPr>
          <a:xfrm>
            <a:off x="248900" y="640913"/>
            <a:ext cx="4499549" cy="4304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Sample Email Generated by Prompt</a:t>
            </a:r>
            <a:endParaRPr/>
          </a:p>
        </p:txBody>
      </p:sp>
      <p:pic>
        <p:nvPicPr>
          <p:cNvPr id="182" name="Google Shape;182;p21"/>
          <p:cNvPicPr preferRelativeResize="0"/>
          <p:nvPr/>
        </p:nvPicPr>
        <p:blipFill>
          <a:blip r:embed="rId3">
            <a:alphaModFix/>
          </a:blip>
          <a:stretch>
            <a:fillRect/>
          </a:stretch>
        </p:blipFill>
        <p:spPr>
          <a:xfrm>
            <a:off x="0" y="1361127"/>
            <a:ext cx="9144001" cy="2095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