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420" r:id="rId3"/>
    <p:sldId id="421" r:id="rId4"/>
    <p:sldId id="422" r:id="rId5"/>
    <p:sldId id="423" r:id="rId6"/>
    <p:sldId id="41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3" autoAdjust="0"/>
    <p:restoredTop sz="94660"/>
  </p:normalViewPr>
  <p:slideViewPr>
    <p:cSldViewPr>
      <p:cViewPr varScale="1">
        <p:scale>
          <a:sx n="90" d="100"/>
          <a:sy n="90" d="100"/>
        </p:scale>
        <p:origin x="1422" y="90"/>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2/10/2018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2/10/2018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UjSxATsSgrw" TargetMode="External"/><Relationship Id="rId2" Type="http://schemas.openxmlformats.org/officeDocument/2006/relationships/hyperlink" Target="https://youtu.be/rxLlbJBK3A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Power BI</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a:solidFill>
                  <a:schemeClr val="tx2">
                    <a:lumMod val="75000"/>
                  </a:schemeClr>
                </a:solidFill>
              </a:rPr>
              <a:t>Vasavi Ramesh</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Vasavi Ramesh</a:t>
            </a:r>
          </a:p>
        </p:txBody>
      </p:sp>
      <p:sp>
        <p:nvSpPr>
          <p:cNvPr id="2" name="TextBox 1"/>
          <p:cNvSpPr txBox="1"/>
          <p:nvPr/>
        </p:nvSpPr>
        <p:spPr>
          <a:xfrm>
            <a:off x="2055813" y="5029200"/>
            <a:ext cx="4949825" cy="892552"/>
          </a:xfrm>
          <a:prstGeom prst="rect">
            <a:avLst/>
          </a:prstGeom>
          <a:noFill/>
        </p:spPr>
        <p:txBody>
          <a:bodyPr>
            <a:spAutoFit/>
          </a:bodyPr>
          <a:lstStyle/>
          <a:p>
            <a:pPr algn="ctr">
              <a:defRPr/>
            </a:pPr>
            <a:r>
              <a:rPr lang="en-US" b="1" dirty="0">
                <a:solidFill>
                  <a:schemeClr val="bg2">
                    <a:lumMod val="25000"/>
                  </a:schemeClr>
                </a:solidFill>
              </a:rPr>
              <a:t>Deep Azure</a:t>
            </a:r>
          </a:p>
          <a:p>
            <a:pPr algn="ctr">
              <a:defRPr/>
            </a:pPr>
            <a:r>
              <a:rPr lang="en-US" sz="1600" dirty="0">
                <a:solidFill>
                  <a:schemeClr val="bg2">
                    <a:lumMod val="25000"/>
                  </a:schemeClr>
                </a:solidFill>
              </a:rPr>
              <a:t>Dr.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Introduction</a:t>
            </a:r>
          </a:p>
        </p:txBody>
      </p:sp>
      <p:sp>
        <p:nvSpPr>
          <p:cNvPr id="7" name="Content Placeholder 6"/>
          <p:cNvSpPr>
            <a:spLocks noGrp="1"/>
          </p:cNvSpPr>
          <p:nvPr>
            <p:ph idx="1"/>
          </p:nvPr>
        </p:nvSpPr>
        <p:spPr/>
        <p:txBody>
          <a:bodyPr/>
          <a:lstStyle/>
          <a:p>
            <a:r>
              <a:rPr lang="en-US" sz="2000" b="1" dirty="0"/>
              <a:t>Power BI is a suite of business analytics tools that deliver insights throughout your organization. Connect to hundreds of data sources, simplify data prep, and drive ad hoc analysis. Produce beautiful reports, then publish them for your organization to consume on the web and across mobile devices. Everyone can create personalized dashboards with a unique, 360-degree view of their business. And scale across the enterprise, with governance and security built-in.</a:t>
            </a:r>
          </a:p>
          <a:p>
            <a:endParaRPr lang="en-US" b="1" dirty="0"/>
          </a:p>
          <a:p>
            <a:r>
              <a:rPr lang="en-US" dirty="0"/>
              <a:t>Data can be loaded from different sources:</a:t>
            </a:r>
          </a:p>
          <a:p>
            <a:pPr lvl="1"/>
            <a:r>
              <a:rPr lang="en-US" dirty="0"/>
              <a:t>My Organization - Data published by others within your organization to Office365 groups.</a:t>
            </a:r>
          </a:p>
          <a:p>
            <a:pPr lvl="1"/>
            <a:r>
              <a:rPr lang="en-US" dirty="0"/>
              <a:t>Online Services - Data from online services like JIRA, </a:t>
            </a:r>
            <a:r>
              <a:rPr lang="en-US" dirty="0" err="1"/>
              <a:t>GitHUb</a:t>
            </a:r>
            <a:r>
              <a:rPr lang="en-US" dirty="0"/>
              <a:t> etc.</a:t>
            </a:r>
          </a:p>
          <a:p>
            <a:pPr lvl="1"/>
            <a:r>
              <a:rPr lang="en-US" dirty="0"/>
              <a:t>Files – Reports, Workbooks or data from excel, Power BI Desktop(.PBIX file) or from CSV files</a:t>
            </a:r>
          </a:p>
          <a:p>
            <a:pPr lvl="1"/>
            <a:r>
              <a:rPr lang="en-US" dirty="0"/>
              <a:t>Databases – Azure SQL Database, Spark on Azure HDInsight etc.</a:t>
            </a:r>
          </a:p>
          <a:p>
            <a:endParaRPr lang="en-US" b="1"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Vasavi Ramesh</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8B797-D8CD-40B5-84F7-5C48935263CC}"/>
              </a:ext>
            </a:extLst>
          </p:cNvPr>
          <p:cNvSpPr>
            <a:spLocks noGrp="1"/>
          </p:cNvSpPr>
          <p:nvPr>
            <p:ph type="title"/>
          </p:nvPr>
        </p:nvSpPr>
        <p:spPr/>
        <p:txBody>
          <a:bodyPr/>
          <a:lstStyle/>
          <a:p>
            <a:endParaRPr lang="en-US" dirty="0"/>
          </a:p>
        </p:txBody>
      </p:sp>
      <p:pic>
        <p:nvPicPr>
          <p:cNvPr id="6" name="Content Placeholder 5">
            <a:extLst>
              <a:ext uri="{FF2B5EF4-FFF2-40B4-BE49-F238E27FC236}">
                <a16:creationId xmlns:a16="http://schemas.microsoft.com/office/drawing/2014/main" id="{898E59C4-34FF-4448-946C-D6D656AA820D}"/>
              </a:ext>
            </a:extLst>
          </p:cNvPr>
          <p:cNvPicPr>
            <a:picLocks noGrp="1" noChangeAspect="1"/>
          </p:cNvPicPr>
          <p:nvPr>
            <p:ph idx="1"/>
          </p:nvPr>
        </p:nvPicPr>
        <p:blipFill>
          <a:blip r:embed="rId2"/>
          <a:stretch>
            <a:fillRect/>
          </a:stretch>
        </p:blipFill>
        <p:spPr>
          <a:xfrm>
            <a:off x="500062" y="1062037"/>
            <a:ext cx="8143875" cy="5038725"/>
          </a:xfrm>
          <a:prstGeom prst="rect">
            <a:avLst/>
          </a:prstGeom>
        </p:spPr>
      </p:pic>
      <p:sp>
        <p:nvSpPr>
          <p:cNvPr id="4" name="Footer Placeholder 3">
            <a:extLst>
              <a:ext uri="{FF2B5EF4-FFF2-40B4-BE49-F238E27FC236}">
                <a16:creationId xmlns:a16="http://schemas.microsoft.com/office/drawing/2014/main" id="{503CABDF-3A6F-428C-BAAA-92BF890C906B}"/>
              </a:ext>
            </a:extLst>
          </p:cNvPr>
          <p:cNvSpPr>
            <a:spLocks noGrp="1"/>
          </p:cNvSpPr>
          <p:nvPr>
            <p:ph type="ftr" sz="quarter" idx="11"/>
          </p:nvPr>
        </p:nvSpPr>
        <p:spPr/>
        <p:txBody>
          <a:bodyPr/>
          <a:lstStyle/>
          <a:p>
            <a:pPr>
              <a:defRPr/>
            </a:pPr>
            <a:r>
              <a:rPr lang="en-US" dirty="0"/>
              <a:t>Vasavi Ramesh</a:t>
            </a:r>
          </a:p>
        </p:txBody>
      </p:sp>
      <p:sp>
        <p:nvSpPr>
          <p:cNvPr id="5" name="Slide Number Placeholder 4">
            <a:extLst>
              <a:ext uri="{FF2B5EF4-FFF2-40B4-BE49-F238E27FC236}">
                <a16:creationId xmlns:a16="http://schemas.microsoft.com/office/drawing/2014/main" id="{F138A79E-7106-4089-ADE7-8F2D89AD4D3F}"/>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Tree>
    <p:extLst>
      <p:ext uri="{BB962C8B-B14F-4D97-AF65-F5344CB8AC3E}">
        <p14:creationId xmlns:p14="http://schemas.microsoft.com/office/powerpoint/2010/main" val="417987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16BD-1B71-4037-BEE2-B962245BC4C2}"/>
              </a:ext>
            </a:extLst>
          </p:cNvPr>
          <p:cNvSpPr>
            <a:spLocks noGrp="1"/>
          </p:cNvSpPr>
          <p:nvPr>
            <p:ph type="title"/>
          </p:nvPr>
        </p:nvSpPr>
        <p:spPr/>
        <p:txBody>
          <a:bodyPr/>
          <a:lstStyle/>
          <a:p>
            <a:r>
              <a:rPr lang="en-US" dirty="0"/>
              <a:t>Overview of demo</a:t>
            </a:r>
          </a:p>
        </p:txBody>
      </p:sp>
      <p:sp>
        <p:nvSpPr>
          <p:cNvPr id="4" name="Footer Placeholder 3">
            <a:extLst>
              <a:ext uri="{FF2B5EF4-FFF2-40B4-BE49-F238E27FC236}">
                <a16:creationId xmlns:a16="http://schemas.microsoft.com/office/drawing/2014/main" id="{E965CD1C-3BDD-4030-A9C1-04B432E2CBBF}"/>
              </a:ext>
            </a:extLst>
          </p:cNvPr>
          <p:cNvSpPr>
            <a:spLocks noGrp="1"/>
          </p:cNvSpPr>
          <p:nvPr>
            <p:ph type="ftr" sz="quarter" idx="11"/>
          </p:nvPr>
        </p:nvSpPr>
        <p:spPr/>
        <p:txBody>
          <a:bodyPr/>
          <a:lstStyle/>
          <a:p>
            <a:pPr>
              <a:defRPr/>
            </a:pPr>
            <a:r>
              <a:rPr lang="en-US" dirty="0"/>
              <a:t>Vasavi Ramesh</a:t>
            </a:r>
          </a:p>
        </p:txBody>
      </p:sp>
      <p:sp>
        <p:nvSpPr>
          <p:cNvPr id="5" name="Slide Number Placeholder 4">
            <a:extLst>
              <a:ext uri="{FF2B5EF4-FFF2-40B4-BE49-F238E27FC236}">
                <a16:creationId xmlns:a16="http://schemas.microsoft.com/office/drawing/2014/main" id="{10ACAA71-820F-417C-B770-A24BDBF204D6}"/>
              </a:ext>
            </a:extLst>
          </p:cNvPr>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sp>
        <p:nvSpPr>
          <p:cNvPr id="8" name="Content Placeholder 7">
            <a:extLst>
              <a:ext uri="{FF2B5EF4-FFF2-40B4-BE49-F238E27FC236}">
                <a16:creationId xmlns:a16="http://schemas.microsoft.com/office/drawing/2014/main" id="{42CAB7F8-E5A6-4E6F-9DC9-02F3CEBAFDB0}"/>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0E413CA6-2BBC-41CE-B94C-2619FFFB29BE}"/>
              </a:ext>
            </a:extLst>
          </p:cNvPr>
          <p:cNvPicPr>
            <a:picLocks noChangeAspect="1"/>
          </p:cNvPicPr>
          <p:nvPr/>
        </p:nvPicPr>
        <p:blipFill>
          <a:blip r:embed="rId2"/>
          <a:stretch>
            <a:fillRect/>
          </a:stretch>
        </p:blipFill>
        <p:spPr>
          <a:xfrm>
            <a:off x="595312" y="2376487"/>
            <a:ext cx="7953375" cy="2105025"/>
          </a:xfrm>
          <a:prstGeom prst="rect">
            <a:avLst/>
          </a:prstGeom>
        </p:spPr>
      </p:pic>
      <p:pic>
        <p:nvPicPr>
          <p:cNvPr id="3" name="Picture 2">
            <a:extLst>
              <a:ext uri="{FF2B5EF4-FFF2-40B4-BE49-F238E27FC236}">
                <a16:creationId xmlns:a16="http://schemas.microsoft.com/office/drawing/2014/main" id="{EF7CBF23-70C9-4C26-8C9C-095B26657C2F}"/>
              </a:ext>
            </a:extLst>
          </p:cNvPr>
          <p:cNvPicPr>
            <a:picLocks noChangeAspect="1"/>
          </p:cNvPicPr>
          <p:nvPr/>
        </p:nvPicPr>
        <p:blipFill>
          <a:blip r:embed="rId3"/>
          <a:stretch>
            <a:fillRect/>
          </a:stretch>
        </p:blipFill>
        <p:spPr>
          <a:xfrm>
            <a:off x="677484" y="2229785"/>
            <a:ext cx="7789029" cy="2398427"/>
          </a:xfrm>
          <a:prstGeom prst="rect">
            <a:avLst/>
          </a:prstGeom>
        </p:spPr>
      </p:pic>
    </p:spTree>
    <p:extLst>
      <p:ext uri="{BB962C8B-B14F-4D97-AF65-F5344CB8AC3E}">
        <p14:creationId xmlns:p14="http://schemas.microsoft.com/office/powerpoint/2010/main" val="382444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8A0F-7B56-4872-AB01-9238AD3D240D}"/>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346F4049-4F9F-4CE3-AE34-AC362796DCD6}"/>
              </a:ext>
            </a:extLst>
          </p:cNvPr>
          <p:cNvSpPr>
            <a:spLocks noGrp="1"/>
          </p:cNvSpPr>
          <p:nvPr>
            <p:ph idx="1"/>
          </p:nvPr>
        </p:nvSpPr>
        <p:spPr/>
        <p:txBody>
          <a:bodyPr/>
          <a:lstStyle/>
          <a:p>
            <a:r>
              <a:rPr lang="en-US" b="1" dirty="0"/>
              <a:t>Pros:</a:t>
            </a:r>
            <a:endParaRPr lang="en-US" dirty="0"/>
          </a:p>
          <a:p>
            <a:pPr lvl="0"/>
            <a:r>
              <a:rPr lang="en-US" dirty="0"/>
              <a:t>Visualizations are easy to create and there is a wide variety of visualizations that can be downloaded from the marketplace within Power BI app.</a:t>
            </a:r>
          </a:p>
          <a:p>
            <a:pPr lvl="0"/>
            <a:r>
              <a:rPr lang="en-US" dirty="0"/>
              <a:t>Reports and dashboards can be easily refreshed with every data refresh.</a:t>
            </a:r>
            <a:r>
              <a:rPr lang="en-US" b="1" dirty="0"/>
              <a:t> </a:t>
            </a:r>
          </a:p>
          <a:p>
            <a:pPr lvl="0"/>
            <a:endParaRPr lang="en-US" dirty="0"/>
          </a:p>
          <a:p>
            <a:r>
              <a:rPr lang="en-US" b="1" dirty="0"/>
              <a:t>Cons: </a:t>
            </a:r>
            <a:endParaRPr lang="en-US" dirty="0"/>
          </a:p>
          <a:p>
            <a:pPr lvl="0"/>
            <a:r>
              <a:rPr lang="en-US" dirty="0"/>
              <a:t>Documentation on calling Power BI API using PowerShell is limited.</a:t>
            </a:r>
          </a:p>
          <a:p>
            <a:pPr lvl="0"/>
            <a:r>
              <a:rPr lang="en-US" dirty="0"/>
              <a:t>The Power BI API does not allow refresh of dataset if the dataset was created within the Power BI App instead of being created via the API. </a:t>
            </a:r>
          </a:p>
          <a:p>
            <a:endParaRPr lang="en-US" dirty="0"/>
          </a:p>
        </p:txBody>
      </p:sp>
      <p:sp>
        <p:nvSpPr>
          <p:cNvPr id="4" name="Footer Placeholder 3">
            <a:extLst>
              <a:ext uri="{FF2B5EF4-FFF2-40B4-BE49-F238E27FC236}">
                <a16:creationId xmlns:a16="http://schemas.microsoft.com/office/drawing/2014/main" id="{442726E2-6758-4BCC-AB7C-134A2E123D18}"/>
              </a:ext>
            </a:extLst>
          </p:cNvPr>
          <p:cNvSpPr>
            <a:spLocks noGrp="1"/>
          </p:cNvSpPr>
          <p:nvPr>
            <p:ph type="ftr" sz="quarter" idx="11"/>
          </p:nvPr>
        </p:nvSpPr>
        <p:spPr/>
        <p:txBody>
          <a:bodyPr/>
          <a:lstStyle/>
          <a:p>
            <a:pPr>
              <a:defRPr/>
            </a:pPr>
            <a:r>
              <a:rPr lang="en-US" dirty="0"/>
              <a:t>Vasavi Ramesh</a:t>
            </a:r>
          </a:p>
        </p:txBody>
      </p:sp>
      <p:sp>
        <p:nvSpPr>
          <p:cNvPr id="5" name="Slide Number Placeholder 4">
            <a:extLst>
              <a:ext uri="{FF2B5EF4-FFF2-40B4-BE49-F238E27FC236}">
                <a16:creationId xmlns:a16="http://schemas.microsoft.com/office/drawing/2014/main" id="{11F38558-DA54-466A-9BEB-4E70653B97CC}"/>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spTree>
    <p:extLst>
      <p:ext uri="{BB962C8B-B14F-4D97-AF65-F5344CB8AC3E}">
        <p14:creationId xmlns:p14="http://schemas.microsoft.com/office/powerpoint/2010/main" val="275163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 Last Page</a:t>
            </a:r>
          </a:p>
        </p:txBody>
      </p:sp>
      <p:sp>
        <p:nvSpPr>
          <p:cNvPr id="7" name="Content Placeholder 6"/>
          <p:cNvSpPr>
            <a:spLocks noGrp="1"/>
          </p:cNvSpPr>
          <p:nvPr>
            <p:ph idx="1"/>
          </p:nvPr>
        </p:nvSpPr>
        <p:spPr/>
        <p:txBody>
          <a:bodyPr/>
          <a:lstStyle/>
          <a:p>
            <a:r>
              <a:rPr lang="en-US" dirty="0"/>
              <a:t>Two minute (short): </a:t>
            </a:r>
            <a:r>
              <a:rPr lang="en-US" dirty="0">
                <a:hlinkClick r:id="rId2"/>
              </a:rPr>
              <a:t>https://youtu.be/rxLlbJBK3AY</a:t>
            </a:r>
            <a:endParaRPr lang="en-US" dirty="0"/>
          </a:p>
          <a:p>
            <a:r>
              <a:rPr lang="en-US" dirty="0"/>
              <a:t>15 minutes (long): </a:t>
            </a:r>
            <a:r>
              <a:rPr lang="en-US" dirty="0">
                <a:hlinkClick r:id="rId3"/>
              </a:rPr>
              <a:t>https://youtu.be/UjSxATsSgrw</a:t>
            </a:r>
            <a:endParaRPr lang="en-US" dirty="0"/>
          </a:p>
          <a:p>
            <a:r>
              <a:rPr lang="en-US" dirty="0"/>
              <a:t>GitHub Repository with all artifacts: https://github.com/vasaviramesh/AzureLearning/tree/master/FinalProject</a:t>
            </a:r>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Vasavi Ramesh</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6</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9715</TotalTime>
  <Words>317</Words>
  <Application>Microsoft Office PowerPoint</Application>
  <PresentationFormat>On-screen Show (4:3)</PresentationFormat>
  <Paragraphs>38</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Theme</vt:lpstr>
      <vt:lpstr> Final Project  Power BI  </vt:lpstr>
      <vt:lpstr>Introduction</vt:lpstr>
      <vt:lpstr>PowerPoint Presentation</vt:lpstr>
      <vt:lpstr>Overview of demo</vt:lpstr>
      <vt:lpstr>Pros and Cons</vt:lpstr>
      <vt:lpstr>YouTube URLs, GitHub URL,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Ramesh, Vasavi</cp:lastModifiedBy>
  <cp:revision>889</cp:revision>
  <cp:lastPrinted>2012-11-30T20:59:45Z</cp:lastPrinted>
  <dcterms:created xsi:type="dcterms:W3CDTF">2006-08-16T00:00:00Z</dcterms:created>
  <dcterms:modified xsi:type="dcterms:W3CDTF">2018-02-10T19:48:12Z</dcterms:modified>
</cp:coreProperties>
</file>