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9"/>
  </p:notesMasterIdLst>
  <p:sldIdLst>
    <p:sldId id="278" r:id="rId5"/>
    <p:sldId id="279" r:id="rId6"/>
    <p:sldId id="280" r:id="rId7"/>
    <p:sldId id="283" r:id="rId8"/>
    <p:sldId id="284" r:id="rId9"/>
    <p:sldId id="285" r:id="rId10"/>
    <p:sldId id="286" r:id="rId11"/>
    <p:sldId id="287" r:id="rId12"/>
    <p:sldId id="293" r:id="rId13"/>
    <p:sldId id="288" r:id="rId14"/>
    <p:sldId id="289" r:id="rId15"/>
    <p:sldId id="290" r:id="rId16"/>
    <p:sldId id="291" r:id="rId17"/>
    <p:sldId id="29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46EFE2-03D6-4085-885D-D2FB7145E4EF}" v="19" dt="2023-12-17T16:14:33.7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12/17/2023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12/17/2023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12/17/2023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12/17/2023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12/17/2023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12/17/2023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12/17/2023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12/17/2023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12/17/2023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12/17/2023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12/17/2023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12/17/2023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12/17/2023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12/17/2023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12/17/2023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12/17/2023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12/17/2023</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 Id="rId5" Type="http://schemas.openxmlformats.org/officeDocument/2006/relationships/image" Target="../media/image16.jpg"/><Relationship Id="rId4"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0" y="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en-US" sz="4000" b="1" dirty="0"/>
              <a:t>NATURAL </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Autofit/>
          </a:bodyPr>
          <a:lstStyle/>
          <a:p>
            <a:pPr algn="l"/>
            <a:r>
              <a:rPr lang="en-US" sz="3200" b="1" dirty="0"/>
              <a:t>BIOMATERIALS</a:t>
            </a: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37DCD-EB51-592F-30A6-628CF48385A0}"/>
              </a:ext>
            </a:extLst>
          </p:cNvPr>
          <p:cNvSpPr>
            <a:spLocks noGrp="1"/>
          </p:cNvSpPr>
          <p:nvPr>
            <p:ph type="title"/>
          </p:nvPr>
        </p:nvSpPr>
        <p:spPr>
          <a:xfrm>
            <a:off x="1167935" y="819150"/>
            <a:ext cx="9189045" cy="1257300"/>
          </a:xfrm>
        </p:spPr>
        <p:txBody>
          <a:bodyPr/>
          <a:lstStyle/>
          <a:p>
            <a:r>
              <a:rPr lang="en-US" b="1" dirty="0">
                <a:latin typeface="Times New Roman" panose="02020603050405020304" pitchFamily="18" charset="0"/>
                <a:cs typeface="Times New Roman" panose="02020603050405020304" pitchFamily="18" charset="0"/>
              </a:rPr>
              <a:t>PROPERTIES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7472418-600D-5F66-D906-5773698F63D4}"/>
              </a:ext>
            </a:extLst>
          </p:cNvPr>
          <p:cNvSpPr>
            <a:spLocks noGrp="1"/>
          </p:cNvSpPr>
          <p:nvPr>
            <p:ph idx="1"/>
          </p:nvPr>
        </p:nvSpPr>
        <p:spPr/>
        <p:txBody>
          <a:bodyPr>
            <a:normAutofit/>
          </a:bodyPr>
          <a:lstStyle/>
          <a:p>
            <a:r>
              <a:rPr lang="en-US" sz="3200" dirty="0">
                <a:latin typeface="Times New Roman" panose="02020603050405020304" pitchFamily="18" charset="0"/>
                <a:cs typeface="Times New Roman" panose="02020603050405020304" pitchFamily="18" charset="0"/>
              </a:rPr>
              <a:t>Biocompatibility </a:t>
            </a:r>
          </a:p>
          <a:p>
            <a:r>
              <a:rPr lang="en-US" sz="3200" dirty="0">
                <a:latin typeface="Times New Roman" panose="02020603050405020304" pitchFamily="18" charset="0"/>
                <a:cs typeface="Times New Roman" panose="02020603050405020304" pitchFamily="18" charset="0"/>
              </a:rPr>
              <a:t>Biodegradability </a:t>
            </a:r>
          </a:p>
          <a:p>
            <a:r>
              <a:rPr lang="en-US" sz="3200" dirty="0">
                <a:latin typeface="Times New Roman" panose="02020603050405020304" pitchFamily="18" charset="0"/>
                <a:cs typeface="Times New Roman" panose="02020603050405020304" pitchFamily="18" charset="0"/>
              </a:rPr>
              <a:t>Variable Mechanical Strength </a:t>
            </a:r>
          </a:p>
          <a:p>
            <a:r>
              <a:rPr lang="en-US" sz="3200" dirty="0">
                <a:latin typeface="Times New Roman" panose="02020603050405020304" pitchFamily="18" charset="0"/>
                <a:cs typeface="Times New Roman" panose="02020603050405020304" pitchFamily="18" charset="0"/>
              </a:rPr>
              <a:t>Flexibility</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4562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2F2B4-C0AF-3F25-80F6-6A38B80A9405}"/>
              </a:ext>
            </a:extLst>
          </p:cNvPr>
          <p:cNvSpPr>
            <a:spLocks noGrp="1"/>
          </p:cNvSpPr>
          <p:nvPr>
            <p:ph type="title"/>
          </p:nvPr>
        </p:nvSpPr>
        <p:spPr>
          <a:xfrm>
            <a:off x="924443" y="819150"/>
            <a:ext cx="10458904" cy="1257300"/>
          </a:xfrm>
        </p:spPr>
        <p:txBody>
          <a:bodyPr>
            <a:normAutofit fontScale="90000"/>
          </a:bodyPr>
          <a:lstStyle/>
          <a:p>
            <a:r>
              <a:rPr lang="en-US" b="1" dirty="0"/>
              <a:t>Applications of Natural Biomaterials in Medicine :-</a:t>
            </a:r>
            <a:endParaRPr lang="en-IN" b="1" dirty="0"/>
          </a:p>
        </p:txBody>
      </p:sp>
      <p:sp>
        <p:nvSpPr>
          <p:cNvPr id="3" name="Content Placeholder 2">
            <a:extLst>
              <a:ext uri="{FF2B5EF4-FFF2-40B4-BE49-F238E27FC236}">
                <a16:creationId xmlns:a16="http://schemas.microsoft.com/office/drawing/2014/main" id="{CE6E4108-4203-BF9A-D4CE-259248410B1F}"/>
              </a:ext>
            </a:extLst>
          </p:cNvPr>
          <p:cNvSpPr>
            <a:spLocks noGrp="1"/>
          </p:cNvSpPr>
          <p:nvPr>
            <p:ph idx="1"/>
          </p:nvPr>
        </p:nvSpPr>
        <p:spPr/>
        <p:txBody>
          <a:bodyPr/>
          <a:lstStyle/>
          <a:p>
            <a:r>
              <a:rPr lang="en-US" dirty="0"/>
              <a:t> </a:t>
            </a:r>
            <a:r>
              <a:rPr lang="en-US" sz="2400" b="1" dirty="0">
                <a:latin typeface="Times New Roman" panose="02020603050405020304" pitchFamily="18" charset="0"/>
                <a:cs typeface="Times New Roman" panose="02020603050405020304" pitchFamily="18" charset="0"/>
              </a:rPr>
              <a:t>Tissue Engineering :-</a:t>
            </a:r>
            <a:r>
              <a:rPr lang="en-US" dirty="0"/>
              <a:t>Natural biomaterial scaffolds are used to promote tissue regeneration and repair damaged organs. </a:t>
            </a:r>
          </a:p>
          <a:p>
            <a:r>
              <a:rPr lang="en-US" dirty="0"/>
              <a:t> </a:t>
            </a:r>
            <a:r>
              <a:rPr lang="en-US" b="1" dirty="0">
                <a:latin typeface="Times New Roman" panose="02020603050405020304" pitchFamily="18" charset="0"/>
                <a:cs typeface="Times New Roman" panose="02020603050405020304" pitchFamily="18" charset="0"/>
              </a:rPr>
              <a:t>Drug Delivery Systems :- </a:t>
            </a:r>
            <a:r>
              <a:rPr lang="en-US" dirty="0"/>
              <a:t>Natural biomaterial carriers transport drugs to target sites and control their release for enhanced therapeutic outcomes.</a:t>
            </a:r>
          </a:p>
          <a:p>
            <a:r>
              <a:rPr lang="en-US" dirty="0"/>
              <a:t> </a:t>
            </a:r>
            <a:r>
              <a:rPr lang="en-US" b="1" dirty="0">
                <a:latin typeface="Times New Roman" panose="02020603050405020304" pitchFamily="18" charset="0"/>
                <a:cs typeface="Times New Roman" panose="02020603050405020304" pitchFamily="18" charset="0"/>
              </a:rPr>
              <a:t>Wound Healing :-</a:t>
            </a:r>
            <a:r>
              <a:rPr lang="en-US" dirty="0"/>
              <a:t>Dressings made from natural biomaterials help create a conducive environment for wound healing and accelerate the process.</a:t>
            </a:r>
            <a:endParaRPr lang="en-IN" dirty="0"/>
          </a:p>
        </p:txBody>
      </p:sp>
    </p:spTree>
    <p:extLst>
      <p:ext uri="{BB962C8B-B14F-4D97-AF65-F5344CB8AC3E}">
        <p14:creationId xmlns:p14="http://schemas.microsoft.com/office/powerpoint/2010/main" val="26425609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35E4D-297F-01FD-B2C3-9148B3E3E9E5}"/>
              </a:ext>
            </a:extLst>
          </p:cNvPr>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Challenges and Limitations of Natural Biomaterials :-</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26AAA3A-04D3-1E35-AF8D-3C56A80BBE72}"/>
              </a:ext>
            </a:extLst>
          </p:cNvPr>
          <p:cNvSpPr>
            <a:spLocks noGrp="1"/>
          </p:cNvSpPr>
          <p:nvPr>
            <p:ph idx="1"/>
          </p:nvPr>
        </p:nvSpPr>
        <p:spPr/>
        <p:txBody>
          <a:bodyPr/>
          <a:lstStyle/>
          <a:p>
            <a:r>
              <a:rPr lang="en-US" sz="2400" b="1" dirty="0">
                <a:latin typeface="Times New Roman" panose="02020603050405020304" pitchFamily="18" charset="0"/>
                <a:cs typeface="Times New Roman" panose="02020603050405020304" pitchFamily="18" charset="0"/>
              </a:rPr>
              <a:t>Availability and Sourcing :- </a:t>
            </a:r>
            <a:r>
              <a:rPr lang="en-US" dirty="0"/>
              <a:t>Collecting and processing natural biomaterials can be time-consuming and expensive. </a:t>
            </a:r>
          </a:p>
          <a:p>
            <a:r>
              <a:rPr lang="en-US" dirty="0"/>
              <a:t> </a:t>
            </a:r>
            <a:r>
              <a:rPr lang="en-US" sz="2400" b="1" dirty="0">
                <a:latin typeface="Times New Roman" panose="02020603050405020304" pitchFamily="18" charset="0"/>
                <a:cs typeface="Times New Roman" panose="02020603050405020304" pitchFamily="18" charset="0"/>
              </a:rPr>
              <a:t>Batch-to-Batch Variability :- </a:t>
            </a:r>
            <a:r>
              <a:rPr lang="en-US" dirty="0"/>
              <a:t>Due to natural variations , the properties of these materials may differ between batches, requiring careful quality control. </a:t>
            </a:r>
          </a:p>
          <a:p>
            <a:r>
              <a:rPr lang="en-US" dirty="0"/>
              <a:t> </a:t>
            </a:r>
            <a:r>
              <a:rPr lang="en-US" sz="2400" b="1" dirty="0">
                <a:latin typeface="Times New Roman" panose="02020603050405020304" pitchFamily="18" charset="0"/>
                <a:cs typeface="Times New Roman" panose="02020603050405020304" pitchFamily="18" charset="0"/>
              </a:rPr>
              <a:t>Immune Responses :- </a:t>
            </a:r>
            <a:r>
              <a:rPr lang="en-US" dirty="0"/>
              <a:t>Although biocompatible, natural biomaterials may still trigger immune responses in some individuals.</a:t>
            </a:r>
            <a:endParaRPr lang="en-IN" dirty="0"/>
          </a:p>
        </p:txBody>
      </p:sp>
    </p:spTree>
    <p:extLst>
      <p:ext uri="{BB962C8B-B14F-4D97-AF65-F5344CB8AC3E}">
        <p14:creationId xmlns:p14="http://schemas.microsoft.com/office/powerpoint/2010/main" val="11077421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53120-C9C6-9A57-EB7B-0C3C64568A36}"/>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Emerging Trends and Innovations in Natural Biomaterials:-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90F0C07-DB37-3E66-5126-EFD15C0DDAFE}"/>
              </a:ext>
            </a:extLst>
          </p:cNvPr>
          <p:cNvSpPr>
            <a:spLocks noGrp="1"/>
          </p:cNvSpPr>
          <p:nvPr>
            <p:ph idx="1"/>
          </p:nvPr>
        </p:nvSpPr>
        <p:spPr/>
        <p:txBody>
          <a:bodyPr/>
          <a:lstStyle/>
          <a:p>
            <a:r>
              <a:rPr lang="en-US" sz="2400" b="1" dirty="0">
                <a:latin typeface="Times New Roman" panose="02020603050405020304" pitchFamily="18" charset="0"/>
                <a:cs typeface="Times New Roman" panose="02020603050405020304" pitchFamily="18" charset="0"/>
              </a:rPr>
              <a:t>Nanotechnology :- </a:t>
            </a:r>
            <a:r>
              <a:rPr lang="en-US" dirty="0"/>
              <a:t>Advancements in nanotechnology enable the development of nanostructured natural biomaterials with enhanced properties and functionalities. </a:t>
            </a:r>
          </a:p>
          <a:p>
            <a:r>
              <a:rPr lang="en-US" sz="2400" b="1" dirty="0">
                <a:latin typeface="Times New Roman" panose="02020603050405020304" pitchFamily="18" charset="0"/>
                <a:cs typeface="Times New Roman" panose="02020603050405020304" pitchFamily="18" charset="0"/>
              </a:rPr>
              <a:t>Bioactive Molecules :- </a:t>
            </a:r>
            <a:r>
              <a:rPr lang="en-US" dirty="0"/>
              <a:t>Incorporating bioactive molecules into natural biomaterials can improve their performance and enable targeted therapeutic interventions.</a:t>
            </a:r>
          </a:p>
          <a:p>
            <a:r>
              <a:rPr lang="en-US" sz="2400" b="1" dirty="0">
                <a:latin typeface="Times New Roman" panose="02020603050405020304" pitchFamily="18" charset="0"/>
                <a:cs typeface="Times New Roman" panose="02020603050405020304" pitchFamily="18" charset="0"/>
              </a:rPr>
              <a:t>3D Bioprinting :- </a:t>
            </a:r>
            <a:r>
              <a:rPr lang="en-US" dirty="0"/>
              <a:t>Using 3D bioprinting techniques, researchers are fabricating intricate structures using natural biomaterials, paving the way for complex tissue engineering</a:t>
            </a:r>
            <a:endParaRPr lang="en-IN" dirty="0"/>
          </a:p>
        </p:txBody>
      </p:sp>
    </p:spTree>
    <p:extLst>
      <p:ext uri="{BB962C8B-B14F-4D97-AF65-F5344CB8AC3E}">
        <p14:creationId xmlns:p14="http://schemas.microsoft.com/office/powerpoint/2010/main" val="72228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7CC75-BB93-EE88-EF14-8346DDA9C32E}"/>
              </a:ext>
            </a:extLst>
          </p:cNvPr>
          <p:cNvSpPr>
            <a:spLocks noGrp="1"/>
          </p:cNvSpPr>
          <p:nvPr>
            <p:ph type="title"/>
          </p:nvPr>
        </p:nvSpPr>
        <p:spPr>
          <a:xfrm>
            <a:off x="139958" y="749559"/>
            <a:ext cx="4680145" cy="1257300"/>
          </a:xfrm>
        </p:spPr>
        <p:txBody>
          <a:bodyPr/>
          <a:lstStyle/>
          <a:p>
            <a:r>
              <a:rPr lang="en-IN"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F1AF2213-1BEB-0F8E-3D85-9987C4519C99}"/>
              </a:ext>
            </a:extLst>
          </p:cNvPr>
          <p:cNvSpPr>
            <a:spLocks noGrp="1"/>
          </p:cNvSpPr>
          <p:nvPr>
            <p:ph idx="1"/>
          </p:nvPr>
        </p:nvSpPr>
        <p:spPr/>
        <p:txBody>
          <a:bodyPr/>
          <a:lstStyle/>
          <a:p>
            <a:r>
              <a:rPr lang="en-US" dirty="0"/>
              <a:t>Natural biomaterials offer unique advantages such as biocompatibility, biodegradability, and diverse properties, making them valuable for various medical applications. However, challenges in sourcing, variability, and immune responses need to be addressed to harness their full potential. Exciting advancements in nanotechnology, bioactive molecules, and 3D bioprinting are propelling the field forward, opening up new possibilities for regenerative medicine and personalized healthcare.</a:t>
            </a:r>
            <a:endParaRPr lang="en-IN" dirty="0"/>
          </a:p>
        </p:txBody>
      </p:sp>
    </p:spTree>
    <p:extLst>
      <p:ext uri="{BB962C8B-B14F-4D97-AF65-F5344CB8AC3E}">
        <p14:creationId xmlns:p14="http://schemas.microsoft.com/office/powerpoint/2010/main" val="2008556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TEAM MEMBERS:-	</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2" y="1732449"/>
            <a:ext cx="5080013" cy="4058751"/>
          </a:xfrm>
        </p:spPr>
        <p:txBody>
          <a:bodyPr anchor="t">
            <a:normAutofit/>
          </a:bodyPr>
          <a:lstStyle/>
          <a:p>
            <a:r>
              <a:rPr lang="en-US" sz="2400" dirty="0" err="1"/>
              <a:t>R.Vasavi</a:t>
            </a:r>
            <a:r>
              <a:rPr lang="en-US" sz="2400" dirty="0"/>
              <a:t> -9922020037</a:t>
            </a:r>
          </a:p>
          <a:p>
            <a:r>
              <a:rPr lang="en-US" sz="2400" dirty="0" err="1"/>
              <a:t>P.Varshitha</a:t>
            </a:r>
            <a:r>
              <a:rPr lang="en-US" sz="2400" dirty="0"/>
              <a:t> -9922020002</a:t>
            </a:r>
          </a:p>
          <a:p>
            <a:r>
              <a:rPr lang="en-US" sz="2400" dirty="0" err="1"/>
              <a:t>K.Manasa</a:t>
            </a:r>
            <a:r>
              <a:rPr lang="en-US" sz="2400" dirty="0"/>
              <a:t> Shiva Sai -9922020013</a:t>
            </a:r>
          </a:p>
          <a:p>
            <a:r>
              <a:rPr lang="en-US" sz="2400" dirty="0" err="1"/>
              <a:t>K.Likitha</a:t>
            </a:r>
            <a:r>
              <a:rPr lang="en-US" sz="2400" dirty="0"/>
              <a:t> -9922020025</a:t>
            </a:r>
          </a:p>
          <a:p>
            <a:r>
              <a:rPr lang="en-US" sz="2400" dirty="0" err="1"/>
              <a:t>P.Akshitha</a:t>
            </a:r>
            <a:r>
              <a:rPr lang="en-US" sz="2400" dirty="0"/>
              <a:t> -9922020015</a:t>
            </a:r>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AF331-8EE0-EB95-EC0E-A713E89B7A4F}"/>
              </a:ext>
            </a:extLst>
          </p:cNvPr>
          <p:cNvSpPr>
            <a:spLocks noGrp="1"/>
          </p:cNvSpPr>
          <p:nvPr>
            <p:ph type="title"/>
          </p:nvPr>
        </p:nvSpPr>
        <p:spPr>
          <a:xfrm>
            <a:off x="988440" y="1412031"/>
            <a:ext cx="10353762" cy="1023257"/>
          </a:xfrm>
        </p:spPr>
        <p:txBody>
          <a:bodyPr>
            <a:normAutofit fontScale="90000"/>
          </a:bodyPr>
          <a:lstStyle/>
          <a:p>
            <a:r>
              <a:rPr lang="en-US" sz="4000" b="1" dirty="0">
                <a:latin typeface="Times New Roman" panose="02020603050405020304" pitchFamily="18" charset="0"/>
                <a:cs typeface="Times New Roman" panose="02020603050405020304" pitchFamily="18" charset="0"/>
              </a:rPr>
              <a:t>DEFINITON OF NATURAL BIOMATERIALS</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6A70981-8692-3247-5307-08BCD319BC27}"/>
              </a:ext>
            </a:extLst>
          </p:cNvPr>
          <p:cNvSpPr>
            <a:spLocks noGrp="1"/>
          </p:cNvSpPr>
          <p:nvPr>
            <p:ph idx="1"/>
          </p:nvPr>
        </p:nvSpPr>
        <p:spPr>
          <a:xfrm>
            <a:off x="913795" y="2710932"/>
            <a:ext cx="10353762" cy="3316644"/>
          </a:xfrm>
        </p:spPr>
        <p:txBody>
          <a:bodyPr/>
          <a:lstStyle/>
          <a:p>
            <a:r>
              <a:rPr lang="en-US" b="1" dirty="0">
                <a:latin typeface="Times New Roman" panose="02020603050405020304" pitchFamily="18" charset="0"/>
                <a:cs typeface="Times New Roman" panose="02020603050405020304" pitchFamily="18" charset="0"/>
              </a:rPr>
              <a:t>Naturally Occurring :- </a:t>
            </a:r>
            <a:r>
              <a:rPr lang="en-US" dirty="0"/>
              <a:t>Natural biomaterials are derived from sources found in nature, such as plants, animals, and microorganisms.</a:t>
            </a:r>
          </a:p>
          <a:p>
            <a:r>
              <a:rPr lang="en-US" dirty="0"/>
              <a:t> </a:t>
            </a:r>
            <a:r>
              <a:rPr lang="en-US" b="1" dirty="0">
                <a:latin typeface="Times New Roman" panose="02020603050405020304" pitchFamily="18" charset="0"/>
                <a:cs typeface="Times New Roman" panose="02020603050405020304" pitchFamily="18" charset="0"/>
              </a:rPr>
              <a:t>Biocompatible &amp; Sustainable :- </a:t>
            </a:r>
            <a:r>
              <a:rPr lang="en-US" dirty="0"/>
              <a:t>These materials have the ability to integrate with the body's tissues without causing adverse reactions. They are also environmentally friendly and have low environmental impact. </a:t>
            </a:r>
          </a:p>
        </p:txBody>
      </p:sp>
    </p:spTree>
    <p:extLst>
      <p:ext uri="{BB962C8B-B14F-4D97-AF65-F5344CB8AC3E}">
        <p14:creationId xmlns:p14="http://schemas.microsoft.com/office/powerpoint/2010/main" val="2158569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6E9BD-5249-E518-B4EA-112E5415E62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C51E852-9222-761E-AB7D-B644CA66DAEA}"/>
              </a:ext>
            </a:extLst>
          </p:cNvPr>
          <p:cNvSpPr>
            <a:spLocks noGrp="1"/>
          </p:cNvSpPr>
          <p:nvPr>
            <p:ph idx="1"/>
          </p:nvPr>
        </p:nvSpPr>
        <p:spPr>
          <a:xfrm>
            <a:off x="913795" y="2533651"/>
            <a:ext cx="10353762" cy="3714749"/>
          </a:xfrm>
        </p:spPr>
        <p:txBody>
          <a:bodyPr/>
          <a:lstStyle/>
          <a:p>
            <a:r>
              <a:rPr lang="en-US" b="1" dirty="0">
                <a:latin typeface="Times New Roman" panose="02020603050405020304" pitchFamily="18" charset="0"/>
                <a:cs typeface="Times New Roman" panose="02020603050405020304" pitchFamily="18" charset="0"/>
              </a:rPr>
              <a:t>Structural &amp; Functional :- </a:t>
            </a:r>
            <a:r>
              <a:rPr lang="en-US" dirty="0"/>
              <a:t>Natural biomaterials can provide structural support and perform specific functions within the body, promoting healing and regeneration.</a:t>
            </a:r>
          </a:p>
          <a:p>
            <a:r>
              <a:rPr lang="en-US" dirty="0"/>
              <a:t> </a:t>
            </a:r>
            <a:r>
              <a:rPr lang="en-US" b="1" dirty="0">
                <a:latin typeface="Times New Roman" panose="02020603050405020304" pitchFamily="18" charset="0"/>
                <a:cs typeface="Times New Roman" panose="02020603050405020304" pitchFamily="18" charset="0"/>
              </a:rPr>
              <a:t>Wide Range of Properties :- </a:t>
            </a:r>
            <a:r>
              <a:rPr lang="en-US" dirty="0"/>
              <a:t>These materials possess a diverse set of properties, including mechanical strength, flexibility, and biodegradability, making them suitable for different clinical applications.</a:t>
            </a:r>
            <a:endParaRPr lang="en-IN" dirty="0"/>
          </a:p>
          <a:p>
            <a:endParaRPr lang="en-IN" dirty="0"/>
          </a:p>
        </p:txBody>
      </p:sp>
    </p:spTree>
    <p:extLst>
      <p:ext uri="{BB962C8B-B14F-4D97-AF65-F5344CB8AC3E}">
        <p14:creationId xmlns:p14="http://schemas.microsoft.com/office/powerpoint/2010/main" val="2878060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4578C-7FF3-F849-A910-BB8C9CB72729}"/>
              </a:ext>
            </a:extLst>
          </p:cNvPr>
          <p:cNvSpPr>
            <a:spLocks noGrp="1"/>
          </p:cNvSpPr>
          <p:nvPr>
            <p:ph type="title"/>
          </p:nvPr>
        </p:nvSpPr>
        <p:spPr/>
        <p:txBody>
          <a:bodyPr>
            <a:normAutofit/>
          </a:bodyPr>
          <a:lstStyle/>
          <a:p>
            <a:r>
              <a:rPr lang="en-US" sz="4800" b="1" dirty="0"/>
              <a:t>EXAMPLES OF BIOMATERIALS:-</a:t>
            </a:r>
            <a:endParaRPr lang="en-IN" sz="4800" b="1" dirty="0"/>
          </a:p>
        </p:txBody>
      </p:sp>
      <p:pic>
        <p:nvPicPr>
          <p:cNvPr id="5" name="Content Placeholder 4">
            <a:extLst>
              <a:ext uri="{FF2B5EF4-FFF2-40B4-BE49-F238E27FC236}">
                <a16:creationId xmlns:a16="http://schemas.microsoft.com/office/drawing/2014/main" id="{857FC814-E84E-D02E-E2DC-C148AC4E001A}"/>
              </a:ext>
            </a:extLst>
          </p:cNvPr>
          <p:cNvPicPr>
            <a:picLocks noGrp="1" noChangeAspect="1"/>
          </p:cNvPicPr>
          <p:nvPr>
            <p:ph idx="1"/>
          </p:nvPr>
        </p:nvPicPr>
        <p:blipFill>
          <a:blip r:embed="rId2"/>
          <a:stretch>
            <a:fillRect/>
          </a:stretch>
        </p:blipFill>
        <p:spPr>
          <a:xfrm>
            <a:off x="913795" y="2459005"/>
            <a:ext cx="2529201" cy="3714750"/>
          </a:xfrm>
        </p:spPr>
      </p:pic>
      <p:sp>
        <p:nvSpPr>
          <p:cNvPr id="6" name="TextBox 5">
            <a:extLst>
              <a:ext uri="{FF2B5EF4-FFF2-40B4-BE49-F238E27FC236}">
                <a16:creationId xmlns:a16="http://schemas.microsoft.com/office/drawing/2014/main" id="{6234B720-CB1E-DDF7-FDB4-6C6571C2C566}"/>
              </a:ext>
            </a:extLst>
          </p:cNvPr>
          <p:cNvSpPr txBox="1"/>
          <p:nvPr/>
        </p:nvSpPr>
        <p:spPr>
          <a:xfrm>
            <a:off x="3900195" y="3013786"/>
            <a:ext cx="7147249" cy="2431435"/>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1) Silk </a:t>
            </a:r>
          </a:p>
          <a:p>
            <a:r>
              <a:rPr lang="en-US" sz="2800" dirty="0">
                <a:latin typeface="Times New Roman" panose="02020603050405020304" pitchFamily="18" charset="0"/>
                <a:cs typeface="Times New Roman" panose="02020603050405020304" pitchFamily="18" charset="0"/>
              </a:rPr>
              <a:t>An elegant and versatile material, silk has been used for centuries in medicine forwound healing, drug delivery, tissue engineering, and more.</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5982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4EFC8-D56B-14C4-F527-0BC877E8B09F}"/>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940EFDF9-00CF-A183-6733-E7B29834E11F}"/>
              </a:ext>
            </a:extLst>
          </p:cNvPr>
          <p:cNvPicPr>
            <a:picLocks noGrp="1" noChangeAspect="1"/>
          </p:cNvPicPr>
          <p:nvPr>
            <p:ph idx="1"/>
          </p:nvPr>
        </p:nvPicPr>
        <p:blipFill>
          <a:blip r:embed="rId2"/>
          <a:stretch>
            <a:fillRect/>
          </a:stretch>
        </p:blipFill>
        <p:spPr>
          <a:xfrm>
            <a:off x="913795" y="2468336"/>
            <a:ext cx="2660270" cy="3624554"/>
          </a:xfrm>
        </p:spPr>
      </p:pic>
      <p:sp>
        <p:nvSpPr>
          <p:cNvPr id="6" name="TextBox 5">
            <a:extLst>
              <a:ext uri="{FF2B5EF4-FFF2-40B4-BE49-F238E27FC236}">
                <a16:creationId xmlns:a16="http://schemas.microsoft.com/office/drawing/2014/main" id="{157352D3-0C51-EFC6-A3DD-36ACF9947F66}"/>
              </a:ext>
            </a:extLst>
          </p:cNvPr>
          <p:cNvSpPr txBox="1"/>
          <p:nvPr/>
        </p:nvSpPr>
        <p:spPr>
          <a:xfrm>
            <a:off x="4040155" y="3004457"/>
            <a:ext cx="7238050" cy="2431435"/>
          </a:xfrm>
          <a:prstGeom prst="rect">
            <a:avLst/>
          </a:prstGeom>
          <a:noFill/>
        </p:spPr>
        <p:txBody>
          <a:bodyPr wrap="square" rtlCol="0">
            <a:spAutoFit/>
          </a:bodyPr>
          <a:lstStyle/>
          <a:p>
            <a:r>
              <a:rPr lang="en-US" sz="4000" b="1" dirty="0"/>
              <a:t>2) Collagen  </a:t>
            </a:r>
          </a:p>
          <a:p>
            <a:r>
              <a:rPr lang="en-US" sz="2800" dirty="0"/>
              <a:t>The most abundant protein in the human body, collagen is widely used in medical applications due to its biocompatibility and ability to support tissue regeneration.</a:t>
            </a:r>
            <a:endParaRPr lang="en-IN" sz="2800" dirty="0"/>
          </a:p>
        </p:txBody>
      </p:sp>
    </p:spTree>
    <p:extLst>
      <p:ext uri="{BB962C8B-B14F-4D97-AF65-F5344CB8AC3E}">
        <p14:creationId xmlns:p14="http://schemas.microsoft.com/office/powerpoint/2010/main" val="925267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FCA36-98F7-2235-1108-D15603BEEA02}"/>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776EAEAF-6347-E977-10D7-A6965786B2A5}"/>
              </a:ext>
            </a:extLst>
          </p:cNvPr>
          <p:cNvPicPr>
            <a:picLocks noGrp="1" noChangeAspect="1"/>
          </p:cNvPicPr>
          <p:nvPr>
            <p:ph idx="1"/>
          </p:nvPr>
        </p:nvPicPr>
        <p:blipFill>
          <a:blip r:embed="rId2"/>
          <a:stretch>
            <a:fillRect/>
          </a:stretch>
        </p:blipFill>
        <p:spPr>
          <a:xfrm>
            <a:off x="1023476" y="2347038"/>
            <a:ext cx="3539194" cy="3714750"/>
          </a:xfrm>
        </p:spPr>
      </p:pic>
      <p:sp>
        <p:nvSpPr>
          <p:cNvPr id="7" name="TextBox 6">
            <a:extLst>
              <a:ext uri="{FF2B5EF4-FFF2-40B4-BE49-F238E27FC236}">
                <a16:creationId xmlns:a16="http://schemas.microsoft.com/office/drawing/2014/main" id="{75F18BBE-1F73-B0CD-F1DA-55610CA28A32}"/>
              </a:ext>
            </a:extLst>
          </p:cNvPr>
          <p:cNvSpPr txBox="1"/>
          <p:nvPr/>
        </p:nvSpPr>
        <p:spPr>
          <a:xfrm>
            <a:off x="4749282" y="2988695"/>
            <a:ext cx="7321419" cy="2431435"/>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3)Chitosan</a:t>
            </a:r>
          </a:p>
          <a:p>
            <a:r>
              <a:rPr lang="en-US" dirty="0"/>
              <a:t> </a:t>
            </a:r>
            <a:r>
              <a:rPr lang="en-US" sz="2800" dirty="0">
                <a:latin typeface="Times New Roman" panose="02020603050405020304" pitchFamily="18" charset="0"/>
                <a:cs typeface="Times New Roman" panose="02020603050405020304" pitchFamily="18" charset="0"/>
              </a:rPr>
              <a:t>A natural polymer derived from crustacean shells, chitosan exhibits antimicrobial properties and is used in wound dressings, drug delivery systems, and tissue engineering.</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22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4A58A-34EC-C540-4908-19CDBEF10867}"/>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D73D7D06-568D-D699-A3AB-6975CB2BFA31}"/>
              </a:ext>
            </a:extLst>
          </p:cNvPr>
          <p:cNvPicPr>
            <a:picLocks noGrp="1" noChangeAspect="1"/>
          </p:cNvPicPr>
          <p:nvPr>
            <p:ph idx="1"/>
          </p:nvPr>
        </p:nvPicPr>
        <p:blipFill>
          <a:blip r:embed="rId2"/>
          <a:stretch>
            <a:fillRect/>
          </a:stretch>
        </p:blipFill>
        <p:spPr>
          <a:xfrm>
            <a:off x="913795" y="2272393"/>
            <a:ext cx="3013075" cy="3714750"/>
          </a:xfrm>
        </p:spPr>
      </p:pic>
      <p:sp>
        <p:nvSpPr>
          <p:cNvPr id="7" name="TextBox 6">
            <a:extLst>
              <a:ext uri="{FF2B5EF4-FFF2-40B4-BE49-F238E27FC236}">
                <a16:creationId xmlns:a16="http://schemas.microsoft.com/office/drawing/2014/main" id="{ED50C31D-22A0-7935-C5B2-21499E633731}"/>
              </a:ext>
            </a:extLst>
          </p:cNvPr>
          <p:cNvSpPr txBox="1"/>
          <p:nvPr/>
        </p:nvSpPr>
        <p:spPr>
          <a:xfrm>
            <a:off x="4385387" y="3032449"/>
            <a:ext cx="7455159" cy="2677656"/>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4)Alginate</a:t>
            </a:r>
          </a:p>
          <a:p>
            <a:r>
              <a:rPr lang="en-US" dirty="0"/>
              <a:t> </a:t>
            </a:r>
            <a:r>
              <a:rPr lang="en-US" sz="3200" dirty="0">
                <a:latin typeface="Times New Roman" panose="02020603050405020304" pitchFamily="18" charset="0"/>
                <a:cs typeface="Times New Roman" panose="02020603050405020304" pitchFamily="18" charset="0"/>
              </a:rPr>
              <a:t>Obtained from brown seaweeds, alginate is a biocompatible and biodegradable material commonly used in cell encapsulation , tissue engineering, and drug delivery systems.</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0329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FCBC6-CC7B-1E9F-E4AC-8FF860F20410}"/>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Few more examples of Natural Biomaterials:-</a:t>
            </a:r>
            <a:endParaRPr lang="en-IN" sz="40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D751784F-2204-951B-0997-462E83113CB4}"/>
              </a:ext>
            </a:extLst>
          </p:cNvPr>
          <p:cNvPicPr>
            <a:picLocks noGrp="1" noChangeAspect="1"/>
          </p:cNvPicPr>
          <p:nvPr>
            <p:ph idx="1"/>
          </p:nvPr>
        </p:nvPicPr>
        <p:blipFill>
          <a:blip r:embed="rId2"/>
          <a:stretch>
            <a:fillRect/>
          </a:stretch>
        </p:blipFill>
        <p:spPr>
          <a:xfrm>
            <a:off x="329238" y="1866900"/>
            <a:ext cx="3197733" cy="2387859"/>
          </a:xfrm>
        </p:spPr>
      </p:pic>
      <p:pic>
        <p:nvPicPr>
          <p:cNvPr id="7" name="Picture 6">
            <a:extLst>
              <a:ext uri="{FF2B5EF4-FFF2-40B4-BE49-F238E27FC236}">
                <a16:creationId xmlns:a16="http://schemas.microsoft.com/office/drawing/2014/main" id="{92D0DCC4-5DD9-C9D9-1591-C8D8C1C3ADF5}"/>
              </a:ext>
            </a:extLst>
          </p:cNvPr>
          <p:cNvPicPr>
            <a:picLocks noChangeAspect="1"/>
          </p:cNvPicPr>
          <p:nvPr/>
        </p:nvPicPr>
        <p:blipFill>
          <a:blip r:embed="rId3"/>
          <a:stretch>
            <a:fillRect/>
          </a:stretch>
        </p:blipFill>
        <p:spPr>
          <a:xfrm>
            <a:off x="3526971" y="4369059"/>
            <a:ext cx="2554728" cy="2286000"/>
          </a:xfrm>
          <a:prstGeom prst="rect">
            <a:avLst/>
          </a:prstGeom>
        </p:spPr>
      </p:pic>
      <p:pic>
        <p:nvPicPr>
          <p:cNvPr id="9" name="Picture 8">
            <a:extLst>
              <a:ext uri="{FF2B5EF4-FFF2-40B4-BE49-F238E27FC236}">
                <a16:creationId xmlns:a16="http://schemas.microsoft.com/office/drawing/2014/main" id="{85D32C45-9A58-2B3B-46F6-0B25CC02D2E4}"/>
              </a:ext>
            </a:extLst>
          </p:cNvPr>
          <p:cNvPicPr>
            <a:picLocks noChangeAspect="1"/>
          </p:cNvPicPr>
          <p:nvPr/>
        </p:nvPicPr>
        <p:blipFill>
          <a:blip r:embed="rId4"/>
          <a:stretch>
            <a:fillRect/>
          </a:stretch>
        </p:blipFill>
        <p:spPr>
          <a:xfrm>
            <a:off x="6090676" y="1927161"/>
            <a:ext cx="2856722" cy="2441898"/>
          </a:xfrm>
          <a:prstGeom prst="rect">
            <a:avLst/>
          </a:prstGeom>
        </p:spPr>
      </p:pic>
      <p:pic>
        <p:nvPicPr>
          <p:cNvPr id="11" name="Picture 10">
            <a:extLst>
              <a:ext uri="{FF2B5EF4-FFF2-40B4-BE49-F238E27FC236}">
                <a16:creationId xmlns:a16="http://schemas.microsoft.com/office/drawing/2014/main" id="{0423B6B0-3799-3F71-6DDF-CFC0FDA36967}"/>
              </a:ext>
            </a:extLst>
          </p:cNvPr>
          <p:cNvPicPr>
            <a:picLocks noChangeAspect="1"/>
          </p:cNvPicPr>
          <p:nvPr/>
        </p:nvPicPr>
        <p:blipFill>
          <a:blip r:embed="rId5"/>
          <a:stretch>
            <a:fillRect/>
          </a:stretch>
        </p:blipFill>
        <p:spPr>
          <a:xfrm>
            <a:off x="8956375" y="4369059"/>
            <a:ext cx="2846850" cy="2174033"/>
          </a:xfrm>
          <a:prstGeom prst="rect">
            <a:avLst/>
          </a:prstGeom>
        </p:spPr>
      </p:pic>
      <p:sp>
        <p:nvSpPr>
          <p:cNvPr id="12" name="TextBox 11">
            <a:extLst>
              <a:ext uri="{FF2B5EF4-FFF2-40B4-BE49-F238E27FC236}">
                <a16:creationId xmlns:a16="http://schemas.microsoft.com/office/drawing/2014/main" id="{429274EE-82AB-BD8F-8738-4CC0FD77AC69}"/>
              </a:ext>
            </a:extLst>
          </p:cNvPr>
          <p:cNvSpPr txBox="1"/>
          <p:nvPr/>
        </p:nvSpPr>
        <p:spPr>
          <a:xfrm>
            <a:off x="1428916" y="4369059"/>
            <a:ext cx="998376" cy="369332"/>
          </a:xfrm>
          <a:prstGeom prst="rect">
            <a:avLst/>
          </a:prstGeom>
          <a:noFill/>
        </p:spPr>
        <p:txBody>
          <a:bodyPr wrap="square" rtlCol="0">
            <a:spAutoFit/>
          </a:bodyPr>
          <a:lstStyle/>
          <a:p>
            <a:r>
              <a:rPr lang="en-US" b="1" dirty="0"/>
              <a:t>FIBRIN</a:t>
            </a:r>
            <a:endParaRPr lang="en-IN" b="1" dirty="0"/>
          </a:p>
        </p:txBody>
      </p:sp>
      <p:sp>
        <p:nvSpPr>
          <p:cNvPr id="13" name="TextBox 12">
            <a:extLst>
              <a:ext uri="{FF2B5EF4-FFF2-40B4-BE49-F238E27FC236}">
                <a16:creationId xmlns:a16="http://schemas.microsoft.com/office/drawing/2014/main" id="{60B8D404-0AFE-FA89-5A95-A9E5F8A34CDE}"/>
              </a:ext>
            </a:extLst>
          </p:cNvPr>
          <p:cNvSpPr txBox="1"/>
          <p:nvPr/>
        </p:nvSpPr>
        <p:spPr>
          <a:xfrm>
            <a:off x="6772588" y="4429320"/>
            <a:ext cx="1492898" cy="369332"/>
          </a:xfrm>
          <a:prstGeom prst="rect">
            <a:avLst/>
          </a:prstGeom>
          <a:noFill/>
        </p:spPr>
        <p:txBody>
          <a:bodyPr wrap="square" rtlCol="0">
            <a:spAutoFit/>
          </a:bodyPr>
          <a:lstStyle/>
          <a:p>
            <a:r>
              <a:rPr lang="en-US" b="1" dirty="0"/>
              <a:t>CELLULOSE</a:t>
            </a:r>
            <a:endParaRPr lang="en-IN" b="1" dirty="0"/>
          </a:p>
        </p:txBody>
      </p:sp>
      <p:sp>
        <p:nvSpPr>
          <p:cNvPr id="15" name="TextBox 14">
            <a:extLst>
              <a:ext uri="{FF2B5EF4-FFF2-40B4-BE49-F238E27FC236}">
                <a16:creationId xmlns:a16="http://schemas.microsoft.com/office/drawing/2014/main" id="{D53A107F-6B49-5D30-DA3E-8C1F3ABC5499}"/>
              </a:ext>
            </a:extLst>
          </p:cNvPr>
          <p:cNvSpPr txBox="1"/>
          <p:nvPr/>
        </p:nvSpPr>
        <p:spPr>
          <a:xfrm>
            <a:off x="4180114" y="3885427"/>
            <a:ext cx="1530220" cy="369332"/>
          </a:xfrm>
          <a:prstGeom prst="rect">
            <a:avLst/>
          </a:prstGeom>
          <a:noFill/>
        </p:spPr>
        <p:txBody>
          <a:bodyPr wrap="square" rtlCol="0">
            <a:spAutoFit/>
          </a:bodyPr>
          <a:lstStyle/>
          <a:p>
            <a:r>
              <a:rPr lang="en-US" b="1" dirty="0"/>
              <a:t>GELATIN</a:t>
            </a:r>
            <a:endParaRPr lang="en-IN" b="1" dirty="0"/>
          </a:p>
        </p:txBody>
      </p:sp>
      <p:sp>
        <p:nvSpPr>
          <p:cNvPr id="16" name="TextBox 15">
            <a:extLst>
              <a:ext uri="{FF2B5EF4-FFF2-40B4-BE49-F238E27FC236}">
                <a16:creationId xmlns:a16="http://schemas.microsoft.com/office/drawing/2014/main" id="{4F4C569C-706F-A649-4A5C-ED78D1A99C62}"/>
              </a:ext>
            </a:extLst>
          </p:cNvPr>
          <p:cNvSpPr txBox="1"/>
          <p:nvPr/>
        </p:nvSpPr>
        <p:spPr>
          <a:xfrm>
            <a:off x="9890449" y="3816221"/>
            <a:ext cx="1912776" cy="369332"/>
          </a:xfrm>
          <a:prstGeom prst="rect">
            <a:avLst/>
          </a:prstGeom>
          <a:noFill/>
        </p:spPr>
        <p:txBody>
          <a:bodyPr wrap="square" rtlCol="0">
            <a:spAutoFit/>
          </a:bodyPr>
          <a:lstStyle/>
          <a:p>
            <a:r>
              <a:rPr lang="en-US" b="1" dirty="0"/>
              <a:t>AGAROSE</a:t>
            </a:r>
            <a:endParaRPr lang="en-IN" b="1" dirty="0"/>
          </a:p>
        </p:txBody>
      </p:sp>
    </p:spTree>
    <p:extLst>
      <p:ext uri="{BB962C8B-B14F-4D97-AF65-F5344CB8AC3E}">
        <p14:creationId xmlns:p14="http://schemas.microsoft.com/office/powerpoint/2010/main" val="42486439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{5BC10351-A041-49EF-8926-F9D18D8AF74F}tf55705232_win32</Template>
  <TotalTime>192</TotalTime>
  <Words>565</Words>
  <Application>Microsoft Office PowerPoint</Application>
  <PresentationFormat>Widescreen</PresentationFormat>
  <Paragraphs>47</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Goudy Old Style</vt:lpstr>
      <vt:lpstr>Times New Roman</vt:lpstr>
      <vt:lpstr>Wingdings 2</vt:lpstr>
      <vt:lpstr>SlateVTI</vt:lpstr>
      <vt:lpstr>NATURAL </vt:lpstr>
      <vt:lpstr>TEAM MEMBERS:- </vt:lpstr>
      <vt:lpstr>DEFINITON OF NATURAL BIOMATERIALS</vt:lpstr>
      <vt:lpstr>PowerPoint Presentation</vt:lpstr>
      <vt:lpstr>EXAMPLES OF BIOMATERIALS:-</vt:lpstr>
      <vt:lpstr>PowerPoint Presentation</vt:lpstr>
      <vt:lpstr>PowerPoint Presentation</vt:lpstr>
      <vt:lpstr>PowerPoint Presentation</vt:lpstr>
      <vt:lpstr>Few more examples of Natural Biomaterials:-</vt:lpstr>
      <vt:lpstr>PROPERTIES</vt:lpstr>
      <vt:lpstr>Applications of Natural Biomaterials in Medicine :-</vt:lpstr>
      <vt:lpstr>Challenges and Limitations of Natural Biomaterials :-</vt:lpstr>
      <vt:lpstr>Emerging Trends and Innovations in Natural Biomaterials:-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dc:title>
  <dc:creator>Vasavi Raparthi</dc:creator>
  <cp:lastModifiedBy>Vasavi Raparthi</cp:lastModifiedBy>
  <cp:revision>2</cp:revision>
  <dcterms:created xsi:type="dcterms:W3CDTF">2023-12-17T13:04:54Z</dcterms:created>
  <dcterms:modified xsi:type="dcterms:W3CDTF">2023-12-17T16:16:57Z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