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Franklin Gothic Book" panose="020B0503020102020204" pitchFamily="34" charset="0"/>
      <p:regular r:id="rId13"/>
      <p:italic r:id="rId14"/>
    </p:embeddedFont>
    <p:embeddedFont>
      <p:font typeface="Nunito" pitchFamily="2" charset="0"/>
      <p:regular r:id="rId15"/>
      <p:bold r:id="rId16"/>
      <p:italic r:id="rId17"/>
      <p:boldItalic r:id="rId18"/>
    </p:embeddedFont>
    <p:embeddedFont>
      <p:font typeface="Nunito Bold" charset="0"/>
      <p:regular r:id="rId19"/>
    </p:embeddedFont>
    <p:embeddedFont>
      <p:font typeface="Roboto" panose="02000000000000000000" pitchFamily="2" charset="0"/>
      <p:regular r:id="rId20"/>
      <p:bold r:id="rId21"/>
      <p:italic r:id="rId22"/>
      <p:boldItalic r:id="rId23"/>
    </p:embeddedFont>
    <p:embeddedFont>
      <p:font typeface="Roboto Bold" panose="020000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636105" y="5243641"/>
            <a:ext cx="7831764" cy="145763"/>
            <a:chOff x="0" y="0"/>
            <a:chExt cx="2040071" cy="37969"/>
          </a:xfrm>
        </p:grpSpPr>
        <p:sp>
          <p:nvSpPr>
            <p:cNvPr id="3" name="Freeform 3"/>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1255965" y="1349401"/>
            <a:ext cx="47625" cy="145763"/>
            <a:chOff x="0" y="0"/>
            <a:chExt cx="12406" cy="37969"/>
          </a:xfrm>
        </p:grpSpPr>
        <p:sp>
          <p:nvSpPr>
            <p:cNvPr id="6" name="Freeform 6"/>
            <p:cNvSpPr/>
            <p:nvPr/>
          </p:nvSpPr>
          <p:spPr>
            <a:xfrm>
              <a:off x="0" y="0"/>
              <a:ext cx="12406" cy="37969"/>
            </a:xfrm>
            <a:custGeom>
              <a:avLst/>
              <a:gdLst/>
              <a:ahLst/>
              <a:cxnLst/>
              <a:rect l="l" t="t" r="r" b="b"/>
              <a:pathLst>
                <a:path w="12406" h="37969">
                  <a:moveTo>
                    <a:pt x="6203" y="0"/>
                  </a:moveTo>
                  <a:lnTo>
                    <a:pt x="6203" y="0"/>
                  </a:lnTo>
                  <a:cubicBezTo>
                    <a:pt x="7848" y="0"/>
                    <a:pt x="9426" y="654"/>
                    <a:pt x="10589" y="1817"/>
                  </a:cubicBezTo>
                  <a:cubicBezTo>
                    <a:pt x="11752" y="2980"/>
                    <a:pt x="12406" y="4558"/>
                    <a:pt x="12406" y="6203"/>
                  </a:cubicBezTo>
                  <a:lnTo>
                    <a:pt x="12406" y="31766"/>
                  </a:lnTo>
                  <a:cubicBezTo>
                    <a:pt x="12406" y="35192"/>
                    <a:pt x="9629" y="37969"/>
                    <a:pt x="6203" y="37969"/>
                  </a:cubicBezTo>
                  <a:lnTo>
                    <a:pt x="6203" y="37969"/>
                  </a:lnTo>
                  <a:cubicBezTo>
                    <a:pt x="2777" y="37969"/>
                    <a:pt x="0" y="35192"/>
                    <a:pt x="0" y="31766"/>
                  </a:cubicBezTo>
                  <a:lnTo>
                    <a:pt x="0" y="6203"/>
                  </a:lnTo>
                  <a:cubicBezTo>
                    <a:pt x="0" y="2777"/>
                    <a:pt x="2777" y="0"/>
                    <a:pt x="6203" y="0"/>
                  </a:cubicBezTo>
                  <a:close/>
                </a:path>
              </a:pathLst>
            </a:custGeom>
            <a:solidFill>
              <a:srgbClr val="5BFF98"/>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205617"/>
            <a:ext cx="480957" cy="480957"/>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64455" y="-638601"/>
            <a:ext cx="9475532" cy="7556736"/>
          </a:xfrm>
          <a:prstGeom prst="rect">
            <a:avLst/>
          </a:prstGeom>
        </p:spPr>
      </p:pic>
      <p:sp>
        <p:nvSpPr>
          <p:cNvPr id="10" name="TextBox 10"/>
          <p:cNvSpPr txBox="1"/>
          <p:nvPr/>
        </p:nvSpPr>
        <p:spPr>
          <a:xfrm>
            <a:off x="2078175" y="2607912"/>
            <a:ext cx="5146900" cy="1317850"/>
          </a:xfrm>
          <a:prstGeom prst="rect">
            <a:avLst/>
          </a:prstGeom>
        </p:spPr>
        <p:txBody>
          <a:bodyPr lIns="0" tIns="0" rIns="0" bIns="0" rtlCol="0" anchor="t">
            <a:spAutoFit/>
          </a:bodyPr>
          <a:lstStyle/>
          <a:p>
            <a:pPr>
              <a:lnSpc>
                <a:spcPts val="10836"/>
              </a:lnSpc>
              <a:spcBef>
                <a:spcPct val="0"/>
              </a:spcBef>
            </a:pPr>
            <a:r>
              <a:rPr lang="en-US" sz="7740" dirty="0">
                <a:solidFill>
                  <a:srgbClr val="FFFFFF"/>
                </a:solidFill>
                <a:latin typeface="Nunito"/>
              </a:rPr>
              <a:t>Group T-D</a:t>
            </a:r>
          </a:p>
        </p:txBody>
      </p:sp>
      <p:sp>
        <p:nvSpPr>
          <p:cNvPr id="11" name="TextBox 11"/>
          <p:cNvSpPr txBox="1"/>
          <p:nvPr/>
        </p:nvSpPr>
        <p:spPr>
          <a:xfrm>
            <a:off x="2078175" y="3744731"/>
            <a:ext cx="7306304" cy="1657510"/>
          </a:xfrm>
          <a:prstGeom prst="rect">
            <a:avLst/>
          </a:prstGeom>
        </p:spPr>
        <p:txBody>
          <a:bodyPr lIns="0" tIns="0" rIns="0" bIns="0" rtlCol="0" anchor="t">
            <a:spAutoFit/>
          </a:bodyPr>
          <a:lstStyle/>
          <a:p>
            <a:pPr>
              <a:lnSpc>
                <a:spcPts val="13635"/>
              </a:lnSpc>
              <a:spcBef>
                <a:spcPct val="0"/>
              </a:spcBef>
            </a:pPr>
            <a:r>
              <a:rPr lang="en-US" sz="9739" dirty="0">
                <a:solidFill>
                  <a:srgbClr val="34D626"/>
                </a:solidFill>
                <a:latin typeface="Nunito Bold"/>
              </a:rPr>
              <a:t>Presentation</a:t>
            </a:r>
          </a:p>
        </p:txBody>
      </p:sp>
      <p:sp>
        <p:nvSpPr>
          <p:cNvPr id="12" name="TextBox 12"/>
          <p:cNvSpPr txBox="1"/>
          <p:nvPr/>
        </p:nvSpPr>
        <p:spPr>
          <a:xfrm>
            <a:off x="2148213" y="5667160"/>
            <a:ext cx="6684920" cy="1354217"/>
          </a:xfrm>
          <a:prstGeom prst="rect">
            <a:avLst/>
          </a:prstGeom>
        </p:spPr>
        <p:txBody>
          <a:bodyPr lIns="0" tIns="0" rIns="0" bIns="0" rtlCol="0" anchor="t">
            <a:spAutoFit/>
          </a:bodyPr>
          <a:lstStyle/>
          <a:p>
            <a:pPr algn="just">
              <a:spcBef>
                <a:spcPct val="0"/>
              </a:spcBef>
            </a:pPr>
            <a:r>
              <a:rPr lang="en-US" sz="4400" spc="-150" dirty="0">
                <a:solidFill>
                  <a:srgbClr val="FFFFFF"/>
                </a:solidFill>
                <a:latin typeface="Roboto"/>
              </a:rPr>
              <a:t>Measuring the Velocity of a Moving Block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189048" y="-1235305"/>
            <a:ext cx="6610518" cy="5271888"/>
          </a:xfrm>
          <a:prstGeom prst="rect">
            <a:avLst/>
          </a:prstGeom>
        </p:spPr>
      </p:pic>
      <p:grpSp>
        <p:nvGrpSpPr>
          <p:cNvPr id="3" name="Group 3"/>
          <p:cNvGrpSpPr/>
          <p:nvPr/>
        </p:nvGrpSpPr>
        <p:grpSpPr>
          <a:xfrm rot="-5400000">
            <a:off x="-2636105" y="5243640"/>
            <a:ext cx="7831764" cy="145763"/>
            <a:chOff x="0" y="0"/>
            <a:chExt cx="2040071" cy="37969"/>
          </a:xfrm>
        </p:grpSpPr>
        <p:sp>
          <p:nvSpPr>
            <p:cNvPr id="4" name="Freeform 4"/>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5400000">
            <a:off x="452230" y="1783366"/>
            <a:ext cx="1655095" cy="145763"/>
            <a:chOff x="0" y="0"/>
            <a:chExt cx="431130" cy="37969"/>
          </a:xfrm>
        </p:grpSpPr>
        <p:sp>
          <p:nvSpPr>
            <p:cNvPr id="7" name="Freeform 7"/>
            <p:cNvSpPr/>
            <p:nvPr/>
          </p:nvSpPr>
          <p:spPr>
            <a:xfrm>
              <a:off x="0" y="0"/>
              <a:ext cx="431130" cy="37969"/>
            </a:xfrm>
            <a:custGeom>
              <a:avLst/>
              <a:gdLst/>
              <a:ahLst/>
              <a:cxnLst/>
              <a:rect l="l" t="t" r="r" b="b"/>
              <a:pathLst>
                <a:path w="431130" h="37969">
                  <a:moveTo>
                    <a:pt x="18985" y="0"/>
                  </a:moveTo>
                  <a:lnTo>
                    <a:pt x="412146" y="0"/>
                  </a:lnTo>
                  <a:cubicBezTo>
                    <a:pt x="417181" y="0"/>
                    <a:pt x="422010" y="2000"/>
                    <a:pt x="425570" y="5560"/>
                  </a:cubicBezTo>
                  <a:cubicBezTo>
                    <a:pt x="429130" y="9121"/>
                    <a:pt x="431130" y="13950"/>
                    <a:pt x="431130" y="18985"/>
                  </a:cubicBezTo>
                  <a:lnTo>
                    <a:pt x="431130" y="18985"/>
                  </a:lnTo>
                  <a:cubicBezTo>
                    <a:pt x="431130" y="24020"/>
                    <a:pt x="429130" y="28848"/>
                    <a:pt x="425570" y="32409"/>
                  </a:cubicBezTo>
                  <a:cubicBezTo>
                    <a:pt x="422010" y="35969"/>
                    <a:pt x="417181" y="37969"/>
                    <a:pt x="41214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5BFF98"/>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2500359"/>
            <a:ext cx="480957" cy="480957"/>
          </a:xfrm>
          <a:prstGeom prst="rect">
            <a:avLst/>
          </a:prstGeom>
        </p:spPr>
      </p:pic>
      <p:grpSp>
        <p:nvGrpSpPr>
          <p:cNvPr id="10" name="Group 10"/>
          <p:cNvGrpSpPr/>
          <p:nvPr/>
        </p:nvGrpSpPr>
        <p:grpSpPr>
          <a:xfrm>
            <a:off x="9384478" y="2981315"/>
            <a:ext cx="6867641" cy="2297639"/>
            <a:chOff x="0" y="0"/>
            <a:chExt cx="1808761" cy="605139"/>
          </a:xfrm>
        </p:grpSpPr>
        <p:sp>
          <p:nvSpPr>
            <p:cNvPr id="11" name="Freeform 11"/>
            <p:cNvSpPr/>
            <p:nvPr/>
          </p:nvSpPr>
          <p:spPr>
            <a:xfrm>
              <a:off x="0" y="0"/>
              <a:ext cx="1808761" cy="605139"/>
            </a:xfrm>
            <a:custGeom>
              <a:avLst/>
              <a:gdLst/>
              <a:ahLst/>
              <a:cxnLst/>
              <a:rect l="l" t="t" r="r" b="b"/>
              <a:pathLst>
                <a:path w="1808761" h="605139">
                  <a:moveTo>
                    <a:pt x="30437" y="0"/>
                  </a:moveTo>
                  <a:lnTo>
                    <a:pt x="1778324" y="0"/>
                  </a:lnTo>
                  <a:cubicBezTo>
                    <a:pt x="1786397" y="0"/>
                    <a:pt x="1794139" y="3207"/>
                    <a:pt x="1799847" y="8915"/>
                  </a:cubicBezTo>
                  <a:cubicBezTo>
                    <a:pt x="1805555" y="14623"/>
                    <a:pt x="1808761" y="22365"/>
                    <a:pt x="1808761" y="30437"/>
                  </a:cubicBezTo>
                  <a:lnTo>
                    <a:pt x="1808761" y="574702"/>
                  </a:lnTo>
                  <a:cubicBezTo>
                    <a:pt x="1808761" y="582775"/>
                    <a:pt x="1805555" y="590517"/>
                    <a:pt x="1799847" y="596225"/>
                  </a:cubicBezTo>
                  <a:cubicBezTo>
                    <a:pt x="1794139" y="601933"/>
                    <a:pt x="1786397" y="605139"/>
                    <a:pt x="1778324" y="605139"/>
                  </a:cubicBezTo>
                  <a:lnTo>
                    <a:pt x="30437" y="605139"/>
                  </a:lnTo>
                  <a:cubicBezTo>
                    <a:pt x="22365" y="605139"/>
                    <a:pt x="14623" y="601933"/>
                    <a:pt x="8915" y="596225"/>
                  </a:cubicBezTo>
                  <a:cubicBezTo>
                    <a:pt x="3207" y="590517"/>
                    <a:pt x="0" y="582775"/>
                    <a:pt x="0" y="574702"/>
                  </a:cubicBezTo>
                  <a:lnTo>
                    <a:pt x="0" y="30437"/>
                  </a:lnTo>
                  <a:cubicBezTo>
                    <a:pt x="0" y="22365"/>
                    <a:pt x="3207" y="14623"/>
                    <a:pt x="8915" y="8915"/>
                  </a:cubicBezTo>
                  <a:cubicBezTo>
                    <a:pt x="14623" y="3207"/>
                    <a:pt x="22365" y="0"/>
                    <a:pt x="30437" y="0"/>
                  </a:cubicBezTo>
                  <a:close/>
                </a:path>
              </a:pathLst>
            </a:custGeom>
            <a:solidFill>
              <a:srgbClr val="3D3D3D"/>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384478" y="5657621"/>
            <a:ext cx="6867641" cy="2297639"/>
            <a:chOff x="0" y="0"/>
            <a:chExt cx="1808761" cy="605139"/>
          </a:xfrm>
        </p:grpSpPr>
        <p:sp>
          <p:nvSpPr>
            <p:cNvPr id="14" name="Freeform 14"/>
            <p:cNvSpPr/>
            <p:nvPr/>
          </p:nvSpPr>
          <p:spPr>
            <a:xfrm>
              <a:off x="0" y="0"/>
              <a:ext cx="1808761" cy="605139"/>
            </a:xfrm>
            <a:custGeom>
              <a:avLst/>
              <a:gdLst/>
              <a:ahLst/>
              <a:cxnLst/>
              <a:rect l="l" t="t" r="r" b="b"/>
              <a:pathLst>
                <a:path w="1808761" h="605139">
                  <a:moveTo>
                    <a:pt x="30437" y="0"/>
                  </a:moveTo>
                  <a:lnTo>
                    <a:pt x="1778324" y="0"/>
                  </a:lnTo>
                  <a:cubicBezTo>
                    <a:pt x="1786397" y="0"/>
                    <a:pt x="1794139" y="3207"/>
                    <a:pt x="1799847" y="8915"/>
                  </a:cubicBezTo>
                  <a:cubicBezTo>
                    <a:pt x="1805555" y="14623"/>
                    <a:pt x="1808761" y="22365"/>
                    <a:pt x="1808761" y="30437"/>
                  </a:cubicBezTo>
                  <a:lnTo>
                    <a:pt x="1808761" y="574702"/>
                  </a:lnTo>
                  <a:cubicBezTo>
                    <a:pt x="1808761" y="582775"/>
                    <a:pt x="1805555" y="590517"/>
                    <a:pt x="1799847" y="596225"/>
                  </a:cubicBezTo>
                  <a:cubicBezTo>
                    <a:pt x="1794139" y="601933"/>
                    <a:pt x="1786397" y="605139"/>
                    <a:pt x="1778324" y="605139"/>
                  </a:cubicBezTo>
                  <a:lnTo>
                    <a:pt x="30437" y="605139"/>
                  </a:lnTo>
                  <a:cubicBezTo>
                    <a:pt x="22365" y="605139"/>
                    <a:pt x="14623" y="601933"/>
                    <a:pt x="8915" y="596225"/>
                  </a:cubicBezTo>
                  <a:cubicBezTo>
                    <a:pt x="3207" y="590517"/>
                    <a:pt x="0" y="582775"/>
                    <a:pt x="0" y="574702"/>
                  </a:cubicBezTo>
                  <a:lnTo>
                    <a:pt x="0" y="30437"/>
                  </a:lnTo>
                  <a:cubicBezTo>
                    <a:pt x="0" y="22365"/>
                    <a:pt x="3207" y="14623"/>
                    <a:pt x="8915" y="8915"/>
                  </a:cubicBezTo>
                  <a:cubicBezTo>
                    <a:pt x="14623" y="3207"/>
                    <a:pt x="22365" y="0"/>
                    <a:pt x="30437" y="0"/>
                  </a:cubicBezTo>
                  <a:close/>
                </a:path>
              </a:pathLst>
            </a:custGeom>
            <a:solidFill>
              <a:srgbClr val="3D3D3D"/>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16" name="Picture 1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896315" y="3337508"/>
            <a:ext cx="1336665" cy="1640080"/>
          </a:xfrm>
          <a:prstGeom prst="rect">
            <a:avLst/>
          </a:prstGeom>
        </p:spPr>
      </p:pic>
      <p:pic>
        <p:nvPicPr>
          <p:cNvPr id="17" name="Picture 1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816045" y="6057837"/>
            <a:ext cx="1497205" cy="1497205"/>
          </a:xfrm>
          <a:prstGeom prst="rect">
            <a:avLst/>
          </a:prstGeom>
        </p:spPr>
      </p:pic>
      <p:sp>
        <p:nvSpPr>
          <p:cNvPr id="18" name="TextBox 18"/>
          <p:cNvSpPr txBox="1"/>
          <p:nvPr/>
        </p:nvSpPr>
        <p:spPr>
          <a:xfrm>
            <a:off x="2078175" y="1956300"/>
            <a:ext cx="6684920" cy="7043595"/>
          </a:xfrm>
          <a:prstGeom prst="rect">
            <a:avLst/>
          </a:prstGeom>
        </p:spPr>
        <p:txBody>
          <a:bodyPr lIns="0" tIns="0" rIns="0" bIns="0" rtlCol="0" anchor="t">
            <a:spAutoFit/>
          </a:bodyPr>
          <a:lstStyle/>
          <a:p>
            <a:pPr algn="just">
              <a:lnSpc>
                <a:spcPts val="2948"/>
              </a:lnSpc>
            </a:pPr>
            <a:r>
              <a:rPr lang="en-US" sz="2200" dirty="0">
                <a:solidFill>
                  <a:srgbClr val="FFFFFF"/>
                </a:solidFill>
                <a:latin typeface="Roboto"/>
              </a:rPr>
              <a:t>Measuring the velocity of moving objects is a crucial task in various applications. In this project, we present a method for measuring the velocity of a moving object using Arduino Uno and Infrared (IR) sensors.</a:t>
            </a:r>
          </a:p>
          <a:p>
            <a:pPr algn="just">
              <a:lnSpc>
                <a:spcPts val="2948"/>
              </a:lnSpc>
            </a:pPr>
            <a:endParaRPr lang="en-US" sz="2200" dirty="0">
              <a:solidFill>
                <a:srgbClr val="FFFFFF"/>
              </a:solidFill>
              <a:latin typeface="Roboto"/>
            </a:endParaRPr>
          </a:p>
          <a:p>
            <a:pPr algn="just">
              <a:lnSpc>
                <a:spcPts val="2948"/>
              </a:lnSpc>
            </a:pPr>
            <a:r>
              <a:rPr lang="en-US" sz="2200" dirty="0">
                <a:solidFill>
                  <a:srgbClr val="FFFFFF"/>
                </a:solidFill>
                <a:latin typeface="Roboto"/>
              </a:rPr>
              <a:t>The IR sensors are used to detect the presence of an object and calculate the time taken by the object to pass between two sensors. </a:t>
            </a:r>
          </a:p>
          <a:p>
            <a:pPr algn="just">
              <a:lnSpc>
                <a:spcPts val="2948"/>
              </a:lnSpc>
            </a:pPr>
            <a:endParaRPr lang="en-US" sz="2200" dirty="0">
              <a:solidFill>
                <a:srgbClr val="FFFFFF"/>
              </a:solidFill>
              <a:latin typeface="Roboto"/>
            </a:endParaRPr>
          </a:p>
          <a:p>
            <a:pPr algn="just">
              <a:lnSpc>
                <a:spcPts val="2948"/>
              </a:lnSpc>
            </a:pPr>
            <a:r>
              <a:rPr lang="en-US" sz="2200" dirty="0">
                <a:solidFill>
                  <a:srgbClr val="FFFFFF"/>
                </a:solidFill>
                <a:latin typeface="Roboto"/>
              </a:rPr>
              <a:t>Using this time, we can calculate the velocity of the object, and by writing code for the Millis () function, we can determine the object's velocity. </a:t>
            </a:r>
          </a:p>
          <a:p>
            <a:pPr algn="just">
              <a:lnSpc>
                <a:spcPts val="2948"/>
              </a:lnSpc>
            </a:pPr>
            <a:endParaRPr lang="en-US" sz="2200" dirty="0">
              <a:solidFill>
                <a:srgbClr val="FFFFFF"/>
              </a:solidFill>
              <a:latin typeface="Roboto"/>
            </a:endParaRPr>
          </a:p>
          <a:p>
            <a:pPr algn="just">
              <a:lnSpc>
                <a:spcPts val="2948"/>
              </a:lnSpc>
            </a:pPr>
            <a:r>
              <a:rPr lang="en-US" sz="2200" dirty="0">
                <a:solidFill>
                  <a:srgbClr val="FFFFFF"/>
                </a:solidFill>
                <a:latin typeface="Roboto"/>
              </a:rPr>
              <a:t>Overall, this project aims to discuss the components and setup required to implement this velocity measurement system using Arduino Uno and IR sensors. </a:t>
            </a:r>
          </a:p>
          <a:p>
            <a:pPr algn="just">
              <a:lnSpc>
                <a:spcPts val="2948"/>
              </a:lnSpc>
            </a:pPr>
            <a:endParaRPr lang="en-US" sz="2200" dirty="0">
              <a:solidFill>
                <a:srgbClr val="FFFFFF"/>
              </a:solidFill>
              <a:latin typeface="Roboto"/>
            </a:endParaRPr>
          </a:p>
        </p:txBody>
      </p:sp>
      <p:sp>
        <p:nvSpPr>
          <p:cNvPr id="19" name="TextBox 19"/>
          <p:cNvSpPr txBox="1"/>
          <p:nvPr/>
        </p:nvSpPr>
        <p:spPr>
          <a:xfrm>
            <a:off x="2078175" y="933450"/>
            <a:ext cx="5272946" cy="910590"/>
          </a:xfrm>
          <a:prstGeom prst="rect">
            <a:avLst/>
          </a:prstGeom>
        </p:spPr>
        <p:txBody>
          <a:bodyPr lIns="0" tIns="0" rIns="0" bIns="0" rtlCol="0" anchor="t">
            <a:spAutoFit/>
          </a:bodyPr>
          <a:lstStyle/>
          <a:p>
            <a:pPr>
              <a:lnSpc>
                <a:spcPts val="7559"/>
              </a:lnSpc>
              <a:spcBef>
                <a:spcPct val="0"/>
              </a:spcBef>
            </a:pPr>
            <a:r>
              <a:rPr lang="en-US" sz="5400">
                <a:solidFill>
                  <a:srgbClr val="FFFFFF"/>
                </a:solidFill>
                <a:latin typeface="Nunito Bold"/>
              </a:rPr>
              <a:t>Introduction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0"/>
            <a:ext cx="6867641" cy="2297639"/>
            <a:chOff x="0" y="0"/>
            <a:chExt cx="1808761" cy="605139"/>
          </a:xfrm>
        </p:grpSpPr>
        <p:sp>
          <p:nvSpPr>
            <p:cNvPr id="3" name="Freeform 3"/>
            <p:cNvSpPr/>
            <p:nvPr/>
          </p:nvSpPr>
          <p:spPr>
            <a:xfrm>
              <a:off x="0" y="0"/>
              <a:ext cx="1808761" cy="605139"/>
            </a:xfrm>
            <a:custGeom>
              <a:avLst/>
              <a:gdLst/>
              <a:ahLst/>
              <a:cxnLst/>
              <a:rect l="l" t="t" r="r" b="b"/>
              <a:pathLst>
                <a:path w="1808761" h="605139">
                  <a:moveTo>
                    <a:pt x="30437" y="0"/>
                  </a:moveTo>
                  <a:lnTo>
                    <a:pt x="1778324" y="0"/>
                  </a:lnTo>
                  <a:cubicBezTo>
                    <a:pt x="1786397" y="0"/>
                    <a:pt x="1794139" y="3207"/>
                    <a:pt x="1799847" y="8915"/>
                  </a:cubicBezTo>
                  <a:cubicBezTo>
                    <a:pt x="1805555" y="14623"/>
                    <a:pt x="1808761" y="22365"/>
                    <a:pt x="1808761" y="30437"/>
                  </a:cubicBezTo>
                  <a:lnTo>
                    <a:pt x="1808761" y="574702"/>
                  </a:lnTo>
                  <a:cubicBezTo>
                    <a:pt x="1808761" y="582775"/>
                    <a:pt x="1805555" y="590517"/>
                    <a:pt x="1799847" y="596225"/>
                  </a:cubicBezTo>
                  <a:cubicBezTo>
                    <a:pt x="1794139" y="601933"/>
                    <a:pt x="1786397" y="605139"/>
                    <a:pt x="1778324" y="605139"/>
                  </a:cubicBezTo>
                  <a:lnTo>
                    <a:pt x="30437" y="605139"/>
                  </a:lnTo>
                  <a:cubicBezTo>
                    <a:pt x="22365" y="605139"/>
                    <a:pt x="14623" y="601933"/>
                    <a:pt x="8915" y="596225"/>
                  </a:cubicBezTo>
                  <a:cubicBezTo>
                    <a:pt x="3207" y="590517"/>
                    <a:pt x="0" y="582775"/>
                    <a:pt x="0" y="574702"/>
                  </a:cubicBezTo>
                  <a:lnTo>
                    <a:pt x="0" y="30437"/>
                  </a:lnTo>
                  <a:cubicBezTo>
                    <a:pt x="0" y="22365"/>
                    <a:pt x="3207" y="14623"/>
                    <a:pt x="8915" y="8915"/>
                  </a:cubicBezTo>
                  <a:cubicBezTo>
                    <a:pt x="14623" y="3207"/>
                    <a:pt x="22365" y="0"/>
                    <a:pt x="30437" y="0"/>
                  </a:cubicBezTo>
                  <a:close/>
                </a:path>
              </a:pathLst>
            </a:custGeom>
            <a:solidFill>
              <a:srgbClr val="3D3D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44000" y="4113322"/>
            <a:ext cx="6867641" cy="5048094"/>
            <a:chOff x="0" y="0"/>
            <a:chExt cx="1808761" cy="1329539"/>
          </a:xfrm>
        </p:grpSpPr>
        <p:sp>
          <p:nvSpPr>
            <p:cNvPr id="6" name="Freeform 6"/>
            <p:cNvSpPr/>
            <p:nvPr/>
          </p:nvSpPr>
          <p:spPr>
            <a:xfrm>
              <a:off x="0" y="0"/>
              <a:ext cx="1808761" cy="1329539"/>
            </a:xfrm>
            <a:custGeom>
              <a:avLst/>
              <a:gdLst/>
              <a:ahLst/>
              <a:cxnLst/>
              <a:rect l="l" t="t" r="r" b="b"/>
              <a:pathLst>
                <a:path w="1808761" h="1329539">
                  <a:moveTo>
                    <a:pt x="30437" y="0"/>
                  </a:moveTo>
                  <a:lnTo>
                    <a:pt x="1778324" y="0"/>
                  </a:lnTo>
                  <a:cubicBezTo>
                    <a:pt x="1786397" y="0"/>
                    <a:pt x="1794139" y="3207"/>
                    <a:pt x="1799847" y="8915"/>
                  </a:cubicBezTo>
                  <a:cubicBezTo>
                    <a:pt x="1805555" y="14623"/>
                    <a:pt x="1808761" y="22365"/>
                    <a:pt x="1808761" y="30437"/>
                  </a:cubicBezTo>
                  <a:lnTo>
                    <a:pt x="1808761" y="1299102"/>
                  </a:lnTo>
                  <a:cubicBezTo>
                    <a:pt x="1808761" y="1307174"/>
                    <a:pt x="1805555" y="1314916"/>
                    <a:pt x="1799847" y="1320624"/>
                  </a:cubicBezTo>
                  <a:cubicBezTo>
                    <a:pt x="1794139" y="1326332"/>
                    <a:pt x="1786397" y="1329539"/>
                    <a:pt x="1778324" y="1329539"/>
                  </a:cubicBezTo>
                  <a:lnTo>
                    <a:pt x="30437" y="1329539"/>
                  </a:lnTo>
                  <a:cubicBezTo>
                    <a:pt x="22365" y="1329539"/>
                    <a:pt x="14623" y="1326332"/>
                    <a:pt x="8915" y="1320624"/>
                  </a:cubicBezTo>
                  <a:cubicBezTo>
                    <a:pt x="3207" y="1314916"/>
                    <a:pt x="0" y="1307174"/>
                    <a:pt x="0" y="1299102"/>
                  </a:cubicBezTo>
                  <a:lnTo>
                    <a:pt x="0" y="30437"/>
                  </a:lnTo>
                  <a:cubicBezTo>
                    <a:pt x="0" y="22365"/>
                    <a:pt x="3207" y="14623"/>
                    <a:pt x="8915" y="8915"/>
                  </a:cubicBezTo>
                  <a:cubicBezTo>
                    <a:pt x="14623" y="3207"/>
                    <a:pt x="22365" y="0"/>
                    <a:pt x="30437" y="0"/>
                  </a:cubicBezTo>
                  <a:close/>
                </a:path>
              </a:pathLst>
            </a:custGeom>
            <a:solidFill>
              <a:srgbClr val="3D3D3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2333" y="1369222"/>
            <a:ext cx="1380168" cy="1616595"/>
          </a:xfrm>
          <a:prstGeom prst="rect">
            <a:avLst/>
          </a:prstGeom>
        </p:spPr>
      </p:pic>
      <p:grpSp>
        <p:nvGrpSpPr>
          <p:cNvPr id="9" name="Group 9"/>
          <p:cNvGrpSpPr/>
          <p:nvPr/>
        </p:nvGrpSpPr>
        <p:grpSpPr>
          <a:xfrm rot="-5400000">
            <a:off x="-2636105" y="5243640"/>
            <a:ext cx="7831764" cy="145763"/>
            <a:chOff x="0" y="0"/>
            <a:chExt cx="2040071" cy="37969"/>
          </a:xfrm>
        </p:grpSpPr>
        <p:sp>
          <p:nvSpPr>
            <p:cNvPr id="10" name="Freeform 10"/>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5400000">
            <a:off x="-424537" y="2660133"/>
            <a:ext cx="3408629" cy="145763"/>
            <a:chOff x="0" y="0"/>
            <a:chExt cx="887903" cy="37969"/>
          </a:xfrm>
        </p:grpSpPr>
        <p:sp>
          <p:nvSpPr>
            <p:cNvPr id="13" name="Freeform 13"/>
            <p:cNvSpPr/>
            <p:nvPr/>
          </p:nvSpPr>
          <p:spPr>
            <a:xfrm>
              <a:off x="0" y="0"/>
              <a:ext cx="887903" cy="37969"/>
            </a:xfrm>
            <a:custGeom>
              <a:avLst/>
              <a:gdLst/>
              <a:ahLst/>
              <a:cxnLst/>
              <a:rect l="l" t="t" r="r" b="b"/>
              <a:pathLst>
                <a:path w="887903" h="37969">
                  <a:moveTo>
                    <a:pt x="18985" y="0"/>
                  </a:moveTo>
                  <a:lnTo>
                    <a:pt x="868918" y="0"/>
                  </a:lnTo>
                  <a:cubicBezTo>
                    <a:pt x="873953" y="0"/>
                    <a:pt x="878782" y="2000"/>
                    <a:pt x="882342" y="5560"/>
                  </a:cubicBezTo>
                  <a:cubicBezTo>
                    <a:pt x="885903" y="9121"/>
                    <a:pt x="887903" y="13950"/>
                    <a:pt x="887903" y="18985"/>
                  </a:cubicBezTo>
                  <a:lnTo>
                    <a:pt x="887903" y="18985"/>
                  </a:lnTo>
                  <a:cubicBezTo>
                    <a:pt x="887903" y="24020"/>
                    <a:pt x="885903" y="28848"/>
                    <a:pt x="882342" y="32409"/>
                  </a:cubicBezTo>
                  <a:cubicBezTo>
                    <a:pt x="878782" y="35969"/>
                    <a:pt x="873953" y="37969"/>
                    <a:pt x="868918"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5BFF98"/>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5" name="Picture 1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4276360"/>
            <a:ext cx="480957" cy="480957"/>
          </a:xfrm>
          <a:prstGeom prst="rect">
            <a:avLst/>
          </a:prstGeom>
        </p:spPr>
      </p:pic>
      <p:pic>
        <p:nvPicPr>
          <p:cNvPr id="16" name="Picture 16"/>
          <p:cNvPicPr>
            <a:picLocks noChangeAspect="1"/>
          </p:cNvPicPr>
          <p:nvPr/>
        </p:nvPicPr>
        <p:blipFill>
          <a:blip r:embed="rId6"/>
          <a:srcRect t="229" b="229"/>
          <a:stretch>
            <a:fillRect/>
          </a:stretch>
        </p:blipFill>
        <p:spPr>
          <a:xfrm>
            <a:off x="11836400" y="1239284"/>
            <a:ext cx="3060284" cy="1876470"/>
          </a:xfrm>
          <a:prstGeom prst="rect">
            <a:avLst/>
          </a:prstGeom>
        </p:spPr>
      </p:pic>
      <p:pic>
        <p:nvPicPr>
          <p:cNvPr id="17" name="Picture 17"/>
          <p:cNvPicPr>
            <a:picLocks noChangeAspect="1"/>
          </p:cNvPicPr>
          <p:nvPr/>
        </p:nvPicPr>
        <p:blipFill>
          <a:blip r:embed="rId7"/>
          <a:srcRect l="4270" t="-126" r="1719" b="2883"/>
          <a:stretch>
            <a:fillRect/>
          </a:stretch>
        </p:blipFill>
        <p:spPr>
          <a:xfrm>
            <a:off x="9258151" y="6336264"/>
            <a:ext cx="6639338" cy="2275240"/>
          </a:xfrm>
          <a:prstGeom prst="rect">
            <a:avLst/>
          </a:prstGeom>
        </p:spPr>
      </p:pic>
      <p:sp>
        <p:nvSpPr>
          <p:cNvPr id="18" name="TextBox 18"/>
          <p:cNvSpPr txBox="1"/>
          <p:nvPr/>
        </p:nvSpPr>
        <p:spPr>
          <a:xfrm>
            <a:off x="10270515" y="4295751"/>
            <a:ext cx="4843514" cy="1268762"/>
          </a:xfrm>
          <a:prstGeom prst="rect">
            <a:avLst/>
          </a:prstGeom>
        </p:spPr>
        <p:txBody>
          <a:bodyPr lIns="0" tIns="0" rIns="0" bIns="0" rtlCol="0" anchor="t">
            <a:spAutoFit/>
          </a:bodyPr>
          <a:lstStyle/>
          <a:p>
            <a:pPr algn="just">
              <a:lnSpc>
                <a:spcPts val="10390"/>
              </a:lnSpc>
              <a:spcBef>
                <a:spcPct val="0"/>
              </a:spcBef>
            </a:pPr>
            <a:r>
              <a:rPr lang="en-US" sz="7421">
                <a:solidFill>
                  <a:srgbClr val="34D626"/>
                </a:solidFill>
                <a:latin typeface="Roboto"/>
              </a:rPr>
              <a:t>IR HW-201</a:t>
            </a:r>
          </a:p>
        </p:txBody>
      </p:sp>
      <p:sp>
        <p:nvSpPr>
          <p:cNvPr id="19" name="TextBox 19"/>
          <p:cNvSpPr txBox="1"/>
          <p:nvPr/>
        </p:nvSpPr>
        <p:spPr>
          <a:xfrm>
            <a:off x="13548143" y="5488313"/>
            <a:ext cx="1348542" cy="589865"/>
          </a:xfrm>
          <a:prstGeom prst="rect">
            <a:avLst/>
          </a:prstGeom>
        </p:spPr>
        <p:txBody>
          <a:bodyPr lIns="0" tIns="0" rIns="0" bIns="0" rtlCol="0" anchor="t">
            <a:spAutoFit/>
          </a:bodyPr>
          <a:lstStyle/>
          <a:p>
            <a:pPr algn="just">
              <a:lnSpc>
                <a:spcPts val="4759"/>
              </a:lnSpc>
              <a:spcBef>
                <a:spcPct val="0"/>
              </a:spcBef>
            </a:pPr>
            <a:r>
              <a:rPr lang="en-US" sz="3399">
                <a:solidFill>
                  <a:srgbClr val="FFFFFF"/>
                </a:solidFill>
                <a:latin typeface="Roboto"/>
              </a:rPr>
              <a:t>LM393</a:t>
            </a:r>
          </a:p>
        </p:txBody>
      </p:sp>
      <p:sp>
        <p:nvSpPr>
          <p:cNvPr id="20" name="TextBox 20"/>
          <p:cNvSpPr txBox="1"/>
          <p:nvPr/>
        </p:nvSpPr>
        <p:spPr>
          <a:xfrm>
            <a:off x="2078175" y="933450"/>
            <a:ext cx="6081884" cy="910590"/>
          </a:xfrm>
          <a:prstGeom prst="rect">
            <a:avLst/>
          </a:prstGeom>
        </p:spPr>
        <p:txBody>
          <a:bodyPr lIns="0" tIns="0" rIns="0" bIns="0" rtlCol="0" anchor="t">
            <a:spAutoFit/>
          </a:bodyPr>
          <a:lstStyle/>
          <a:p>
            <a:pPr>
              <a:lnSpc>
                <a:spcPts val="7559"/>
              </a:lnSpc>
              <a:spcBef>
                <a:spcPct val="0"/>
              </a:spcBef>
            </a:pPr>
            <a:r>
              <a:rPr lang="en-US" sz="5400">
                <a:solidFill>
                  <a:srgbClr val="FFFFFF"/>
                </a:solidFill>
                <a:latin typeface="Nunito Bold"/>
              </a:rPr>
              <a:t>Components Used</a:t>
            </a:r>
          </a:p>
        </p:txBody>
      </p:sp>
      <p:sp>
        <p:nvSpPr>
          <p:cNvPr id="21" name="TextBox 21"/>
          <p:cNvSpPr txBox="1"/>
          <p:nvPr/>
        </p:nvSpPr>
        <p:spPr>
          <a:xfrm>
            <a:off x="2078175" y="1956300"/>
            <a:ext cx="6684920" cy="7427987"/>
          </a:xfrm>
          <a:prstGeom prst="rect">
            <a:avLst/>
          </a:prstGeom>
        </p:spPr>
        <p:txBody>
          <a:bodyPr lIns="0" tIns="0" rIns="0" bIns="0" rtlCol="0" anchor="t">
            <a:spAutoFit/>
          </a:bodyPr>
          <a:lstStyle/>
          <a:p>
            <a:pPr algn="just">
              <a:lnSpc>
                <a:spcPts val="2948"/>
              </a:lnSpc>
            </a:pPr>
            <a:r>
              <a:rPr lang="en-US" sz="2200">
                <a:solidFill>
                  <a:srgbClr val="FFFFFF"/>
                </a:solidFill>
                <a:latin typeface="Roboto"/>
              </a:rPr>
              <a:t>1. Arduino UNO</a:t>
            </a:r>
          </a:p>
          <a:p>
            <a:pPr algn="just">
              <a:lnSpc>
                <a:spcPts val="2948"/>
              </a:lnSpc>
            </a:pPr>
            <a:r>
              <a:rPr lang="en-US" sz="2200">
                <a:solidFill>
                  <a:srgbClr val="FFFFFF"/>
                </a:solidFill>
                <a:latin typeface="Roboto"/>
              </a:rPr>
              <a:t>2. LCD 16X4 </a:t>
            </a:r>
          </a:p>
          <a:p>
            <a:pPr algn="just">
              <a:lnSpc>
                <a:spcPts val="2948"/>
              </a:lnSpc>
            </a:pPr>
            <a:r>
              <a:rPr lang="en-US" sz="2200">
                <a:solidFill>
                  <a:srgbClr val="FFFFFF"/>
                </a:solidFill>
                <a:latin typeface="Roboto"/>
              </a:rPr>
              <a:t>3. Breadboard</a:t>
            </a:r>
          </a:p>
          <a:p>
            <a:pPr algn="just">
              <a:lnSpc>
                <a:spcPts val="2948"/>
              </a:lnSpc>
            </a:pPr>
            <a:r>
              <a:rPr lang="en-US" sz="2200">
                <a:solidFill>
                  <a:srgbClr val="FFFFFF"/>
                </a:solidFill>
                <a:latin typeface="Roboto"/>
              </a:rPr>
              <a:t>4. Jumper wires</a:t>
            </a:r>
          </a:p>
          <a:p>
            <a:pPr algn="just">
              <a:lnSpc>
                <a:spcPts val="2948"/>
              </a:lnSpc>
            </a:pPr>
            <a:r>
              <a:rPr lang="en-US" sz="2200">
                <a:solidFill>
                  <a:srgbClr val="FFFFFF"/>
                </a:solidFill>
                <a:latin typeface="Roboto"/>
              </a:rPr>
              <a:t>5. Wooden Platform with 3D printed edge</a:t>
            </a:r>
          </a:p>
          <a:p>
            <a:pPr algn="just">
              <a:lnSpc>
                <a:spcPts val="2948"/>
              </a:lnSpc>
            </a:pPr>
            <a:r>
              <a:rPr lang="en-US" sz="2200">
                <a:solidFill>
                  <a:srgbClr val="FFFFFF"/>
                </a:solidFill>
                <a:latin typeface="Roboto"/>
              </a:rPr>
              <a:t>6.2 IR sensor – HW201</a:t>
            </a:r>
          </a:p>
          <a:p>
            <a:pPr algn="just">
              <a:lnSpc>
                <a:spcPts val="2948"/>
              </a:lnSpc>
            </a:pPr>
            <a:r>
              <a:rPr lang="en-US" sz="2200">
                <a:solidFill>
                  <a:srgbClr val="FFFFFF"/>
                </a:solidFill>
                <a:latin typeface="Roboto"/>
              </a:rPr>
              <a:t>7. Resistor – 1k</a:t>
            </a:r>
          </a:p>
          <a:p>
            <a:pPr algn="just">
              <a:lnSpc>
                <a:spcPts val="2948"/>
              </a:lnSpc>
            </a:pPr>
            <a:r>
              <a:rPr lang="en-US" sz="2200">
                <a:solidFill>
                  <a:srgbClr val="FFFFFF"/>
                </a:solidFill>
                <a:latin typeface="Roboto"/>
              </a:rPr>
              <a:t>8. USB Cable</a:t>
            </a:r>
          </a:p>
          <a:p>
            <a:pPr algn="just">
              <a:lnSpc>
                <a:spcPts val="2948"/>
              </a:lnSpc>
            </a:pPr>
            <a:r>
              <a:rPr lang="en-US" sz="2200">
                <a:solidFill>
                  <a:srgbClr val="FFFFFF"/>
                </a:solidFill>
                <a:latin typeface="Roboto"/>
              </a:rPr>
              <a:t>9. Infrared distance sensor, model HW-201 </a:t>
            </a:r>
          </a:p>
          <a:p>
            <a:pPr algn="just">
              <a:lnSpc>
                <a:spcPts val="2948"/>
              </a:lnSpc>
            </a:pPr>
            <a:endParaRPr lang="en-US" sz="2200">
              <a:solidFill>
                <a:srgbClr val="FFFFFF"/>
              </a:solidFill>
              <a:latin typeface="Roboto"/>
            </a:endParaRPr>
          </a:p>
          <a:p>
            <a:pPr algn="just">
              <a:lnSpc>
                <a:spcPts val="2948"/>
              </a:lnSpc>
            </a:pPr>
            <a:r>
              <a:rPr lang="en-US" sz="2200">
                <a:solidFill>
                  <a:srgbClr val="FFFFFF"/>
                </a:solidFill>
                <a:latin typeface="Roboto"/>
              </a:rPr>
              <a:t>IR Sensor - </a:t>
            </a:r>
          </a:p>
          <a:p>
            <a:pPr algn="just">
              <a:lnSpc>
                <a:spcPts val="2948"/>
              </a:lnSpc>
            </a:pPr>
            <a:r>
              <a:rPr lang="en-US" sz="2200">
                <a:solidFill>
                  <a:srgbClr val="FFFFFF"/>
                </a:solidFill>
                <a:latin typeface="Roboto"/>
              </a:rPr>
              <a:t>The emitter (black LED) emits infrared light (invisible to the naked eye). If it is reflected on a nearby object, the receiver (transparent LED) captures it and provides a voltage proportional to the amount of light received.</a:t>
            </a:r>
          </a:p>
          <a:p>
            <a:pPr algn="just">
              <a:lnSpc>
                <a:spcPts val="2948"/>
              </a:lnSpc>
            </a:pPr>
            <a:r>
              <a:rPr lang="en-US" sz="2200">
                <a:solidFill>
                  <a:srgbClr val="FFFFFF"/>
                </a:solidFill>
                <a:latin typeface="Roboto"/>
              </a:rPr>
              <a:t>The received light value is internally compared with an adjustable threshold (with the potentiometer) and the output signal is activated or not, to report the proximity of the object.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2" name="Group 2"/>
          <p:cNvGrpSpPr/>
          <p:nvPr/>
        </p:nvGrpSpPr>
        <p:grpSpPr>
          <a:xfrm>
            <a:off x="1924728" y="2319410"/>
            <a:ext cx="6825347" cy="6938890"/>
            <a:chOff x="0" y="0"/>
            <a:chExt cx="1797622" cy="1827526"/>
          </a:xfrm>
        </p:grpSpPr>
        <p:sp>
          <p:nvSpPr>
            <p:cNvPr id="3" name="Freeform 3"/>
            <p:cNvSpPr/>
            <p:nvPr/>
          </p:nvSpPr>
          <p:spPr>
            <a:xfrm>
              <a:off x="0" y="0"/>
              <a:ext cx="1797622" cy="1827526"/>
            </a:xfrm>
            <a:custGeom>
              <a:avLst/>
              <a:gdLst/>
              <a:ahLst/>
              <a:cxnLst/>
              <a:rect l="l" t="t" r="r" b="b"/>
              <a:pathLst>
                <a:path w="1797622" h="1827526">
                  <a:moveTo>
                    <a:pt x="37432" y="0"/>
                  </a:moveTo>
                  <a:lnTo>
                    <a:pt x="1760191" y="0"/>
                  </a:lnTo>
                  <a:cubicBezTo>
                    <a:pt x="1780864" y="0"/>
                    <a:pt x="1797622" y="16759"/>
                    <a:pt x="1797622" y="37432"/>
                  </a:cubicBezTo>
                  <a:lnTo>
                    <a:pt x="1797622" y="1790095"/>
                  </a:lnTo>
                  <a:cubicBezTo>
                    <a:pt x="1797622" y="1810768"/>
                    <a:pt x="1780864" y="1827526"/>
                    <a:pt x="1760191" y="1827526"/>
                  </a:cubicBezTo>
                  <a:lnTo>
                    <a:pt x="37432" y="1827526"/>
                  </a:lnTo>
                  <a:cubicBezTo>
                    <a:pt x="16759" y="1827526"/>
                    <a:pt x="0" y="1810768"/>
                    <a:pt x="0" y="1790095"/>
                  </a:cubicBezTo>
                  <a:lnTo>
                    <a:pt x="0" y="37432"/>
                  </a:lnTo>
                  <a:cubicBezTo>
                    <a:pt x="0" y="16759"/>
                    <a:pt x="16759" y="0"/>
                    <a:pt x="37432" y="0"/>
                  </a:cubicBezTo>
                  <a:close/>
                </a:path>
              </a:pathLst>
            </a:custGeom>
            <a:solidFill>
              <a:srgbClr val="3D3D3D"/>
            </a:solidFill>
            <a:ln>
              <a:noFill/>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2636105" y="5243640"/>
            <a:ext cx="7831764" cy="145763"/>
            <a:chOff x="0" y="0"/>
            <a:chExt cx="2040071" cy="37969"/>
          </a:xfrm>
        </p:grpSpPr>
        <p:sp>
          <p:nvSpPr>
            <p:cNvPr id="6" name="Freeform 6"/>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5400000">
            <a:off x="-1271784" y="3507380"/>
            <a:ext cx="5103122" cy="145763"/>
            <a:chOff x="0" y="0"/>
            <a:chExt cx="1329296" cy="37969"/>
          </a:xfrm>
        </p:grpSpPr>
        <p:sp>
          <p:nvSpPr>
            <p:cNvPr id="9" name="Freeform 9"/>
            <p:cNvSpPr/>
            <p:nvPr/>
          </p:nvSpPr>
          <p:spPr>
            <a:xfrm>
              <a:off x="0" y="0"/>
              <a:ext cx="1329296" cy="37969"/>
            </a:xfrm>
            <a:custGeom>
              <a:avLst/>
              <a:gdLst/>
              <a:ahLst/>
              <a:cxnLst/>
              <a:rect l="l" t="t" r="r" b="b"/>
              <a:pathLst>
                <a:path w="1329296" h="37969">
                  <a:moveTo>
                    <a:pt x="18985" y="0"/>
                  </a:moveTo>
                  <a:lnTo>
                    <a:pt x="1310311" y="0"/>
                  </a:lnTo>
                  <a:cubicBezTo>
                    <a:pt x="1315346" y="0"/>
                    <a:pt x="1320175" y="2000"/>
                    <a:pt x="1323735" y="5560"/>
                  </a:cubicBezTo>
                  <a:cubicBezTo>
                    <a:pt x="1327295" y="9121"/>
                    <a:pt x="1329296" y="13950"/>
                    <a:pt x="1329296" y="18985"/>
                  </a:cubicBezTo>
                  <a:lnTo>
                    <a:pt x="1329296" y="18985"/>
                  </a:lnTo>
                  <a:cubicBezTo>
                    <a:pt x="1329296" y="24020"/>
                    <a:pt x="1327295" y="28848"/>
                    <a:pt x="1323735" y="32409"/>
                  </a:cubicBezTo>
                  <a:cubicBezTo>
                    <a:pt x="1320175" y="35969"/>
                    <a:pt x="1315346" y="37969"/>
                    <a:pt x="1310311"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5BFF98"/>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5943954"/>
            <a:ext cx="480957" cy="480957"/>
          </a:xfrm>
          <a:prstGeom prst="rect">
            <a:avLst/>
          </a:prstGeom>
        </p:spPr>
      </p:pic>
      <p:pic>
        <p:nvPicPr>
          <p:cNvPr id="12" name="Picture 12"/>
          <p:cNvPicPr>
            <a:picLocks noChangeAspect="1"/>
          </p:cNvPicPr>
          <p:nvPr/>
        </p:nvPicPr>
        <p:blipFill>
          <a:blip r:embed="rId4"/>
          <a:srcRect t="9541" r="545"/>
          <a:stretch>
            <a:fillRect/>
          </a:stretch>
        </p:blipFill>
        <p:spPr>
          <a:xfrm>
            <a:off x="9790829" y="1400639"/>
            <a:ext cx="6345585" cy="5375908"/>
          </a:xfrm>
          <a:prstGeom prst="rect">
            <a:avLst/>
          </a:prstGeom>
        </p:spPr>
      </p:pic>
      <p:sp>
        <p:nvSpPr>
          <p:cNvPr id="13" name="TextBox 13"/>
          <p:cNvSpPr txBox="1"/>
          <p:nvPr/>
        </p:nvSpPr>
        <p:spPr>
          <a:xfrm>
            <a:off x="2078175" y="933450"/>
            <a:ext cx="5346361" cy="938719"/>
          </a:xfrm>
          <a:prstGeom prst="rect">
            <a:avLst/>
          </a:prstGeom>
        </p:spPr>
        <p:txBody>
          <a:bodyPr lIns="0" tIns="0" rIns="0" bIns="0" rtlCol="0" anchor="t">
            <a:spAutoFit/>
          </a:bodyPr>
          <a:lstStyle/>
          <a:p>
            <a:pPr>
              <a:lnSpc>
                <a:spcPts val="7559"/>
              </a:lnSpc>
              <a:spcBef>
                <a:spcPct val="0"/>
              </a:spcBef>
            </a:pPr>
            <a:r>
              <a:rPr lang="en-US" sz="5400" dirty="0">
                <a:solidFill>
                  <a:srgbClr val="FFFFFF"/>
                </a:solidFill>
                <a:latin typeface="Nunito Bold"/>
              </a:rPr>
              <a:t>Working</a:t>
            </a:r>
          </a:p>
        </p:txBody>
      </p:sp>
      <p:sp>
        <p:nvSpPr>
          <p:cNvPr id="14" name="TextBox 14"/>
          <p:cNvSpPr txBox="1"/>
          <p:nvPr/>
        </p:nvSpPr>
        <p:spPr>
          <a:xfrm>
            <a:off x="2144060" y="2454255"/>
            <a:ext cx="6386684" cy="382171"/>
          </a:xfrm>
          <a:prstGeom prst="rect">
            <a:avLst/>
          </a:prstGeom>
        </p:spPr>
        <p:txBody>
          <a:bodyPr lIns="0" tIns="0" rIns="0" bIns="0" rtlCol="0" anchor="t">
            <a:spAutoFit/>
          </a:bodyPr>
          <a:lstStyle/>
          <a:p>
            <a:pPr algn="just">
              <a:lnSpc>
                <a:spcPts val="3080"/>
              </a:lnSpc>
              <a:spcBef>
                <a:spcPct val="0"/>
              </a:spcBef>
            </a:pPr>
            <a:r>
              <a:rPr lang="en-US" sz="2200" dirty="0">
                <a:solidFill>
                  <a:srgbClr val="FFFFFF"/>
                </a:solidFill>
                <a:latin typeface="Roboto"/>
              </a:rPr>
              <a:t>code</a:t>
            </a:r>
          </a:p>
        </p:txBody>
      </p:sp>
      <p:sp>
        <p:nvSpPr>
          <p:cNvPr id="15" name="TextBox 15"/>
          <p:cNvSpPr txBox="1"/>
          <p:nvPr/>
        </p:nvSpPr>
        <p:spPr>
          <a:xfrm>
            <a:off x="9790829" y="6924000"/>
            <a:ext cx="6345585" cy="2334300"/>
          </a:xfrm>
          <a:prstGeom prst="rect">
            <a:avLst/>
          </a:prstGeom>
        </p:spPr>
        <p:txBody>
          <a:bodyPr lIns="0" tIns="0" rIns="0" bIns="0" rtlCol="0" anchor="t">
            <a:spAutoFit/>
          </a:bodyPr>
          <a:lstStyle/>
          <a:p>
            <a:pPr algn="just">
              <a:lnSpc>
                <a:spcPts val="3080"/>
              </a:lnSpc>
            </a:pPr>
            <a:r>
              <a:rPr lang="en-US" sz="2200">
                <a:solidFill>
                  <a:srgbClr val="FFFFFF"/>
                </a:solidFill>
                <a:latin typeface="Roboto"/>
              </a:rPr>
              <a:t>code explain in 2-3 liens</a:t>
            </a:r>
          </a:p>
          <a:p>
            <a:pPr algn="just">
              <a:lnSpc>
                <a:spcPts val="3080"/>
              </a:lnSpc>
            </a:pPr>
            <a:r>
              <a:rPr lang="en-US" sz="2200">
                <a:solidFill>
                  <a:srgbClr val="FFFFFF"/>
                </a:solidFill>
                <a:latin typeface="Roboto"/>
              </a:rPr>
              <a:t>`</a:t>
            </a:r>
          </a:p>
          <a:p>
            <a:pPr algn="just">
              <a:lnSpc>
                <a:spcPts val="3080"/>
              </a:lnSpc>
            </a:pPr>
            <a:r>
              <a:rPr lang="en-US" sz="2200">
                <a:solidFill>
                  <a:srgbClr val="FFFFFF"/>
                </a:solidFill>
                <a:latin typeface="Roboto"/>
              </a:rPr>
              <a:t>`</a:t>
            </a:r>
          </a:p>
          <a:p>
            <a:pPr algn="just">
              <a:lnSpc>
                <a:spcPts val="3080"/>
              </a:lnSpc>
            </a:pPr>
            <a:r>
              <a:rPr lang="en-US" sz="2200">
                <a:solidFill>
                  <a:srgbClr val="FFFFFF"/>
                </a:solidFill>
                <a:latin typeface="Roboto"/>
              </a:rPr>
              <a:t>`</a:t>
            </a:r>
          </a:p>
          <a:p>
            <a:pPr algn="just">
              <a:lnSpc>
                <a:spcPts val="3080"/>
              </a:lnSpc>
            </a:pPr>
            <a:r>
              <a:rPr lang="en-US" sz="2200">
                <a:solidFill>
                  <a:srgbClr val="FFFFFF"/>
                </a:solidFill>
                <a:latin typeface="Roboto"/>
              </a:rPr>
              <a:t>`</a:t>
            </a:r>
          </a:p>
          <a:p>
            <a:pPr algn="just">
              <a:lnSpc>
                <a:spcPts val="3080"/>
              </a:lnSpc>
              <a:spcBef>
                <a:spcPct val="0"/>
              </a:spcBef>
            </a:pPr>
            <a:r>
              <a:rPr lang="en-US" sz="2200">
                <a:solidFill>
                  <a:srgbClr val="FFFFFF"/>
                </a:solidFill>
                <a:latin typeface="Roboto"/>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8" name="Group 8"/>
          <p:cNvGrpSpPr/>
          <p:nvPr/>
        </p:nvGrpSpPr>
        <p:grpSpPr>
          <a:xfrm>
            <a:off x="9426772" y="2656851"/>
            <a:ext cx="6825347" cy="6840379"/>
            <a:chOff x="0" y="-38100"/>
            <a:chExt cx="1797622" cy="850900"/>
          </a:xfrm>
        </p:grpSpPr>
        <p:sp>
          <p:nvSpPr>
            <p:cNvPr id="9" name="Freeform 9"/>
            <p:cNvSpPr/>
            <p:nvPr/>
          </p:nvSpPr>
          <p:spPr>
            <a:xfrm>
              <a:off x="0" y="0"/>
              <a:ext cx="1797622" cy="790425"/>
            </a:xfrm>
            <a:custGeom>
              <a:avLst/>
              <a:gdLst/>
              <a:ahLst/>
              <a:cxnLst/>
              <a:rect l="l" t="t" r="r" b="b"/>
              <a:pathLst>
                <a:path w="1797622" h="790425">
                  <a:moveTo>
                    <a:pt x="60117" y="0"/>
                  </a:moveTo>
                  <a:lnTo>
                    <a:pt x="1737505" y="0"/>
                  </a:lnTo>
                  <a:cubicBezTo>
                    <a:pt x="1770707" y="0"/>
                    <a:pt x="1797622" y="26915"/>
                    <a:pt x="1797622" y="60117"/>
                  </a:cubicBezTo>
                  <a:lnTo>
                    <a:pt x="1797622" y="730308"/>
                  </a:lnTo>
                  <a:cubicBezTo>
                    <a:pt x="1797622" y="746252"/>
                    <a:pt x="1791289" y="761543"/>
                    <a:pt x="1780014" y="772817"/>
                  </a:cubicBezTo>
                  <a:cubicBezTo>
                    <a:pt x="1768740" y="784091"/>
                    <a:pt x="1753449" y="790425"/>
                    <a:pt x="1737505" y="790425"/>
                  </a:cubicBezTo>
                  <a:lnTo>
                    <a:pt x="60117" y="790425"/>
                  </a:lnTo>
                  <a:cubicBezTo>
                    <a:pt x="26915" y="790425"/>
                    <a:pt x="0" y="763510"/>
                    <a:pt x="0" y="730308"/>
                  </a:cubicBezTo>
                  <a:lnTo>
                    <a:pt x="0" y="60117"/>
                  </a:lnTo>
                  <a:cubicBezTo>
                    <a:pt x="0" y="44173"/>
                    <a:pt x="6334" y="28882"/>
                    <a:pt x="17608" y="17608"/>
                  </a:cubicBezTo>
                  <a:cubicBezTo>
                    <a:pt x="28882" y="6334"/>
                    <a:pt x="44173" y="0"/>
                    <a:pt x="60117" y="0"/>
                  </a:cubicBezTo>
                  <a:close/>
                </a:path>
              </a:pathLst>
            </a:custGeom>
            <a:solidFill>
              <a:srgbClr val="3D3D3D"/>
            </a:solidFill>
          </p:spPr>
          <p:txBody>
            <a:bodyPr/>
            <a:lstStyle/>
            <a:p>
              <a:endParaRPr lang="en-IN" dirty="0"/>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915264" y="3885005"/>
            <a:ext cx="5848365" cy="5398594"/>
          </a:xfrm>
          <a:prstGeom prst="rect">
            <a:avLst/>
          </a:prstGeom>
        </p:spPr>
        <p:txBody>
          <a:bodyPr lIns="0" tIns="0" rIns="0" bIns="0" rtlCol="0" anchor="t">
            <a:spAutoFit/>
          </a:bodyPr>
          <a:lstStyle/>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Limited range: The range of IR sensors used is fixed at - for distance between two sensors to be 5.8cm. If we take less than that, the range will overlap.</a:t>
            </a: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Limited detection speed: IR sensors may have difficulty detecting fast-moving objects due to their limited detection speed.</a:t>
            </a: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The maximum speed it can calculate as for these IRs used is 875cm/s.</a:t>
            </a: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The diameter of object can't be less than 0.45cm to be detected by sensors used.</a:t>
            </a: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Interference: IR sensors can be affected by ambient light sources like sunlight, fluorescent lights, and incandescent bulbs. These light sources can cause interference and affect the accuracy of the sensor readings.</a:t>
            </a:r>
            <a:endParaRPr lang="en-IN"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20" name="TextBox 20"/>
          <p:cNvSpPr txBox="1"/>
          <p:nvPr/>
        </p:nvSpPr>
        <p:spPr>
          <a:xfrm>
            <a:off x="9915264" y="3228428"/>
            <a:ext cx="5400936" cy="570669"/>
          </a:xfrm>
          <a:prstGeom prst="rect">
            <a:avLst/>
          </a:prstGeom>
        </p:spPr>
        <p:txBody>
          <a:bodyPr wrap="square" lIns="0" tIns="0" rIns="0" bIns="0" rtlCol="0" anchor="t">
            <a:spAutoFit/>
          </a:bodyPr>
          <a:lstStyle/>
          <a:p>
            <a:pPr algn="just">
              <a:lnSpc>
                <a:spcPts val="4759"/>
              </a:lnSpc>
              <a:spcBef>
                <a:spcPct val="0"/>
              </a:spcBef>
            </a:pPr>
            <a:r>
              <a:rPr lang="en-US" sz="3399" dirty="0">
                <a:solidFill>
                  <a:srgbClr val="34D626"/>
                </a:solidFill>
                <a:latin typeface="Roboto Bold"/>
              </a:rPr>
              <a:t>Limitations</a:t>
            </a:r>
          </a:p>
        </p:txBody>
      </p:sp>
      <p:sp>
        <p:nvSpPr>
          <p:cNvPr id="22" name="TextBox 22"/>
          <p:cNvSpPr txBox="1"/>
          <p:nvPr/>
        </p:nvSpPr>
        <p:spPr>
          <a:xfrm>
            <a:off x="2078175" y="933450"/>
            <a:ext cx="5272946" cy="938719"/>
          </a:xfrm>
          <a:prstGeom prst="rect">
            <a:avLst/>
          </a:prstGeom>
        </p:spPr>
        <p:txBody>
          <a:bodyPr lIns="0" tIns="0" rIns="0" bIns="0" rtlCol="0" anchor="t">
            <a:spAutoFit/>
          </a:bodyPr>
          <a:lstStyle/>
          <a:p>
            <a:pPr>
              <a:lnSpc>
                <a:spcPts val="7559"/>
              </a:lnSpc>
              <a:spcBef>
                <a:spcPct val="0"/>
              </a:spcBef>
            </a:pPr>
            <a:r>
              <a:rPr lang="en-US" sz="5400" dirty="0">
                <a:solidFill>
                  <a:srgbClr val="FFFFFF"/>
                </a:solidFill>
                <a:latin typeface="Nunito Bold"/>
              </a:rPr>
              <a:t>Further </a:t>
            </a:r>
          </a:p>
        </p:txBody>
      </p:sp>
      <p:grpSp>
        <p:nvGrpSpPr>
          <p:cNvPr id="23" name="Group 23"/>
          <p:cNvGrpSpPr/>
          <p:nvPr/>
        </p:nvGrpSpPr>
        <p:grpSpPr>
          <a:xfrm rot="-5400000">
            <a:off x="-2636105" y="5243640"/>
            <a:ext cx="7831764" cy="145763"/>
            <a:chOff x="0" y="0"/>
            <a:chExt cx="2040071" cy="37969"/>
          </a:xfrm>
        </p:grpSpPr>
        <p:sp>
          <p:nvSpPr>
            <p:cNvPr id="24" name="Freeform 24"/>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911289" y="4154668"/>
            <a:ext cx="6382133" cy="145763"/>
            <a:chOff x="0" y="0"/>
            <a:chExt cx="1662461" cy="37969"/>
          </a:xfrm>
        </p:grpSpPr>
        <p:sp>
          <p:nvSpPr>
            <p:cNvPr id="27" name="Freeform 27"/>
            <p:cNvSpPr/>
            <p:nvPr/>
          </p:nvSpPr>
          <p:spPr>
            <a:xfrm>
              <a:off x="0" y="0"/>
              <a:ext cx="1662461" cy="37969"/>
            </a:xfrm>
            <a:custGeom>
              <a:avLst/>
              <a:gdLst/>
              <a:ahLst/>
              <a:cxnLst/>
              <a:rect l="l" t="t" r="r" b="b"/>
              <a:pathLst>
                <a:path w="1662461" h="37969">
                  <a:moveTo>
                    <a:pt x="18985" y="0"/>
                  </a:moveTo>
                  <a:lnTo>
                    <a:pt x="1643476" y="0"/>
                  </a:lnTo>
                  <a:cubicBezTo>
                    <a:pt x="1648511" y="0"/>
                    <a:pt x="1653340" y="2000"/>
                    <a:pt x="1656900" y="5560"/>
                  </a:cubicBezTo>
                  <a:cubicBezTo>
                    <a:pt x="1660461" y="9121"/>
                    <a:pt x="1662461" y="13950"/>
                    <a:pt x="1662461" y="18985"/>
                  </a:cubicBezTo>
                  <a:lnTo>
                    <a:pt x="1662461" y="18985"/>
                  </a:lnTo>
                  <a:cubicBezTo>
                    <a:pt x="1662461" y="24020"/>
                    <a:pt x="1660461" y="28848"/>
                    <a:pt x="1656900" y="32409"/>
                  </a:cubicBezTo>
                  <a:cubicBezTo>
                    <a:pt x="1653340" y="35969"/>
                    <a:pt x="1648511" y="37969"/>
                    <a:pt x="164347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76E86C"/>
            </a:soli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dirty="0"/>
            </a:p>
          </p:txBody>
        </p:sp>
      </p:grpSp>
      <p:pic>
        <p:nvPicPr>
          <p:cNvPr id="29" name="Picture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258940"/>
            <a:ext cx="480957" cy="480957"/>
          </a:xfrm>
          <a:prstGeom prst="rect">
            <a:avLst/>
          </a:prstGeom>
        </p:spPr>
      </p:pic>
      <p:grpSp>
        <p:nvGrpSpPr>
          <p:cNvPr id="5" name="Group 8">
            <a:extLst>
              <a:ext uri="{FF2B5EF4-FFF2-40B4-BE49-F238E27FC236}">
                <a16:creationId xmlns:a16="http://schemas.microsoft.com/office/drawing/2014/main" id="{BC52DE1B-6754-3663-57FE-C44DBB3369D0}"/>
              </a:ext>
            </a:extLst>
          </p:cNvPr>
          <p:cNvGrpSpPr/>
          <p:nvPr/>
        </p:nvGrpSpPr>
        <p:grpSpPr>
          <a:xfrm>
            <a:off x="1992282" y="2645093"/>
            <a:ext cx="6825347" cy="6840379"/>
            <a:chOff x="0" y="-38100"/>
            <a:chExt cx="1797622" cy="850900"/>
          </a:xfrm>
        </p:grpSpPr>
        <p:sp>
          <p:nvSpPr>
            <p:cNvPr id="6" name="Freeform 9">
              <a:extLst>
                <a:ext uri="{FF2B5EF4-FFF2-40B4-BE49-F238E27FC236}">
                  <a16:creationId xmlns:a16="http://schemas.microsoft.com/office/drawing/2014/main" id="{EE708636-BD96-B990-30C4-54CC77AFE73D}"/>
                </a:ext>
              </a:extLst>
            </p:cNvPr>
            <p:cNvSpPr/>
            <p:nvPr/>
          </p:nvSpPr>
          <p:spPr>
            <a:xfrm>
              <a:off x="0" y="0"/>
              <a:ext cx="1797622" cy="790425"/>
            </a:xfrm>
            <a:custGeom>
              <a:avLst/>
              <a:gdLst/>
              <a:ahLst/>
              <a:cxnLst/>
              <a:rect l="l" t="t" r="r" b="b"/>
              <a:pathLst>
                <a:path w="1797622" h="790425">
                  <a:moveTo>
                    <a:pt x="60117" y="0"/>
                  </a:moveTo>
                  <a:lnTo>
                    <a:pt x="1737505" y="0"/>
                  </a:lnTo>
                  <a:cubicBezTo>
                    <a:pt x="1770707" y="0"/>
                    <a:pt x="1797622" y="26915"/>
                    <a:pt x="1797622" y="60117"/>
                  </a:cubicBezTo>
                  <a:lnTo>
                    <a:pt x="1797622" y="730308"/>
                  </a:lnTo>
                  <a:cubicBezTo>
                    <a:pt x="1797622" y="746252"/>
                    <a:pt x="1791289" y="761543"/>
                    <a:pt x="1780014" y="772817"/>
                  </a:cubicBezTo>
                  <a:cubicBezTo>
                    <a:pt x="1768740" y="784091"/>
                    <a:pt x="1753449" y="790425"/>
                    <a:pt x="1737505" y="790425"/>
                  </a:cubicBezTo>
                  <a:lnTo>
                    <a:pt x="60117" y="790425"/>
                  </a:lnTo>
                  <a:cubicBezTo>
                    <a:pt x="26915" y="790425"/>
                    <a:pt x="0" y="763510"/>
                    <a:pt x="0" y="730308"/>
                  </a:cubicBezTo>
                  <a:lnTo>
                    <a:pt x="0" y="60117"/>
                  </a:lnTo>
                  <a:cubicBezTo>
                    <a:pt x="0" y="44173"/>
                    <a:pt x="6334" y="28882"/>
                    <a:pt x="17608" y="17608"/>
                  </a:cubicBezTo>
                  <a:cubicBezTo>
                    <a:pt x="28882" y="6334"/>
                    <a:pt x="44173" y="0"/>
                    <a:pt x="60117" y="0"/>
                  </a:cubicBezTo>
                  <a:close/>
                </a:path>
              </a:pathLst>
            </a:custGeom>
            <a:solidFill>
              <a:srgbClr val="3D3D3D"/>
            </a:solidFill>
          </p:spPr>
          <p:txBody>
            <a:bodyPr/>
            <a:lstStyle/>
            <a:p>
              <a:endParaRPr lang="en-IN" dirty="0"/>
            </a:p>
          </p:txBody>
        </p:sp>
        <p:sp>
          <p:nvSpPr>
            <p:cNvPr id="7" name="TextBox 10">
              <a:extLst>
                <a:ext uri="{FF2B5EF4-FFF2-40B4-BE49-F238E27FC236}">
                  <a16:creationId xmlns:a16="http://schemas.microsoft.com/office/drawing/2014/main" id="{B8EA0AE1-D4D5-1835-41EE-7372B6BA803B}"/>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6">
            <a:extLst>
              <a:ext uri="{FF2B5EF4-FFF2-40B4-BE49-F238E27FC236}">
                <a16:creationId xmlns:a16="http://schemas.microsoft.com/office/drawing/2014/main" id="{07C9ED25-8721-CD19-3095-18B8F48DA731}"/>
              </a:ext>
            </a:extLst>
          </p:cNvPr>
          <p:cNvSpPr txBox="1"/>
          <p:nvPr/>
        </p:nvSpPr>
        <p:spPr>
          <a:xfrm>
            <a:off x="2480774" y="3873247"/>
            <a:ext cx="5848365" cy="5194884"/>
          </a:xfrm>
          <a:prstGeom prst="rect">
            <a:avLst/>
          </a:prstGeom>
        </p:spPr>
        <p:txBody>
          <a:bodyPr lIns="0" tIns="0" rIns="0" bIns="0" rtlCol="0" anchor="t">
            <a:spAutoFit/>
          </a:bodyPr>
          <a:lstStyle/>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Ultrasonic sensors use sound waves to detect objects in their vicinity. They emit high-frequency sound waves and measure the time it takes for the waves to bounce back from an object, allowing them to calculate the time between the sensor and the object. </a:t>
            </a:r>
            <a:endParaRPr lang="en-IN"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IR sensors, on the other hand, use infrared light to detect objects. </a:t>
            </a:r>
            <a:r>
              <a:rPr lang="en-US" sz="1900" kern="100" dirty="0">
                <a:solidFill>
                  <a:schemeClr val="bg1"/>
                </a:solidFill>
                <a:latin typeface="Roboto" panose="02000000000000000000" pitchFamily="2" charset="0"/>
                <a:ea typeface="Roboto" panose="02000000000000000000" pitchFamily="2" charset="0"/>
                <a:cs typeface="Roboto" panose="02000000000000000000" pitchFamily="2" charset="0"/>
              </a:rPr>
              <a:t>S</a:t>
            </a: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ensors are generally more precise than ultrasonic sensors and are unaffected by environmental factors such as wind or noise. </a:t>
            </a:r>
            <a:endParaRPr lang="en-IN"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7000"/>
              </a:lnSpc>
              <a:spcAft>
                <a:spcPts val="800"/>
              </a:spcAft>
              <a:buFont typeface="Franklin Gothic Book" panose="020B0503020102020204" pitchFamily="34" charset="0"/>
              <a:buChar char="■"/>
              <a:tabLst>
                <a:tab pos="457200" algn="l"/>
              </a:tabLst>
            </a:pPr>
            <a:r>
              <a:rPr lang="en-US"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When we used ultrasonic sensors, the major limitation was the delay between two consecutive readings. Experimentally, it was found that if any object runs in time less than 644 milliseconds, our sensors are unable to detect it. And thus, we needed to shift to IR sensors.</a:t>
            </a:r>
            <a:endParaRPr lang="en-IN" sz="19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2" name="TextBox 20">
            <a:extLst>
              <a:ext uri="{FF2B5EF4-FFF2-40B4-BE49-F238E27FC236}">
                <a16:creationId xmlns:a16="http://schemas.microsoft.com/office/drawing/2014/main" id="{E06DFAD0-5FE0-4770-23EE-00DB0FA19771}"/>
              </a:ext>
            </a:extLst>
          </p:cNvPr>
          <p:cNvSpPr txBox="1"/>
          <p:nvPr/>
        </p:nvSpPr>
        <p:spPr>
          <a:xfrm>
            <a:off x="2480774" y="3216670"/>
            <a:ext cx="5400936" cy="570669"/>
          </a:xfrm>
          <a:prstGeom prst="rect">
            <a:avLst/>
          </a:prstGeom>
        </p:spPr>
        <p:txBody>
          <a:bodyPr wrap="square" lIns="0" tIns="0" rIns="0" bIns="0" rtlCol="0" anchor="t">
            <a:spAutoFit/>
          </a:bodyPr>
          <a:lstStyle/>
          <a:p>
            <a:pPr algn="just">
              <a:lnSpc>
                <a:spcPts val="4759"/>
              </a:lnSpc>
              <a:spcBef>
                <a:spcPct val="0"/>
              </a:spcBef>
            </a:pPr>
            <a:r>
              <a:rPr lang="en-US" sz="3399" dirty="0">
                <a:solidFill>
                  <a:srgbClr val="34D626"/>
                </a:solidFill>
                <a:latin typeface="Roboto Bold"/>
              </a:rPr>
              <a:t>Why IR over Ultrasonic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2" name="Group 2"/>
          <p:cNvGrpSpPr/>
          <p:nvPr/>
        </p:nvGrpSpPr>
        <p:grpSpPr>
          <a:xfrm>
            <a:off x="2078175" y="2092556"/>
            <a:ext cx="11276208" cy="2492302"/>
            <a:chOff x="0" y="0"/>
            <a:chExt cx="2969865" cy="656409"/>
          </a:xfrm>
        </p:grpSpPr>
        <p:sp>
          <p:nvSpPr>
            <p:cNvPr id="3" name="Freeform 3"/>
            <p:cNvSpPr/>
            <p:nvPr/>
          </p:nvSpPr>
          <p:spPr>
            <a:xfrm>
              <a:off x="0" y="0"/>
              <a:ext cx="2969865" cy="656409"/>
            </a:xfrm>
            <a:custGeom>
              <a:avLst/>
              <a:gdLst/>
              <a:ahLst/>
              <a:cxnLst/>
              <a:rect l="l" t="t" r="r" b="b"/>
              <a:pathLst>
                <a:path w="2969865" h="656409">
                  <a:moveTo>
                    <a:pt x="34329" y="0"/>
                  </a:moveTo>
                  <a:lnTo>
                    <a:pt x="2935537" y="0"/>
                  </a:lnTo>
                  <a:cubicBezTo>
                    <a:pt x="2944641" y="0"/>
                    <a:pt x="2953373" y="3617"/>
                    <a:pt x="2959811" y="10055"/>
                  </a:cubicBezTo>
                  <a:cubicBezTo>
                    <a:pt x="2966249" y="16492"/>
                    <a:pt x="2969865" y="25224"/>
                    <a:pt x="2969865" y="34329"/>
                  </a:cubicBezTo>
                  <a:lnTo>
                    <a:pt x="2969865" y="622080"/>
                  </a:lnTo>
                  <a:cubicBezTo>
                    <a:pt x="2969865" y="631185"/>
                    <a:pt x="2966249" y="639916"/>
                    <a:pt x="2959811" y="646354"/>
                  </a:cubicBezTo>
                  <a:cubicBezTo>
                    <a:pt x="2953373" y="652792"/>
                    <a:pt x="2944641" y="656409"/>
                    <a:pt x="2935537" y="656409"/>
                  </a:cubicBezTo>
                  <a:lnTo>
                    <a:pt x="34329" y="656409"/>
                  </a:lnTo>
                  <a:cubicBezTo>
                    <a:pt x="25224" y="656409"/>
                    <a:pt x="16492" y="652792"/>
                    <a:pt x="10055" y="646354"/>
                  </a:cubicBezTo>
                  <a:cubicBezTo>
                    <a:pt x="3617" y="639916"/>
                    <a:pt x="0" y="631185"/>
                    <a:pt x="0" y="622080"/>
                  </a:cubicBezTo>
                  <a:lnTo>
                    <a:pt x="0" y="34329"/>
                  </a:lnTo>
                  <a:cubicBezTo>
                    <a:pt x="0" y="25224"/>
                    <a:pt x="3617" y="16492"/>
                    <a:pt x="10055" y="10055"/>
                  </a:cubicBezTo>
                  <a:cubicBezTo>
                    <a:pt x="16492" y="3617"/>
                    <a:pt x="25224" y="0"/>
                    <a:pt x="34329" y="0"/>
                  </a:cubicBezTo>
                  <a:close/>
                </a:path>
              </a:pathLst>
            </a:custGeom>
            <a:solidFill>
              <a:srgbClr val="3D3D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alphaModFix amt="6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77600" y="-2247900"/>
            <a:ext cx="7423935" cy="5920588"/>
          </a:xfrm>
          <a:prstGeom prst="rect">
            <a:avLst/>
          </a:prstGeom>
        </p:spPr>
      </p:pic>
      <p:grpSp>
        <p:nvGrpSpPr>
          <p:cNvPr id="6" name="Group 6"/>
          <p:cNvGrpSpPr/>
          <p:nvPr/>
        </p:nvGrpSpPr>
        <p:grpSpPr>
          <a:xfrm rot="-5400000">
            <a:off x="-2636105" y="5243640"/>
            <a:ext cx="7831764" cy="145763"/>
            <a:chOff x="0" y="0"/>
            <a:chExt cx="2040071" cy="37969"/>
          </a:xfrm>
        </p:grpSpPr>
        <p:sp>
          <p:nvSpPr>
            <p:cNvPr id="7" name="Freeform 7"/>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5400000">
            <a:off x="-2276381" y="4511977"/>
            <a:ext cx="7112317" cy="145763"/>
            <a:chOff x="0" y="0"/>
            <a:chExt cx="1852664" cy="37969"/>
          </a:xfrm>
        </p:grpSpPr>
        <p:sp>
          <p:nvSpPr>
            <p:cNvPr id="10" name="Freeform 10"/>
            <p:cNvSpPr/>
            <p:nvPr/>
          </p:nvSpPr>
          <p:spPr>
            <a:xfrm>
              <a:off x="0" y="0"/>
              <a:ext cx="1852664" cy="37969"/>
            </a:xfrm>
            <a:custGeom>
              <a:avLst/>
              <a:gdLst/>
              <a:ahLst/>
              <a:cxnLst/>
              <a:rect l="l" t="t" r="r" b="b"/>
              <a:pathLst>
                <a:path w="1852664" h="37969">
                  <a:moveTo>
                    <a:pt x="18985" y="0"/>
                  </a:moveTo>
                  <a:lnTo>
                    <a:pt x="1833679" y="0"/>
                  </a:lnTo>
                  <a:cubicBezTo>
                    <a:pt x="1838715" y="0"/>
                    <a:pt x="1843543" y="2000"/>
                    <a:pt x="1847104" y="5560"/>
                  </a:cubicBezTo>
                  <a:cubicBezTo>
                    <a:pt x="1850664" y="9121"/>
                    <a:pt x="1852664" y="13950"/>
                    <a:pt x="1852664" y="18985"/>
                  </a:cubicBezTo>
                  <a:lnTo>
                    <a:pt x="1852664" y="18985"/>
                  </a:lnTo>
                  <a:cubicBezTo>
                    <a:pt x="1852664" y="24020"/>
                    <a:pt x="1850664" y="28848"/>
                    <a:pt x="1847104" y="32409"/>
                  </a:cubicBezTo>
                  <a:cubicBezTo>
                    <a:pt x="1843543" y="35969"/>
                    <a:pt x="1838715" y="37969"/>
                    <a:pt x="1833679"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76E86C"/>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9299" y="8043631"/>
            <a:ext cx="480957" cy="480957"/>
          </a:xfrm>
          <a:prstGeom prst="rect">
            <a:avLst/>
          </a:prstGeom>
        </p:spPr>
      </p:pic>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314508" y="1114584"/>
            <a:ext cx="643573" cy="643573"/>
          </a:xfrm>
          <a:prstGeom prst="rect">
            <a:avLst/>
          </a:prstGeom>
        </p:spPr>
      </p:pic>
      <p:grpSp>
        <p:nvGrpSpPr>
          <p:cNvPr id="14" name="Group 14"/>
          <p:cNvGrpSpPr/>
          <p:nvPr/>
        </p:nvGrpSpPr>
        <p:grpSpPr>
          <a:xfrm>
            <a:off x="2078175" y="4223418"/>
            <a:ext cx="11276208" cy="5008986"/>
            <a:chOff x="0" y="0"/>
            <a:chExt cx="2969865" cy="1319239"/>
          </a:xfrm>
        </p:grpSpPr>
        <p:sp>
          <p:nvSpPr>
            <p:cNvPr id="15" name="Freeform 15"/>
            <p:cNvSpPr/>
            <p:nvPr/>
          </p:nvSpPr>
          <p:spPr>
            <a:xfrm>
              <a:off x="0" y="0"/>
              <a:ext cx="2969865" cy="1319239"/>
            </a:xfrm>
            <a:custGeom>
              <a:avLst/>
              <a:gdLst/>
              <a:ahLst/>
              <a:cxnLst/>
              <a:rect l="l" t="t" r="r" b="b"/>
              <a:pathLst>
                <a:path w="2969865" h="1319239">
                  <a:moveTo>
                    <a:pt x="34329" y="0"/>
                  </a:moveTo>
                  <a:lnTo>
                    <a:pt x="2935537" y="0"/>
                  </a:lnTo>
                  <a:cubicBezTo>
                    <a:pt x="2944641" y="0"/>
                    <a:pt x="2953373" y="3617"/>
                    <a:pt x="2959811" y="10055"/>
                  </a:cubicBezTo>
                  <a:cubicBezTo>
                    <a:pt x="2966249" y="16492"/>
                    <a:pt x="2969865" y="25224"/>
                    <a:pt x="2969865" y="34329"/>
                  </a:cubicBezTo>
                  <a:lnTo>
                    <a:pt x="2969865" y="1284910"/>
                  </a:lnTo>
                  <a:cubicBezTo>
                    <a:pt x="2969865" y="1294015"/>
                    <a:pt x="2966249" y="1302747"/>
                    <a:pt x="2959811" y="1309184"/>
                  </a:cubicBezTo>
                  <a:cubicBezTo>
                    <a:pt x="2953373" y="1315622"/>
                    <a:pt x="2944641" y="1319239"/>
                    <a:pt x="2935537" y="1319239"/>
                  </a:cubicBezTo>
                  <a:lnTo>
                    <a:pt x="34329" y="1319239"/>
                  </a:lnTo>
                  <a:cubicBezTo>
                    <a:pt x="25224" y="1319239"/>
                    <a:pt x="16492" y="1315622"/>
                    <a:pt x="10055" y="1309184"/>
                  </a:cubicBezTo>
                  <a:cubicBezTo>
                    <a:pt x="3617" y="1302747"/>
                    <a:pt x="0" y="1294015"/>
                    <a:pt x="0" y="1284910"/>
                  </a:cubicBezTo>
                  <a:lnTo>
                    <a:pt x="0" y="34329"/>
                  </a:lnTo>
                  <a:cubicBezTo>
                    <a:pt x="0" y="25224"/>
                    <a:pt x="3617" y="16492"/>
                    <a:pt x="10055" y="10055"/>
                  </a:cubicBezTo>
                  <a:cubicBezTo>
                    <a:pt x="16492" y="3617"/>
                    <a:pt x="25224" y="0"/>
                    <a:pt x="34329" y="0"/>
                  </a:cubicBezTo>
                  <a:close/>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610032" y="5195628"/>
            <a:ext cx="10610938" cy="1769715"/>
          </a:xfrm>
          <a:prstGeom prst="rect">
            <a:avLst/>
          </a:prstGeom>
        </p:spPr>
        <p:txBody>
          <a:bodyPr lIns="0" tIns="0" rIns="0" bIns="0" rtlCol="0" anchor="t">
            <a:spAutoFit/>
          </a:bodyPr>
          <a:lstStyle/>
          <a:p>
            <a:pPr algn="just">
              <a:lnSpc>
                <a:spcPts val="2800"/>
              </a:lnSpc>
              <a:spcBef>
                <a:spcPct val="0"/>
              </a:spcBef>
            </a:pPr>
            <a:r>
              <a:rPr lang="en-US" sz="2000" dirty="0">
                <a:solidFill>
                  <a:srgbClr val="000000"/>
                </a:solidFill>
                <a:latin typeface="Roboto"/>
              </a:rPr>
              <a:t>So with this project, we could measure the velocity of a moving object easily within the limits of errors. It can be used outside to measure the velocity of cars or balls thrown in sports during rainy seasons when sunlight is not a problem for IR Sensors. Else, with other sensors and better precisions used, it can be used at various places to calculate how fast an object is moving.</a:t>
            </a:r>
          </a:p>
        </p:txBody>
      </p:sp>
      <p:sp>
        <p:nvSpPr>
          <p:cNvPr id="18" name="TextBox 18"/>
          <p:cNvSpPr txBox="1"/>
          <p:nvPr/>
        </p:nvSpPr>
        <p:spPr>
          <a:xfrm>
            <a:off x="2610032" y="2355910"/>
            <a:ext cx="5914213" cy="382170"/>
          </a:xfrm>
          <a:prstGeom prst="rect">
            <a:avLst/>
          </a:prstGeom>
        </p:spPr>
        <p:txBody>
          <a:bodyPr lIns="0" tIns="0" rIns="0" bIns="0" rtlCol="0" anchor="t">
            <a:spAutoFit/>
          </a:bodyPr>
          <a:lstStyle/>
          <a:p>
            <a:pPr>
              <a:lnSpc>
                <a:spcPts val="3080"/>
              </a:lnSpc>
              <a:spcBef>
                <a:spcPct val="0"/>
              </a:spcBef>
            </a:pPr>
            <a:r>
              <a:rPr lang="en-US" sz="2200">
                <a:solidFill>
                  <a:srgbClr val="FFFFFF"/>
                </a:solidFill>
                <a:latin typeface="Roboto"/>
              </a:rPr>
              <a:t>We encountered some limitations and all</a:t>
            </a:r>
          </a:p>
        </p:txBody>
      </p:sp>
      <p:sp>
        <p:nvSpPr>
          <p:cNvPr id="19" name="TextBox 19"/>
          <p:cNvSpPr txBox="1"/>
          <p:nvPr/>
        </p:nvSpPr>
        <p:spPr>
          <a:xfrm>
            <a:off x="2078175" y="933450"/>
            <a:ext cx="3062965" cy="910590"/>
          </a:xfrm>
          <a:prstGeom prst="rect">
            <a:avLst/>
          </a:prstGeom>
        </p:spPr>
        <p:txBody>
          <a:bodyPr lIns="0" tIns="0" rIns="0" bIns="0" rtlCol="0" anchor="t">
            <a:spAutoFit/>
          </a:bodyPr>
          <a:lstStyle/>
          <a:p>
            <a:pPr>
              <a:lnSpc>
                <a:spcPts val="7559"/>
              </a:lnSpc>
              <a:spcBef>
                <a:spcPct val="0"/>
              </a:spcBef>
            </a:pPr>
            <a:r>
              <a:rPr lang="en-US" sz="5400">
                <a:solidFill>
                  <a:srgbClr val="FFFFFF"/>
                </a:solidFill>
                <a:latin typeface="Nunito Bold"/>
              </a:rPr>
              <a:t>Summary</a:t>
            </a:r>
          </a:p>
        </p:txBody>
      </p:sp>
      <p:sp>
        <p:nvSpPr>
          <p:cNvPr id="20" name="TextBox 20"/>
          <p:cNvSpPr txBox="1"/>
          <p:nvPr/>
        </p:nvSpPr>
        <p:spPr>
          <a:xfrm>
            <a:off x="2610032" y="4537233"/>
            <a:ext cx="5914213" cy="3821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Roboto"/>
              </a:rPr>
              <a:t>ovrall  this is our porejct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636105" y="5243640"/>
            <a:ext cx="7831764" cy="145763"/>
            <a:chOff x="0" y="0"/>
            <a:chExt cx="2040071" cy="37969"/>
          </a:xfrm>
        </p:grpSpPr>
        <p:sp>
          <p:nvSpPr>
            <p:cNvPr id="3" name="Freeform 3"/>
            <p:cNvSpPr/>
            <p:nvPr/>
          </p:nvSpPr>
          <p:spPr>
            <a:xfrm>
              <a:off x="0" y="0"/>
              <a:ext cx="2040071" cy="37969"/>
            </a:xfrm>
            <a:custGeom>
              <a:avLst/>
              <a:gdLst/>
              <a:ahLst/>
              <a:cxnLst/>
              <a:rect l="l" t="t" r="r" b="b"/>
              <a:pathLst>
                <a:path w="2040071" h="37969">
                  <a:moveTo>
                    <a:pt x="18985" y="0"/>
                  </a:moveTo>
                  <a:lnTo>
                    <a:pt x="2021086" y="0"/>
                  </a:lnTo>
                  <a:cubicBezTo>
                    <a:pt x="2026121" y="0"/>
                    <a:pt x="2030950" y="2000"/>
                    <a:pt x="2034510" y="5560"/>
                  </a:cubicBezTo>
                  <a:cubicBezTo>
                    <a:pt x="2038071" y="9121"/>
                    <a:pt x="2040071" y="13950"/>
                    <a:pt x="2040071" y="18985"/>
                  </a:cubicBezTo>
                  <a:lnTo>
                    <a:pt x="2040071" y="18985"/>
                  </a:lnTo>
                  <a:cubicBezTo>
                    <a:pt x="2040071" y="24020"/>
                    <a:pt x="2038071" y="28848"/>
                    <a:pt x="2034510" y="32409"/>
                  </a:cubicBezTo>
                  <a:cubicBezTo>
                    <a:pt x="2030950" y="35969"/>
                    <a:pt x="2026121" y="37969"/>
                    <a:pt x="2021086"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BBBBB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 name="Group 5"/>
          <p:cNvGrpSpPr/>
          <p:nvPr/>
        </p:nvGrpSpPr>
        <p:grpSpPr>
          <a:xfrm rot="-5400000">
            <a:off x="-2752169" y="4987766"/>
            <a:ext cx="8063894" cy="145763"/>
            <a:chOff x="0" y="0"/>
            <a:chExt cx="2100537" cy="37969"/>
          </a:xfrm>
        </p:grpSpPr>
        <p:sp>
          <p:nvSpPr>
            <p:cNvPr id="6" name="Freeform 6"/>
            <p:cNvSpPr/>
            <p:nvPr/>
          </p:nvSpPr>
          <p:spPr>
            <a:xfrm>
              <a:off x="0" y="0"/>
              <a:ext cx="2100537" cy="37969"/>
            </a:xfrm>
            <a:custGeom>
              <a:avLst/>
              <a:gdLst/>
              <a:ahLst/>
              <a:cxnLst/>
              <a:rect l="l" t="t" r="r" b="b"/>
              <a:pathLst>
                <a:path w="2100537" h="37969">
                  <a:moveTo>
                    <a:pt x="18985" y="0"/>
                  </a:moveTo>
                  <a:lnTo>
                    <a:pt x="2081553" y="0"/>
                  </a:lnTo>
                  <a:cubicBezTo>
                    <a:pt x="2086588" y="0"/>
                    <a:pt x="2091417" y="2000"/>
                    <a:pt x="2094977" y="5560"/>
                  </a:cubicBezTo>
                  <a:cubicBezTo>
                    <a:pt x="2098537" y="9121"/>
                    <a:pt x="2100537" y="13950"/>
                    <a:pt x="2100537" y="18985"/>
                  </a:cubicBezTo>
                  <a:lnTo>
                    <a:pt x="2100537" y="18985"/>
                  </a:lnTo>
                  <a:cubicBezTo>
                    <a:pt x="2100537" y="24020"/>
                    <a:pt x="2098537" y="28848"/>
                    <a:pt x="2094977" y="32409"/>
                  </a:cubicBezTo>
                  <a:cubicBezTo>
                    <a:pt x="2091417" y="35969"/>
                    <a:pt x="2086588" y="37969"/>
                    <a:pt x="2081553" y="37969"/>
                  </a:cubicBezTo>
                  <a:lnTo>
                    <a:pt x="18985" y="37969"/>
                  </a:lnTo>
                  <a:cubicBezTo>
                    <a:pt x="13950" y="37969"/>
                    <a:pt x="9121" y="35969"/>
                    <a:pt x="5560" y="32409"/>
                  </a:cubicBezTo>
                  <a:cubicBezTo>
                    <a:pt x="2000" y="28848"/>
                    <a:pt x="0" y="24020"/>
                    <a:pt x="0" y="18985"/>
                  </a:cubicBezTo>
                  <a:lnTo>
                    <a:pt x="0" y="18985"/>
                  </a:lnTo>
                  <a:cubicBezTo>
                    <a:pt x="0" y="13950"/>
                    <a:pt x="2000" y="9121"/>
                    <a:pt x="5560" y="5560"/>
                  </a:cubicBezTo>
                  <a:cubicBezTo>
                    <a:pt x="9121" y="2000"/>
                    <a:pt x="13950" y="0"/>
                    <a:pt x="18985" y="0"/>
                  </a:cubicBezTo>
                  <a:close/>
                </a:path>
              </a:pathLst>
            </a:custGeom>
            <a:solidFill>
              <a:srgbClr val="76E86C"/>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8852115"/>
            <a:ext cx="480957" cy="480957"/>
          </a:xfrm>
          <a:prstGeom prst="rect">
            <a:avLst/>
          </a:prstGeom>
        </p:spPr>
      </p:pic>
      <p:sp>
        <p:nvSpPr>
          <p:cNvPr id="10" name="TextBox 10"/>
          <p:cNvSpPr txBox="1"/>
          <p:nvPr/>
        </p:nvSpPr>
        <p:spPr>
          <a:xfrm>
            <a:off x="2078175" y="2357814"/>
            <a:ext cx="7306304" cy="1874787"/>
          </a:xfrm>
          <a:prstGeom prst="rect">
            <a:avLst/>
          </a:prstGeom>
        </p:spPr>
        <p:txBody>
          <a:bodyPr lIns="0" tIns="0" rIns="0" bIns="0" rtlCol="0" anchor="t">
            <a:spAutoFit/>
          </a:bodyPr>
          <a:lstStyle/>
          <a:p>
            <a:pPr>
              <a:lnSpc>
                <a:spcPts val="15315"/>
              </a:lnSpc>
              <a:spcBef>
                <a:spcPct val="0"/>
              </a:spcBef>
            </a:pPr>
            <a:r>
              <a:rPr lang="en-US" sz="10939">
                <a:solidFill>
                  <a:srgbClr val="34D626"/>
                </a:solidFill>
                <a:latin typeface="Nunito Bold"/>
              </a:rPr>
              <a:t>Thank You</a:t>
            </a:r>
          </a:p>
        </p:txBody>
      </p:sp>
      <p:sp>
        <p:nvSpPr>
          <p:cNvPr id="11" name="TextBox 11"/>
          <p:cNvSpPr txBox="1"/>
          <p:nvPr/>
        </p:nvSpPr>
        <p:spPr>
          <a:xfrm>
            <a:off x="2078175" y="4372411"/>
            <a:ext cx="6684920" cy="2148024"/>
          </a:xfrm>
          <a:prstGeom prst="rect">
            <a:avLst/>
          </a:prstGeom>
        </p:spPr>
        <p:txBody>
          <a:bodyPr lIns="0" tIns="0" rIns="0" bIns="0" rtlCol="0" anchor="t">
            <a:spAutoFit/>
          </a:bodyPr>
          <a:lstStyle/>
          <a:p>
            <a:pPr algn="just">
              <a:lnSpc>
                <a:spcPts val="3359"/>
              </a:lnSpc>
              <a:spcBef>
                <a:spcPct val="0"/>
              </a:spcBef>
            </a:pPr>
            <a:r>
              <a:rPr lang="en-US" sz="2400" dirty="0" err="1">
                <a:solidFill>
                  <a:srgbClr val="FFFFFF"/>
                </a:solidFill>
                <a:latin typeface="Roboto"/>
              </a:rPr>
              <a:t>Deekshita</a:t>
            </a:r>
            <a:r>
              <a:rPr lang="en-US" sz="2400" dirty="0">
                <a:solidFill>
                  <a:srgbClr val="FFFFFF"/>
                </a:solidFill>
                <a:latin typeface="Roboto"/>
              </a:rPr>
              <a:t>                     2021MEB1292</a:t>
            </a:r>
          </a:p>
          <a:p>
            <a:pPr algn="just">
              <a:lnSpc>
                <a:spcPts val="3359"/>
              </a:lnSpc>
              <a:spcBef>
                <a:spcPct val="0"/>
              </a:spcBef>
            </a:pPr>
            <a:r>
              <a:rPr lang="en-US" sz="2400" dirty="0">
                <a:solidFill>
                  <a:srgbClr val="FFFFFF"/>
                </a:solidFill>
                <a:latin typeface="Roboto"/>
              </a:rPr>
              <a:t>Mitta Vasavi	               2021MEB1297</a:t>
            </a:r>
          </a:p>
          <a:p>
            <a:pPr algn="just">
              <a:lnSpc>
                <a:spcPts val="3359"/>
              </a:lnSpc>
              <a:spcBef>
                <a:spcPct val="0"/>
              </a:spcBef>
            </a:pPr>
            <a:r>
              <a:rPr lang="en-US" sz="2400" dirty="0">
                <a:solidFill>
                  <a:srgbClr val="FFFFFF"/>
                </a:solidFill>
                <a:latin typeface="Roboto"/>
              </a:rPr>
              <a:t>Navrinder Singh           2021MEB1302</a:t>
            </a:r>
          </a:p>
          <a:p>
            <a:pPr algn="just">
              <a:lnSpc>
                <a:spcPts val="3359"/>
              </a:lnSpc>
              <a:spcBef>
                <a:spcPct val="0"/>
              </a:spcBef>
            </a:pPr>
            <a:r>
              <a:rPr lang="en-US" sz="2400" dirty="0">
                <a:solidFill>
                  <a:srgbClr val="FFFFFF"/>
                </a:solidFill>
                <a:latin typeface="Roboto"/>
              </a:rPr>
              <a:t>Pratima                         2021MEB1308</a:t>
            </a:r>
          </a:p>
          <a:p>
            <a:pPr algn="just">
              <a:lnSpc>
                <a:spcPts val="3359"/>
              </a:lnSpc>
              <a:spcBef>
                <a:spcPct val="0"/>
              </a:spcBef>
            </a:pPr>
            <a:r>
              <a:rPr lang="en-US" sz="2400" dirty="0" err="1">
                <a:solidFill>
                  <a:srgbClr val="FFFFFF"/>
                </a:solidFill>
                <a:latin typeface="Roboto"/>
              </a:rPr>
              <a:t>Sachin</a:t>
            </a:r>
            <a:r>
              <a:rPr lang="en-US" sz="2400" dirty="0">
                <a:solidFill>
                  <a:srgbClr val="FFFFFF"/>
                </a:solidFill>
                <a:latin typeface="Roboto"/>
              </a:rPr>
              <a:t>                           2021MEB1314</a:t>
            </a:r>
          </a:p>
        </p:txBody>
      </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871568" y="0"/>
            <a:ext cx="10415016" cy="8305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640</Words>
  <Application>Microsoft Office PowerPoint</Application>
  <PresentationFormat>Custom</PresentationFormat>
  <Paragraphs>56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Roboto</vt:lpstr>
      <vt:lpstr>Franklin Gothic Book</vt:lpstr>
      <vt:lpstr>Nunito Bold</vt:lpstr>
      <vt:lpstr>Calibri</vt:lpstr>
      <vt:lpstr>Roboto Bold</vt:lpstr>
      <vt:lpstr>Arial</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porjet ppt</dc:title>
  <dc:creator>Navrinder Singh Dhaliwal</dc:creator>
  <cp:lastModifiedBy>Navrinder Singh</cp:lastModifiedBy>
  <cp:revision>5</cp:revision>
  <dcterms:created xsi:type="dcterms:W3CDTF">2006-08-16T00:00:00Z</dcterms:created>
  <dcterms:modified xsi:type="dcterms:W3CDTF">2023-04-27T06:39:15Z</dcterms:modified>
  <dc:identifier>DAFhOVHxk8k</dc:identifier>
</cp:coreProperties>
</file>