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73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6DB6DE7-84A5-499D-990A-D05F47CE8DDA}">
          <p14:sldIdLst>
            <p14:sldId id="256"/>
            <p14:sldId id="258"/>
            <p14:sldId id="260"/>
            <p14:sldId id="273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344A5D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DE17-2767-4AEB-9F36-B756E01897DC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D76E-479D-4B63-A68F-484DC489F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0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ED76E-479D-4B63-A68F-484DC489F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5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5E86-7D46-4F02-B350-257DDDC31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1812-456A-4380-94DD-5A9B9FCC4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71BC-4473-4BCF-91DB-77A55F99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4C41-1D04-46F9-9E19-6F46378730B6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C621-26C3-4626-92CF-D438377C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61E9-752F-439F-BFB4-B7226C21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A1A0-CD1B-4EFB-84BD-83FC3169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9D8E8-D3D9-4F1B-9B00-BE5438C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CEF6-7FAF-4CD7-BC90-6EAD04A2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DA5-EB58-4BF8-8BB2-4EECBFB5E178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A5FE-3945-4451-AAD6-217533A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4B86-EB65-43C3-9C23-F39D8065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1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6436F-FC7C-4E5C-93DD-859A9710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81B2E-664F-4D9D-8248-22C4143B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82A1-2152-466C-B18B-09E3688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AAFB-A296-46F7-A434-C08DE741DD22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BC06-C54B-49DB-802B-BFA14CC7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E7E6-1CE7-468E-BFE9-8682E83E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D7A-B8BD-4B4E-991D-1CF93122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B9C7-533F-452B-ADA5-EEC4DD26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78CF-09FA-4B06-BFE9-2CB538DF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A40-44EC-4C6B-AF8D-B1FA63B34849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BFED-25C1-44B4-938A-055A478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718A-C8F5-4E78-B354-15885FD0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F05E-8697-4A2F-B0FD-9C0F6DFC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8CC3-0496-43F7-92CC-081174A4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AA8F-30E7-4362-9560-8F1FEBB9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7512-E633-4EC1-A6FD-869FDF1BDE7E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1A62-4E1A-49E9-84AB-28F2BEF3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A8F0-91F8-4326-AD94-D853E039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A532-159E-42FA-95BB-E6FC8E2F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2B7A-2C00-4947-8220-B33820A9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CE8A-7491-4976-9DE7-23B9C6A8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B658-3D8F-4D62-9A44-5ED5D056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2009-7636-4751-A312-32A3A0862E69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012C-09A7-4249-ACBC-492EC3DE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B099-E179-4CAE-8B3E-7EB78D21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DD11-80FA-402F-A7ED-7CF5AA0D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F9DC-9748-4DFD-B2ED-0D75EA38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D0F5-1F8C-42D0-AB78-2E1E56DB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931E-90C7-45E8-A179-2A64DEB85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531F4-8583-4BD5-8AD2-C035AB481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06A3D-9BBB-4C1F-BF69-983311A2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9EDA-826C-4423-ADDC-2017333D19EB}" type="datetime1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DB824-8F55-4FB1-B20E-326E9D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ACBAE-9BCD-4EAD-A88F-19829D7C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CDE2-07C6-4AF3-818D-97BA25F3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94235-2DFF-48D3-9067-2C79B1D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99D6-BC57-4F98-8A27-3505DE7078B9}" type="datetime1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58262-C032-4D81-B90A-0B7A2E91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DAD62-7A16-414A-8AC9-05A4C5E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36D56-3C28-4401-9C71-159C36F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769A-28DC-4650-8F11-610B175E9015}" type="datetime1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42654-7571-486B-BCAF-71F4C7A9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F3D54-084E-4FA4-8F00-5682FB29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1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7D35-FBD5-4FFE-9F92-D0A738F6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B9A-CC68-46DF-956B-0BCB152B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BED74-91B2-4627-A378-55B6478D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C72E4-2AF9-434D-8162-8D802D7B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8078-AE95-4BE7-8C71-15A267F8FCFA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225FA-4C14-4492-9AE2-ED5E1EBD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031B-58E8-4C22-9B8E-4EBC7B3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4B63-AD02-40C4-B16A-F9135F0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11A8-EA67-4B3A-AAAA-B3919C02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A5B39-89F4-4A51-AE55-9E4C8176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D3C0-7BEF-48FC-9C32-33B6319E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7C5-A683-43C7-98ED-98D861B1E5C7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4983-9316-408F-A856-B66DD11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5609-DEB1-4296-A330-D4A0251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6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5D3B0-E6EE-4FD0-A8F4-B1A5AD2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F840-222F-4171-8BA2-5059A550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BF13-2F25-4FBB-8FB9-919A9F4B1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B608-20D2-4384-8FD4-8B39D045114D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8649-D0F8-4B1B-A295-73E8FBCC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F29F-77BD-44DD-A1D9-8793B924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2BFE-0D66-4BF2-ACAF-A6327053A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86CBD672-FE47-409C-AE3C-AC537826AB63}"/>
              </a:ext>
            </a:extLst>
          </p:cNvPr>
          <p:cNvSpPr txBox="1">
            <a:spLocks/>
          </p:cNvSpPr>
          <p:nvPr/>
        </p:nvSpPr>
        <p:spPr>
          <a:xfrm>
            <a:off x="1524000" y="5068542"/>
            <a:ext cx="9144000" cy="126139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Presented</a:t>
            </a:r>
            <a:r>
              <a:rPr lang="pt-PT" b="1" dirty="0">
                <a:solidFill>
                  <a:schemeClr val="bg1"/>
                </a:solidFill>
                <a:latin typeface="Montserrat" panose="00000500000000000000" pitchFamily="50" charset="0"/>
              </a:rPr>
              <a:t> in </a:t>
            </a:r>
            <a:r>
              <a:rPr lang="pt-PT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June</a:t>
            </a:r>
            <a:r>
              <a:rPr lang="pt-PT" b="1" dirty="0">
                <a:solidFill>
                  <a:schemeClr val="bg1"/>
                </a:solidFill>
                <a:latin typeface="Montserrat" panose="00000500000000000000" pitchFamily="50" charset="0"/>
              </a:rPr>
              <a:t> 6th (BD – P5) </a:t>
            </a:r>
            <a:r>
              <a:rPr lang="pt-PT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By</a:t>
            </a:r>
            <a:r>
              <a:rPr lang="pt-PT" b="1" dirty="0">
                <a:solidFill>
                  <a:schemeClr val="bg1"/>
                </a:solidFill>
                <a:latin typeface="Montserrat" panose="00000500000000000000" pitchFamily="50" charset="0"/>
              </a:rPr>
              <a:t>:</a:t>
            </a:r>
          </a:p>
          <a:p>
            <a:r>
              <a:rPr lang="pt-PT" sz="1600" dirty="0">
                <a:solidFill>
                  <a:schemeClr val="bg1"/>
                </a:solidFill>
                <a:latin typeface="Montserrat" panose="00000500000000000000" pitchFamily="50" charset="0"/>
              </a:rPr>
              <a:t>Diogo Silva – LEI – 89348</a:t>
            </a:r>
          </a:p>
          <a:p>
            <a:r>
              <a:rPr lang="pt-PT" sz="1600" dirty="0">
                <a:solidFill>
                  <a:schemeClr val="bg1"/>
                </a:solidFill>
                <a:latin typeface="Montserrat" panose="00000500000000000000" pitchFamily="50" charset="0"/>
              </a:rPr>
              <a:t>Vasco Ramos – LEI – 88931</a:t>
            </a:r>
          </a:p>
          <a:p>
            <a:endParaRPr lang="en-GB" sz="2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35" name="Picture 34" descr="A close up of a mans face&#10;&#10;Description automatically generated">
            <a:extLst>
              <a:ext uri="{FF2B5EF4-FFF2-40B4-BE49-F238E27FC236}">
                <a16:creationId xmlns:a16="http://schemas.microsoft.com/office/drawing/2014/main" id="{D0A0790A-4CA2-48AB-B439-70795BB9B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2" y="3191673"/>
            <a:ext cx="1946115" cy="95340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77D7C95-A947-465F-B4B6-88F2DE30D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87" y="1789458"/>
            <a:ext cx="9350921" cy="16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10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Indices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EEAC-BDF9-4132-9ABA-A762E4442CC2}"/>
              </a:ext>
            </a:extLst>
          </p:cNvPr>
          <p:cNvSpPr txBox="1"/>
          <p:nvPr/>
        </p:nvSpPr>
        <p:spPr>
          <a:xfrm>
            <a:off x="553721" y="1075951"/>
            <a:ext cx="7675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Tournement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>
                <a:latin typeface="Montserrat" panose="00000500000000000000" pitchFamily="50" charset="0"/>
              </a:rPr>
              <a:t>To </a:t>
            </a:r>
            <a:r>
              <a:rPr lang="pt-PT" sz="2000" dirty="0" err="1">
                <a:latin typeface="Montserrat" panose="00000500000000000000" pitchFamily="50" charset="0"/>
              </a:rPr>
              <a:t>make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filtering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gameId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faster</a:t>
            </a:r>
            <a:endParaRPr lang="pt-PT" sz="2000" dirty="0">
              <a:latin typeface="Montserrat" panose="00000500000000000000" pitchFamily="50" charset="0"/>
            </a:endParaRPr>
          </a:p>
          <a:p>
            <a:endParaRPr lang="pt-PT" sz="2000" dirty="0"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Note:</a:t>
            </a: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	- </a:t>
            </a:r>
            <a:r>
              <a:rPr lang="pt-PT" sz="2000" dirty="0">
                <a:latin typeface="Montserrat" panose="00000500000000000000" pitchFamily="50" charset="0"/>
              </a:rPr>
              <a:t>SQL-Server </a:t>
            </a:r>
            <a:r>
              <a:rPr lang="pt-PT" sz="2000" dirty="0" err="1">
                <a:latin typeface="Montserrat" panose="00000500000000000000" pitchFamily="50" charset="0"/>
              </a:rPr>
              <a:t>automatically</a:t>
            </a:r>
            <a:r>
              <a:rPr lang="pt-PT" sz="2000" dirty="0">
                <a:latin typeface="Montserrat" panose="00000500000000000000" pitchFamily="50" charset="0"/>
              </a:rPr>
              <a:t> indexes </a:t>
            </a:r>
            <a:r>
              <a:rPr lang="pt-PT" sz="2000" dirty="0" err="1">
                <a:latin typeface="Montserrat" panose="00000500000000000000" pitchFamily="50" charset="0"/>
              </a:rPr>
              <a:t>Unique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parameters</a:t>
            </a:r>
            <a:r>
              <a:rPr lang="pt-PT" sz="2000" dirty="0">
                <a:latin typeface="Montserrat" panose="00000500000000000000" pitchFamily="50" charset="0"/>
              </a:rPr>
              <a:t> (</a:t>
            </a:r>
            <a:r>
              <a:rPr lang="pt-PT" sz="2000" dirty="0" err="1">
                <a:latin typeface="Montserrat" panose="00000500000000000000" pitchFamily="50" charset="0"/>
              </a:rPr>
              <a:t>which</a:t>
            </a:r>
            <a:r>
              <a:rPr lang="pt-PT" sz="2000" dirty="0">
                <a:latin typeface="Montserrat" panose="00000500000000000000" pitchFamily="50" charset="0"/>
              </a:rPr>
              <a:t> are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ones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we</a:t>
            </a:r>
            <a:r>
              <a:rPr lang="pt-PT" sz="2000" dirty="0">
                <a:latin typeface="Montserrat" panose="00000500000000000000" pitchFamily="50" charset="0"/>
              </a:rPr>
              <a:t> use to </a:t>
            </a:r>
            <a:r>
              <a:rPr lang="pt-PT" sz="2000" dirty="0" err="1">
                <a:latin typeface="Montserrat" panose="00000500000000000000" pitchFamily="50" charset="0"/>
              </a:rPr>
              <a:t>filter</a:t>
            </a:r>
            <a:r>
              <a:rPr lang="pt-PT" sz="2000" dirty="0">
                <a:latin typeface="Montserrat" panose="00000500000000000000" pitchFamily="50" charset="0"/>
              </a:rPr>
              <a:t>/</a:t>
            </a:r>
            <a:r>
              <a:rPr lang="pt-PT" sz="2000" dirty="0" err="1">
                <a:latin typeface="Montserrat" panose="00000500000000000000" pitchFamily="50" charset="0"/>
              </a:rPr>
              <a:t>search</a:t>
            </a:r>
            <a:r>
              <a:rPr lang="pt-PT" sz="2000" dirty="0">
                <a:latin typeface="Montserrat" panose="00000500000000000000" pitchFamily="50" charset="0"/>
              </a:rPr>
              <a:t>)</a:t>
            </a:r>
          </a:p>
          <a:p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412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11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Paging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DA386-7B4E-4D13-9568-CFF32460069A}"/>
              </a:ext>
            </a:extLst>
          </p:cNvPr>
          <p:cNvSpPr txBox="1"/>
          <p:nvPr/>
        </p:nvSpPr>
        <p:spPr>
          <a:xfrm>
            <a:off x="553721" y="1075951"/>
            <a:ext cx="7675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Why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? </a:t>
            </a: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>
                <a:latin typeface="Montserrat" panose="00000500000000000000" pitchFamily="50" charset="0"/>
              </a:rPr>
              <a:t>To </a:t>
            </a:r>
            <a:r>
              <a:rPr lang="pt-PT" sz="2000" dirty="0" err="1">
                <a:latin typeface="Montserrat" panose="00000500000000000000" pitchFamily="50" charset="0"/>
              </a:rPr>
              <a:t>lessen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load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time </a:t>
            </a:r>
            <a:r>
              <a:rPr lang="pt-PT" sz="2000" dirty="0" err="1">
                <a:latin typeface="Montserrat" panose="00000500000000000000" pitchFamily="50" charset="0"/>
              </a:rPr>
              <a:t>taken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information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loading</a:t>
            </a:r>
            <a:endParaRPr lang="pt-PT" sz="2000" dirty="0">
              <a:latin typeface="Montserrat" panose="00000500000000000000" pitchFamily="50" charset="0"/>
            </a:endParaRPr>
          </a:p>
          <a:p>
            <a:endParaRPr lang="pt-PT" sz="2000" dirty="0">
              <a:latin typeface="Montserrat" panose="00000500000000000000" pitchFamily="50" charset="0"/>
            </a:endParaRPr>
          </a:p>
          <a:p>
            <a:endParaRPr lang="pt-PT" sz="20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Where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? </a:t>
            </a: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</a:t>
            </a:r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main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info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pages</a:t>
            </a:r>
            <a:r>
              <a:rPr lang="pt-PT" sz="2000" dirty="0">
                <a:latin typeface="Montserrat" panose="00000500000000000000" pitchFamily="50" charset="0"/>
              </a:rPr>
              <a:t> (games, </a:t>
            </a:r>
            <a:r>
              <a:rPr lang="pt-PT" sz="2000" dirty="0" err="1">
                <a:latin typeface="Montserrat" panose="00000500000000000000" pitchFamily="50" charset="0"/>
              </a:rPr>
              <a:t>developers</a:t>
            </a:r>
            <a:r>
              <a:rPr lang="pt-PT" sz="2000" dirty="0">
                <a:latin typeface="Montserrat" panose="00000500000000000000" pitchFamily="50" charset="0"/>
              </a:rPr>
              <a:t>, franchises, publishers &amp; </a:t>
            </a:r>
            <a:r>
              <a:rPr lang="pt-PT" sz="2000" dirty="0" err="1">
                <a:latin typeface="Montserrat" panose="00000500000000000000" pitchFamily="50" charset="0"/>
              </a:rPr>
              <a:t>tournments</a:t>
            </a:r>
            <a:r>
              <a:rPr lang="pt-PT" sz="2000" dirty="0">
                <a:latin typeface="Montserrat" panose="00000500000000000000" pitchFamily="50" charset="0"/>
              </a:rPr>
              <a:t>) </a:t>
            </a:r>
            <a:r>
              <a:rPr lang="pt-PT" sz="2000" dirty="0" err="1">
                <a:latin typeface="Montserrat" panose="00000500000000000000" pitchFamily="50" charset="0"/>
              </a:rPr>
              <a:t>we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load</a:t>
            </a:r>
            <a:r>
              <a:rPr lang="pt-PT" sz="2000" dirty="0">
                <a:latin typeface="Montserrat" panose="00000500000000000000" pitchFamily="50" charset="0"/>
              </a:rPr>
              <a:t> 10 </a:t>
            </a:r>
            <a:r>
              <a:rPr lang="pt-PT" sz="2000" dirty="0" err="1">
                <a:latin typeface="Montserrat" panose="00000500000000000000" pitchFamily="50" charset="0"/>
              </a:rPr>
              <a:t>items</a:t>
            </a:r>
            <a:r>
              <a:rPr lang="pt-PT" sz="2000" dirty="0">
                <a:latin typeface="Montserrat" panose="00000500000000000000" pitchFamily="50" charset="0"/>
              </a:rPr>
              <a:t> per </a:t>
            </a:r>
            <a:r>
              <a:rPr lang="pt-PT" sz="2000" dirty="0" err="1">
                <a:latin typeface="Montserrat" panose="00000500000000000000" pitchFamily="50" charset="0"/>
              </a:rPr>
              <a:t>page</a:t>
            </a:r>
            <a:endParaRPr lang="pt-PT" sz="2000" dirty="0">
              <a:latin typeface="Montserrat" panose="00000500000000000000" pitchFamily="50" charset="0"/>
            </a:endParaRPr>
          </a:p>
          <a:p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33A09-A486-467E-9175-846BB1367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3843476"/>
            <a:ext cx="3924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11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12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Other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stuff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4F0E6-9B27-4611-9B54-29414201C8F9}"/>
              </a:ext>
            </a:extLst>
          </p:cNvPr>
          <p:cNvSpPr txBox="1"/>
          <p:nvPr/>
        </p:nvSpPr>
        <p:spPr>
          <a:xfrm>
            <a:off x="553720" y="949815"/>
            <a:ext cx="863741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Image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encoding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en-GB" sz="2000" dirty="0">
                <a:latin typeface="Montserrat" panose="00000500000000000000" pitchFamily="50" charset="0"/>
              </a:rPr>
              <a:t>To represent images in our DB we encoded them in base64 (and decoded them when showcasing them in the interface)</a:t>
            </a:r>
          </a:p>
          <a:p>
            <a:endParaRPr lang="en-GB" sz="2500" b="1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Ordering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and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filtering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of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parameters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200" b="1" dirty="0">
                <a:latin typeface="Montserrat" panose="00000500000000000000" pitchFamily="50" charset="0"/>
              </a:rPr>
              <a:t>	</a:t>
            </a:r>
            <a:r>
              <a:rPr lang="pt-PT" sz="32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When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viewing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information</a:t>
            </a:r>
            <a:r>
              <a:rPr lang="pt-PT" sz="2000" dirty="0">
                <a:latin typeface="Montserrat" panose="00000500000000000000" pitchFamily="50" charset="0"/>
              </a:rPr>
              <a:t> in </a:t>
            </a:r>
            <a:r>
              <a:rPr lang="pt-PT" sz="2000" dirty="0" err="1">
                <a:latin typeface="Montserrat" panose="00000500000000000000" pitchFamily="50" charset="0"/>
              </a:rPr>
              <a:t>our</a:t>
            </a:r>
            <a:r>
              <a:rPr lang="pt-PT" sz="2000" dirty="0">
                <a:latin typeface="Montserrat" panose="00000500000000000000" pitchFamily="50" charset="0"/>
              </a:rPr>
              <a:t> interface </a:t>
            </a:r>
            <a:r>
              <a:rPr lang="pt-PT" sz="2000" dirty="0" err="1">
                <a:latin typeface="Montserrat" panose="00000500000000000000" pitchFamily="50" charset="0"/>
              </a:rPr>
              <a:t>we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implemented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both</a:t>
            </a:r>
            <a:r>
              <a:rPr lang="pt-PT" sz="2000" dirty="0">
                <a:latin typeface="Montserrat" panose="00000500000000000000" pitchFamily="50" charset="0"/>
              </a:rPr>
              <a:t> a </a:t>
            </a:r>
            <a:r>
              <a:rPr lang="pt-PT" sz="2000" dirty="0" err="1">
                <a:latin typeface="Montserrat" panose="00000500000000000000" pitchFamily="50" charset="0"/>
              </a:rPr>
              <a:t>way</a:t>
            </a:r>
            <a:r>
              <a:rPr lang="pt-PT" sz="2000" dirty="0">
                <a:latin typeface="Montserrat" panose="00000500000000000000" pitchFamily="50" charset="0"/>
              </a:rPr>
              <a:t> to </a:t>
            </a:r>
            <a:r>
              <a:rPr lang="pt-PT" sz="2000" dirty="0" err="1">
                <a:latin typeface="Montserrat" panose="00000500000000000000" pitchFamily="50" charset="0"/>
              </a:rPr>
              <a:t>filter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order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parameters</a:t>
            </a:r>
            <a:r>
              <a:rPr lang="pt-PT" sz="2000" dirty="0">
                <a:latin typeface="Montserrat" panose="00000500000000000000" pitchFamily="50" charset="0"/>
              </a:rPr>
              <a:t> in </a:t>
            </a:r>
            <a:r>
              <a:rPr lang="pt-PT" sz="2000" dirty="0" err="1">
                <a:latin typeface="Montserrat" panose="00000500000000000000" pitchFamily="50" charset="0"/>
              </a:rPr>
              <a:t>various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ways</a:t>
            </a:r>
            <a:endParaRPr lang="pt-PT" sz="2000" dirty="0">
              <a:latin typeface="Montserrat" panose="00000500000000000000" pitchFamily="50" charset="0"/>
            </a:endParaRPr>
          </a:p>
          <a:p>
            <a:endParaRPr lang="pt-PT" sz="25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Password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encryption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600" b="1" dirty="0">
                <a:latin typeface="Montserrat" panose="00000500000000000000" pitchFamily="50" charset="0"/>
              </a:rPr>
              <a:t>	</a:t>
            </a:r>
            <a:r>
              <a:rPr lang="pt-PT" sz="36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>
                <a:latin typeface="Montserrat" panose="00000500000000000000" pitchFamily="50" charset="0"/>
              </a:rPr>
              <a:t>To </a:t>
            </a:r>
            <a:r>
              <a:rPr lang="pt-PT" sz="2000" dirty="0" err="1">
                <a:latin typeface="Montserrat" panose="00000500000000000000" pitchFamily="50" charset="0"/>
              </a:rPr>
              <a:t>increase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security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level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of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our</a:t>
            </a:r>
            <a:r>
              <a:rPr lang="pt-PT" sz="2000" dirty="0">
                <a:latin typeface="Montserrat" panose="00000500000000000000" pitchFamily="50" charset="0"/>
              </a:rPr>
              <a:t> DB </a:t>
            </a:r>
            <a:r>
              <a:rPr lang="pt-PT" sz="2000" dirty="0" err="1">
                <a:latin typeface="Montserrat" panose="00000500000000000000" pitchFamily="50" charset="0"/>
              </a:rPr>
              <a:t>we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encoded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all</a:t>
            </a:r>
            <a:r>
              <a:rPr lang="pt-PT" sz="2000" dirty="0">
                <a:latin typeface="Montserrat" panose="00000500000000000000" pitchFamily="50" charset="0"/>
              </a:rPr>
              <a:t> passwords </a:t>
            </a:r>
            <a:r>
              <a:rPr lang="pt-PT" sz="2000" dirty="0" err="1">
                <a:latin typeface="Montserrat" panose="00000500000000000000" pitchFamily="50" charset="0"/>
              </a:rPr>
              <a:t>using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both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hashing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SALT</a:t>
            </a:r>
            <a:endParaRPr lang="pt-PT" sz="2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28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2500" b="1" dirty="0">
              <a:latin typeface="Montserrat" panose="00000500000000000000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51045F-D6CE-45AF-8D48-923F4ED7B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622" y="1218604"/>
            <a:ext cx="1467269" cy="12825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2E9884A-83D5-4E26-9981-33AD765BA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5276491"/>
            <a:ext cx="1282536" cy="128253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0714173-504E-4F40-9069-A75898BA3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5205" y="3064529"/>
            <a:ext cx="1195478" cy="119547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A139887-64FA-421D-8958-1975E6A77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6993" y="3432034"/>
            <a:ext cx="1405296" cy="1405296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821FC0F3-1060-4B03-BB77-9294DBC77938}"/>
              </a:ext>
            </a:extLst>
          </p:cNvPr>
          <p:cNvSpPr txBox="1">
            <a:spLocks/>
          </p:cNvSpPr>
          <p:nvPr/>
        </p:nvSpPr>
        <p:spPr>
          <a:xfrm rot="728777">
            <a:off x="8841428" y="2201762"/>
            <a:ext cx="6786880" cy="596681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B64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18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71E70AE4-C5B6-4BE4-8831-3E4CE4BF1577}"/>
              </a:ext>
            </a:extLst>
          </p:cNvPr>
          <p:cNvSpPr txBox="1">
            <a:spLocks/>
          </p:cNvSpPr>
          <p:nvPr/>
        </p:nvSpPr>
        <p:spPr>
          <a:xfrm>
            <a:off x="1524000" y="4907756"/>
            <a:ext cx="9144000" cy="165576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The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End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C604E5-A298-4EE0-91B0-66187FC9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chemeClr val="bg1"/>
                </a:solidFill>
                <a:latin typeface="Montserrat" panose="00000500000000000000" pitchFamily="50" charset="0"/>
              </a:rPr>
              <a:t>13</a:t>
            </a:fld>
            <a:endParaRPr lang="en-GB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AAF53F57-C2F3-4645-8C38-C6D022AE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2" y="3191673"/>
            <a:ext cx="1946115" cy="9534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62F84D7-0745-4B09-9746-359EEB28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87" y="1789458"/>
            <a:ext cx="9350921" cy="16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09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2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329519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Key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Aspects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6A5F9-2B69-4DC3-BEEB-27DE058E04BF}"/>
              </a:ext>
            </a:extLst>
          </p:cNvPr>
          <p:cNvSpPr txBox="1"/>
          <p:nvPr/>
        </p:nvSpPr>
        <p:spPr>
          <a:xfrm>
            <a:off x="553720" y="735483"/>
            <a:ext cx="95341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A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full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fledged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gaming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DB</a:t>
            </a:r>
          </a:p>
          <a:p>
            <a:r>
              <a:rPr lang="pt-PT" sz="3000" b="1" dirty="0"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Our</a:t>
            </a:r>
            <a:r>
              <a:rPr lang="pt-PT" sz="2000" dirty="0">
                <a:latin typeface="Montserrat" panose="00000500000000000000" pitchFamily="50" charset="0"/>
              </a:rPr>
              <a:t> data base </a:t>
            </a:r>
            <a:r>
              <a:rPr lang="pt-PT" sz="2000" dirty="0" err="1">
                <a:latin typeface="Montserrat" panose="00000500000000000000" pitchFamily="50" charset="0"/>
              </a:rPr>
              <a:t>contains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varied</a:t>
            </a:r>
            <a:r>
              <a:rPr lang="pt-PT" sz="2000" dirty="0">
                <a:latin typeface="Montserrat" panose="00000500000000000000" pitchFamily="50" charset="0"/>
              </a:rPr>
              <a:t> data </a:t>
            </a:r>
            <a:r>
              <a:rPr lang="pt-PT" sz="2000" dirty="0" err="1">
                <a:latin typeface="Montserrat" panose="00000500000000000000" pitchFamily="50" charset="0"/>
              </a:rPr>
              <a:t>on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several</a:t>
            </a:r>
            <a:r>
              <a:rPr lang="pt-PT" sz="2000" dirty="0">
                <a:latin typeface="Montserrat" panose="00000500000000000000" pitchFamily="50" charset="0"/>
              </a:rPr>
              <a:t> games, publishers, </a:t>
            </a:r>
            <a:r>
              <a:rPr lang="pt-PT" sz="2000" dirty="0" err="1">
                <a:latin typeface="Montserrat" panose="00000500000000000000" pitchFamily="50" charset="0"/>
              </a:rPr>
              <a:t>developers</a:t>
            </a:r>
            <a:r>
              <a:rPr lang="pt-PT" sz="2000" dirty="0">
                <a:latin typeface="Montserrat" panose="00000500000000000000" pitchFamily="50" charset="0"/>
              </a:rPr>
              <a:t>, </a:t>
            </a:r>
            <a:r>
              <a:rPr lang="pt-PT" sz="2000" dirty="0" err="1">
                <a:latin typeface="Montserrat" panose="00000500000000000000" pitchFamily="50" charset="0"/>
              </a:rPr>
              <a:t>tournments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more!</a:t>
            </a:r>
          </a:p>
          <a:p>
            <a:endParaRPr lang="en-GB" sz="2000" b="1" dirty="0"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Organize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your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library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with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lists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200" b="1" dirty="0">
                <a:latin typeface="Montserrat" panose="00000500000000000000" pitchFamily="50" charset="0"/>
              </a:rPr>
              <a:t>	</a:t>
            </a:r>
            <a:r>
              <a:rPr lang="pt-PT" sz="32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Place</a:t>
            </a:r>
            <a:r>
              <a:rPr lang="pt-PT" sz="2000" dirty="0">
                <a:latin typeface="Montserrat" panose="00000500000000000000" pitchFamily="50" charset="0"/>
              </a:rPr>
              <a:t> games </a:t>
            </a:r>
            <a:r>
              <a:rPr lang="pt-PT" sz="2000" dirty="0" err="1">
                <a:latin typeface="Montserrat" panose="00000500000000000000" pitchFamily="50" charset="0"/>
              </a:rPr>
              <a:t>into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one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of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several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lists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1500" dirty="0">
                <a:latin typeface="Montserrat" panose="00000500000000000000" pitchFamily="50" charset="0"/>
              </a:rPr>
              <a:t>(</a:t>
            </a:r>
            <a:r>
              <a:rPr lang="pt-PT" sz="1500" i="1" dirty="0" err="1">
                <a:latin typeface="Montserrat" panose="00000500000000000000" pitchFamily="50" charset="0"/>
              </a:rPr>
              <a:t>Playing</a:t>
            </a:r>
            <a:r>
              <a:rPr lang="pt-PT" sz="1500" i="1" dirty="0">
                <a:latin typeface="Montserrat" panose="00000500000000000000" pitchFamily="50" charset="0"/>
              </a:rPr>
              <a:t>, </a:t>
            </a:r>
            <a:r>
              <a:rPr lang="pt-PT" sz="1500" i="1" dirty="0" err="1">
                <a:latin typeface="Montserrat" panose="00000500000000000000" pitchFamily="50" charset="0"/>
              </a:rPr>
              <a:t>Plan</a:t>
            </a:r>
            <a:r>
              <a:rPr lang="pt-PT" sz="1500" i="1" dirty="0">
                <a:latin typeface="Montserrat" panose="00000500000000000000" pitchFamily="50" charset="0"/>
              </a:rPr>
              <a:t>-To-Play, </a:t>
            </a:r>
            <a:r>
              <a:rPr lang="pt-PT" sz="1500" i="1" dirty="0" err="1">
                <a:latin typeface="Montserrat" panose="00000500000000000000" pitchFamily="50" charset="0"/>
              </a:rPr>
              <a:t>Completed</a:t>
            </a:r>
            <a:r>
              <a:rPr lang="pt-PT" sz="1500" i="1" dirty="0">
                <a:latin typeface="Montserrat" panose="00000500000000000000" pitchFamily="50" charset="0"/>
              </a:rPr>
              <a:t>, </a:t>
            </a:r>
            <a:r>
              <a:rPr lang="pt-PT" sz="1500" i="1" dirty="0" err="1">
                <a:latin typeface="Montserrat" panose="00000500000000000000" pitchFamily="50" charset="0"/>
              </a:rPr>
              <a:t>Wishlist</a:t>
            </a:r>
            <a:r>
              <a:rPr lang="pt-PT" sz="1500" i="1" dirty="0">
                <a:latin typeface="Montserrat" panose="00000500000000000000" pitchFamily="50" charset="0"/>
              </a:rPr>
              <a:t> </a:t>
            </a:r>
            <a:r>
              <a:rPr lang="pt-PT" sz="1500" dirty="0">
                <a:latin typeface="Montserrat" panose="00000500000000000000" pitchFamily="50" charset="0"/>
              </a:rPr>
              <a:t>&amp; </a:t>
            </a:r>
            <a:r>
              <a:rPr lang="pt-PT" sz="1500" i="1" dirty="0" err="1">
                <a:latin typeface="Montserrat" panose="00000500000000000000" pitchFamily="50" charset="0"/>
              </a:rPr>
              <a:t>Dropped</a:t>
            </a:r>
            <a:r>
              <a:rPr lang="pt-PT" sz="1500" dirty="0">
                <a:latin typeface="Montserrat" panose="00000500000000000000" pitchFamily="50" charset="0"/>
              </a:rPr>
              <a:t>) </a:t>
            </a:r>
            <a:r>
              <a:rPr lang="pt-PT" sz="2000" dirty="0">
                <a:latin typeface="Montserrat" panose="00000500000000000000" pitchFamily="50" charset="0"/>
              </a:rPr>
              <a:t>to </a:t>
            </a:r>
            <a:r>
              <a:rPr lang="pt-PT" sz="2000" dirty="0" err="1">
                <a:latin typeface="Montserrat" panose="00000500000000000000" pitchFamily="50" charset="0"/>
              </a:rPr>
              <a:t>better</a:t>
            </a:r>
            <a:r>
              <a:rPr lang="pt-PT" sz="2000" dirty="0">
                <a:latin typeface="Montserrat" panose="00000500000000000000" pitchFamily="50" charset="0"/>
              </a:rPr>
              <a:t> organize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categorize </a:t>
            </a:r>
            <a:r>
              <a:rPr lang="pt-PT" sz="2000" dirty="0" err="1">
                <a:latin typeface="Montserrat" panose="00000500000000000000" pitchFamily="50" charset="0"/>
              </a:rPr>
              <a:t>them</a:t>
            </a:r>
            <a:r>
              <a:rPr lang="pt-PT" sz="2000" dirty="0">
                <a:latin typeface="Montserrat" panose="00000500000000000000" pitchFamily="50" charset="0"/>
              </a:rPr>
              <a:t>! Games can </a:t>
            </a:r>
            <a:r>
              <a:rPr lang="pt-PT" sz="2000" dirty="0" err="1">
                <a:latin typeface="Montserrat" panose="00000500000000000000" pitchFamily="50" charset="0"/>
              </a:rPr>
              <a:t>posteriorly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moved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between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lists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user</a:t>
            </a:r>
            <a:r>
              <a:rPr lang="pt-PT" sz="2000" dirty="0">
                <a:latin typeface="Montserrat" panose="00000500000000000000" pitchFamily="50" charset="0"/>
              </a:rPr>
              <a:t>.</a:t>
            </a:r>
          </a:p>
          <a:p>
            <a:endParaRPr lang="pt-PT" sz="2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28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Write</a:t>
            </a:r>
            <a:r>
              <a:rPr lang="pt-PT" sz="28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28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reviews</a:t>
            </a:r>
            <a:endParaRPr lang="pt-PT" sz="28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600" b="1" dirty="0">
                <a:solidFill>
                  <a:srgbClr val="3498DB"/>
                </a:solidFill>
                <a:latin typeface="Montserrat" panose="00000500000000000000" pitchFamily="50" charset="0"/>
              </a:rPr>
              <a:t>	- </a:t>
            </a:r>
            <a:r>
              <a:rPr lang="pt-PT" sz="2000" dirty="0">
                <a:latin typeface="Montserrat" panose="00000500000000000000" pitchFamily="50" charset="0"/>
              </a:rPr>
              <a:t>Share </a:t>
            </a:r>
            <a:r>
              <a:rPr lang="pt-PT" sz="2000" dirty="0" err="1">
                <a:latin typeface="Montserrat" panose="00000500000000000000" pitchFamily="50" charset="0"/>
              </a:rPr>
              <a:t>your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thoughts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on</a:t>
            </a:r>
            <a:r>
              <a:rPr lang="pt-PT" sz="2000" dirty="0">
                <a:latin typeface="Montserrat" panose="00000500000000000000" pitchFamily="50" charset="0"/>
              </a:rPr>
              <a:t> games </a:t>
            </a:r>
            <a:r>
              <a:rPr lang="pt-PT" sz="2000" dirty="0" err="1">
                <a:latin typeface="Montserrat" panose="00000500000000000000" pitchFamily="50" charset="0"/>
              </a:rPr>
              <a:t>with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other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people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reviewing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and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publishing</a:t>
            </a:r>
            <a:r>
              <a:rPr lang="pt-PT" sz="2000" dirty="0">
                <a:latin typeface="Montserrat" panose="00000500000000000000" pitchFamily="50" charset="0"/>
              </a:rPr>
              <a:t> a game </a:t>
            </a:r>
            <a:r>
              <a:rPr lang="pt-PT" sz="2000" dirty="0" err="1">
                <a:latin typeface="Montserrat" panose="00000500000000000000" pitchFamily="50" charset="0"/>
              </a:rPr>
              <a:t>review</a:t>
            </a:r>
            <a:r>
              <a:rPr lang="pt-PT" sz="2000" dirty="0">
                <a:latin typeface="Montserrat" panose="00000500000000000000" pitchFamily="50" charset="0"/>
              </a:rPr>
              <a:t>!</a:t>
            </a:r>
          </a:p>
          <a:p>
            <a:endParaRPr lang="pt-PT" sz="2000" dirty="0"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More!</a:t>
            </a: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</a:t>
            </a:r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2000" dirty="0">
                <a:latin typeface="Montserrat" panose="00000500000000000000" pitchFamily="50" charset="0"/>
              </a:rPr>
              <a:t>As </a:t>
            </a:r>
            <a:r>
              <a:rPr lang="pt-PT" sz="2000" dirty="0" err="1">
                <a:latin typeface="Montserrat" panose="00000500000000000000" pitchFamily="50" charset="0"/>
              </a:rPr>
              <a:t>you’ll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soon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see</a:t>
            </a:r>
            <a:r>
              <a:rPr lang="pt-PT" sz="2000" dirty="0">
                <a:latin typeface="Montserrat" panose="00000500000000000000" pitchFamily="50" charset="0"/>
              </a:rPr>
              <a:t>…</a:t>
            </a: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0233DFF-1EB7-44A7-97B9-0356AC95B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58" y="895653"/>
            <a:ext cx="1380116" cy="1380116"/>
          </a:xfrm>
          <a:prstGeom prst="rect">
            <a:avLst/>
          </a:prstGeom>
        </p:spPr>
      </p:pic>
      <p:pic>
        <p:nvPicPr>
          <p:cNvPr id="21" name="Picture 20" descr="A close up of a mans face&#10;&#10;Description automatically generated">
            <a:extLst>
              <a:ext uri="{FF2B5EF4-FFF2-40B4-BE49-F238E27FC236}">
                <a16:creationId xmlns:a16="http://schemas.microsoft.com/office/drawing/2014/main" id="{A883EA90-7EF5-46F4-85CD-86EC1B8B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38" y="1151062"/>
            <a:ext cx="568553" cy="1464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3872741-01B3-44B6-BD4A-F64F0B036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8016" y="2589333"/>
            <a:ext cx="1205375" cy="12053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9A9BC0A-746B-4255-94DE-8A21C48C3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009" y="5786336"/>
            <a:ext cx="895451" cy="89545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11C533D-0496-4383-B6F0-455724749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8214" y="4355252"/>
            <a:ext cx="1098110" cy="10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0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chemeClr val="bg1"/>
                </a:solidFill>
                <a:latin typeface="Montserrat" panose="00000500000000000000" pitchFamily="50" charset="0"/>
              </a:rPr>
              <a:t>3</a:t>
            </a:fld>
            <a:endParaRPr lang="en-GB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A648F4-5469-4AE3-B61C-2490667E4DEA}"/>
              </a:ext>
            </a:extLst>
          </p:cNvPr>
          <p:cNvSpPr txBox="1">
            <a:spLocks/>
          </p:cNvSpPr>
          <p:nvPr/>
        </p:nvSpPr>
        <p:spPr>
          <a:xfrm>
            <a:off x="1524000" y="2682082"/>
            <a:ext cx="9144000" cy="165576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The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Demo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42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4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34FE-1E8B-47E4-A368-F278B0BC7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1" name="Picture 20" descr="A close up of a mans face&#10;&#10;Description automatically generated">
            <a:extLst>
              <a:ext uri="{FF2B5EF4-FFF2-40B4-BE49-F238E27FC236}">
                <a16:creationId xmlns:a16="http://schemas.microsoft.com/office/drawing/2014/main" id="{F64ABAF9-CC03-4B27-AD5C-8864E15A2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2694285" y="2784375"/>
            <a:ext cx="1206306" cy="59096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1D7DF10E-BB37-4DF8-A450-8E960BDE6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736522" y="2784350"/>
            <a:ext cx="5912047" cy="10132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1DCA51-2F34-4DA4-80B7-47063A0D5238}"/>
              </a:ext>
            </a:extLst>
          </p:cNvPr>
          <p:cNvSpPr/>
          <p:nvPr/>
        </p:nvSpPr>
        <p:spPr>
          <a:xfrm>
            <a:off x="1005840" y="596680"/>
            <a:ext cx="518160" cy="14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A61A6-9743-435B-91DE-687E3C07AA9D}"/>
              </a:ext>
            </a:extLst>
          </p:cNvPr>
          <p:cNvSpPr/>
          <p:nvPr/>
        </p:nvSpPr>
        <p:spPr>
          <a:xfrm rot="16200000">
            <a:off x="1489820" y="112700"/>
            <a:ext cx="518160" cy="14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542797-748A-4AF5-A699-D140C1BBAD2B}"/>
              </a:ext>
            </a:extLst>
          </p:cNvPr>
          <p:cNvSpPr/>
          <p:nvPr/>
        </p:nvSpPr>
        <p:spPr>
          <a:xfrm rot="5400000">
            <a:off x="9869060" y="5110040"/>
            <a:ext cx="518160" cy="14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19645-BFA4-400B-A5BC-48B1D377AFFB}"/>
              </a:ext>
            </a:extLst>
          </p:cNvPr>
          <p:cNvSpPr/>
          <p:nvPr/>
        </p:nvSpPr>
        <p:spPr>
          <a:xfrm>
            <a:off x="10353040" y="4626060"/>
            <a:ext cx="518160" cy="14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54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fld>
            <a:endParaRPr lang="en-GB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A648F4-5469-4AE3-B61C-2490667E4DEA}"/>
              </a:ext>
            </a:extLst>
          </p:cNvPr>
          <p:cNvSpPr txBox="1">
            <a:spLocks/>
          </p:cNvSpPr>
          <p:nvPr/>
        </p:nvSpPr>
        <p:spPr>
          <a:xfrm>
            <a:off x="1524000" y="2682082"/>
            <a:ext cx="9144000" cy="165576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SQL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Programming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86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6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Stored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Procedures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2DDBA-B35D-4211-87A6-F8F513F7BD56}"/>
              </a:ext>
            </a:extLst>
          </p:cNvPr>
          <p:cNvSpPr txBox="1"/>
          <p:nvPr/>
        </p:nvSpPr>
        <p:spPr>
          <a:xfrm>
            <a:off x="553721" y="735483"/>
            <a:ext cx="7675880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Adding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/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Removing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Games,Developers,Publishers,etc</a:t>
            </a:r>
            <a:r>
              <a:rPr lang="pt-PT" sz="2000" dirty="0">
                <a:latin typeface="Montserrat" panose="00000500000000000000" pitchFamily="50" charset="0"/>
              </a:rPr>
              <a:t>…</a:t>
            </a:r>
          </a:p>
          <a:p>
            <a:endParaRPr lang="pt-PT" sz="20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Filtering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6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Genre</a:t>
            </a:r>
            <a:r>
              <a:rPr lang="pt-PT" sz="2000" dirty="0">
                <a:latin typeface="Montserrat" panose="00000500000000000000" pitchFamily="50" charset="0"/>
              </a:rPr>
              <a:t>, Franchise, etc…</a:t>
            </a:r>
          </a:p>
          <a:p>
            <a:endParaRPr lang="pt-PT" sz="25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Search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4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Name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or</a:t>
            </a:r>
            <a:r>
              <a:rPr lang="pt-PT" sz="2000" dirty="0">
                <a:latin typeface="Montserrat" panose="00000500000000000000" pitchFamily="50" charset="0"/>
              </a:rPr>
              <a:t> Game (in case </a:t>
            </a:r>
            <a:r>
              <a:rPr lang="pt-PT" sz="2000" dirty="0" err="1">
                <a:latin typeface="Montserrat" panose="00000500000000000000" pitchFamily="50" charset="0"/>
              </a:rPr>
              <a:t>of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Tournments</a:t>
            </a:r>
            <a:r>
              <a:rPr lang="pt-PT" sz="2000" dirty="0">
                <a:latin typeface="Montserrat" panose="00000500000000000000" pitchFamily="50" charset="0"/>
              </a:rPr>
              <a:t>)</a:t>
            </a: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Login</a:t>
            </a: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Change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User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Info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	- </a:t>
            </a:r>
            <a:r>
              <a:rPr lang="pt-PT" sz="2000" dirty="0" err="1">
                <a:latin typeface="Montserrat" panose="00000500000000000000" pitchFamily="50" charset="0"/>
              </a:rPr>
              <a:t>change</a:t>
            </a:r>
            <a:r>
              <a:rPr lang="pt-PT" sz="2000" dirty="0">
                <a:latin typeface="Montserrat" panose="00000500000000000000" pitchFamily="50" charset="0"/>
              </a:rPr>
              <a:t> Password, email, </a:t>
            </a:r>
            <a:r>
              <a:rPr lang="pt-PT" sz="2000" dirty="0" err="1">
                <a:latin typeface="Montserrat" panose="00000500000000000000" pitchFamily="50" charset="0"/>
              </a:rPr>
              <a:t>promote</a:t>
            </a:r>
            <a:r>
              <a:rPr lang="pt-PT" sz="2000" dirty="0">
                <a:latin typeface="Montserrat" panose="00000500000000000000" pitchFamily="50" charset="0"/>
              </a:rPr>
              <a:t> to </a:t>
            </a:r>
            <a:r>
              <a:rPr lang="pt-PT" sz="2000" dirty="0" err="1">
                <a:latin typeface="Montserrat" panose="00000500000000000000" pitchFamily="50" charset="0"/>
              </a:rPr>
              <a:t>admin</a:t>
            </a:r>
            <a:r>
              <a:rPr lang="pt-PT" sz="2000" dirty="0">
                <a:latin typeface="Montserrat" panose="00000500000000000000" pitchFamily="50" charset="0"/>
              </a:rPr>
              <a:t>, etc…</a:t>
            </a:r>
          </a:p>
          <a:p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633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7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User-Defined</a:t>
            </a:r>
            <a:r>
              <a:rPr lang="pt-PT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Functions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56A10-F3FE-4EED-ADB6-17ADCEACCC9F}"/>
              </a:ext>
            </a:extLst>
          </p:cNvPr>
          <p:cNvSpPr txBox="1"/>
          <p:nvPr/>
        </p:nvSpPr>
        <p:spPr>
          <a:xfrm>
            <a:off x="553721" y="949492"/>
            <a:ext cx="7675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Gather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game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info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/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details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2000" dirty="0">
              <a:latin typeface="Montserrat" panose="00000500000000000000" pitchFamily="50" charset="0"/>
            </a:endParaRPr>
          </a:p>
          <a:p>
            <a:endParaRPr lang="pt-PT" sz="20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Check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if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user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has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game in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library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2500" dirty="0">
              <a:latin typeface="Montserrat" panose="00000500000000000000" pitchFamily="50" charset="0"/>
            </a:endParaRPr>
          </a:p>
          <a:p>
            <a:endParaRPr lang="pt-PT" sz="25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Check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if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game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is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in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given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list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Add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game/franchise &amp; game/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developer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row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to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corresponding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tables</a:t>
            </a:r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100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8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Triggers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C693-7553-490B-8DA0-FFC6B036C004}"/>
              </a:ext>
            </a:extLst>
          </p:cNvPr>
          <p:cNvSpPr txBox="1"/>
          <p:nvPr/>
        </p:nvSpPr>
        <p:spPr>
          <a:xfrm>
            <a:off x="553721" y="1075951"/>
            <a:ext cx="7675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On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add</a:t>
            </a:r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r>
              <a:rPr lang="pt-PT" sz="20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Check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if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we’re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trying</a:t>
            </a:r>
            <a:r>
              <a:rPr lang="pt-PT" sz="2000" dirty="0">
                <a:latin typeface="Montserrat" panose="00000500000000000000" pitchFamily="50" charset="0"/>
              </a:rPr>
              <a:t> to </a:t>
            </a:r>
            <a:r>
              <a:rPr lang="pt-PT" sz="2000" dirty="0" err="1">
                <a:latin typeface="Montserrat" panose="00000500000000000000" pitchFamily="50" charset="0"/>
              </a:rPr>
              <a:t>add</a:t>
            </a:r>
            <a:r>
              <a:rPr lang="pt-PT" sz="2000" dirty="0">
                <a:latin typeface="Montserrat" panose="00000500000000000000" pitchFamily="50" charset="0"/>
              </a:rPr>
              <a:t> a </a:t>
            </a:r>
            <a:r>
              <a:rPr lang="pt-PT" sz="2000" dirty="0" err="1">
                <a:latin typeface="Montserrat" panose="00000500000000000000" pitchFamily="50" charset="0"/>
              </a:rPr>
              <a:t>duplicate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developer</a:t>
            </a:r>
            <a:r>
              <a:rPr lang="pt-PT" sz="2000" dirty="0">
                <a:latin typeface="Montserrat" panose="00000500000000000000" pitchFamily="50" charset="0"/>
              </a:rPr>
              <a:t>, game, etc…</a:t>
            </a:r>
          </a:p>
          <a:p>
            <a:endParaRPr lang="pt-PT" sz="2000" dirty="0">
              <a:latin typeface="Montserrat" panose="00000500000000000000" pitchFamily="50" charset="0"/>
            </a:endParaRPr>
          </a:p>
          <a:p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Update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# </a:t>
            </a:r>
            <a:r>
              <a:rPr lang="pt-PT" sz="3000" b="1" dirty="0" err="1">
                <a:solidFill>
                  <a:srgbClr val="3498DB"/>
                </a:solidFill>
                <a:latin typeface="Montserrat" panose="00000500000000000000" pitchFamily="50" charset="0"/>
              </a:rPr>
              <a:t>of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 games in franchise</a:t>
            </a:r>
          </a:p>
          <a:p>
            <a:r>
              <a:rPr lang="pt-PT" sz="3600" b="1" dirty="0">
                <a:solidFill>
                  <a:srgbClr val="3498DB"/>
                </a:solidFill>
                <a:latin typeface="Montserrat" panose="00000500000000000000" pitchFamily="50" charset="0"/>
              </a:rPr>
              <a:t>	</a:t>
            </a:r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2000" dirty="0" err="1">
                <a:latin typeface="Montserrat" panose="00000500000000000000" pitchFamily="50" charset="0"/>
              </a:rPr>
              <a:t>by</a:t>
            </a:r>
            <a:r>
              <a:rPr lang="pt-PT" sz="2000" dirty="0">
                <a:latin typeface="Montserrat" panose="00000500000000000000" pitchFamily="50" charset="0"/>
              </a:rPr>
              <a:t> </a:t>
            </a:r>
            <a:r>
              <a:rPr lang="pt-PT" sz="2000" dirty="0" err="1">
                <a:latin typeface="Montserrat" panose="00000500000000000000" pitchFamily="50" charset="0"/>
              </a:rPr>
              <a:t>Genre</a:t>
            </a:r>
            <a:r>
              <a:rPr lang="pt-PT" sz="2000" dirty="0">
                <a:latin typeface="Montserrat" panose="00000500000000000000" pitchFamily="50" charset="0"/>
              </a:rPr>
              <a:t>, Franchise, etc…</a:t>
            </a:r>
          </a:p>
          <a:p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362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2B3C-ABC8-41D1-B0DB-35D746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3246"/>
            <a:ext cx="2743200" cy="365125"/>
          </a:xfrm>
        </p:spPr>
        <p:txBody>
          <a:bodyPr/>
          <a:lstStyle/>
          <a:p>
            <a:fld id="{AB612BFE-0D66-4BF2-ACAF-A6327053AD41}" type="slidenum">
              <a:rPr lang="en-GB" sz="2000" smtClean="0">
                <a:solidFill>
                  <a:srgbClr val="3498DB"/>
                </a:solidFill>
                <a:latin typeface="Montserrat" panose="00000500000000000000" pitchFamily="50" charset="0"/>
              </a:rPr>
              <a:t>9</a:t>
            </a:fld>
            <a:endParaRPr lang="en-GB" sz="2000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BCF3D-9329-42FE-A0EB-3048ADB63437}"/>
              </a:ext>
            </a:extLst>
          </p:cNvPr>
          <p:cNvSpPr/>
          <p:nvPr/>
        </p:nvSpPr>
        <p:spPr>
          <a:xfrm>
            <a:off x="0" y="0"/>
            <a:ext cx="12192000" cy="59668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2EBD56-6081-47D0-9532-6C6BF33E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57" y="298973"/>
            <a:ext cx="499612" cy="24475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F70142-2333-41AD-841A-D3A8243C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7" y="23681"/>
            <a:ext cx="2030113" cy="34793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08C31F0-84D2-41C5-B7C4-6B535A8D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54161"/>
            <a:ext cx="6786880" cy="596681"/>
          </a:xfrm>
          <a:ln w="38100">
            <a:noFill/>
          </a:ln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pt-PT" sz="8000" b="1" dirty="0" err="1">
                <a:solidFill>
                  <a:schemeClr val="bg1"/>
                </a:solidFill>
                <a:latin typeface="Montserrat" panose="00000500000000000000" pitchFamily="50" charset="0"/>
              </a:rPr>
              <a:t>Transactions</a:t>
            </a:r>
            <a:endParaRPr lang="en-GB" sz="8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AEB58-A739-4573-8787-706832E4793D}"/>
              </a:ext>
            </a:extLst>
          </p:cNvPr>
          <p:cNvSpPr txBox="1"/>
          <p:nvPr/>
        </p:nvSpPr>
        <p:spPr>
          <a:xfrm>
            <a:off x="855562" y="850892"/>
            <a:ext cx="76758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solidFill>
                  <a:srgbClr val="3498DB"/>
                </a:solidFill>
                <a:latin typeface="Montserrat" panose="00000500000000000000" pitchFamily="50" charset="0"/>
              </a:rPr>
              <a:t>- 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ADD GAME (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stored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procedure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)</a:t>
            </a:r>
          </a:p>
          <a:p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- ADD USER (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trigger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)</a:t>
            </a:r>
          </a:p>
          <a:p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- ADD GAME TO LIST (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stored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procedure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)</a:t>
            </a:r>
          </a:p>
          <a:p>
            <a:endParaRPr lang="pt-PT" sz="3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Diria que é mais fácil por a do 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user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 por ser mais pequena, mas 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your</a:t>
            </a:r>
            <a:r>
              <a:rPr lang="pt-PT" sz="3000" b="1" dirty="0">
                <a:solidFill>
                  <a:srgbClr val="FF0000"/>
                </a:solidFill>
                <a:latin typeface="Montserrat" panose="00000500000000000000" pitchFamily="50" charset="0"/>
              </a:rPr>
              <a:t> </a:t>
            </a:r>
            <a:r>
              <a:rPr lang="pt-PT" sz="3000" b="1" dirty="0" err="1">
                <a:solidFill>
                  <a:srgbClr val="FF0000"/>
                </a:solidFill>
                <a:latin typeface="Montserrat" panose="00000500000000000000" pitchFamily="50" charset="0"/>
              </a:rPr>
              <a:t>choice</a:t>
            </a:r>
            <a:endParaRPr lang="pt-PT" sz="3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endParaRPr lang="pt-PT" sz="2000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endParaRPr lang="pt-PT" sz="4400" b="1" dirty="0">
              <a:solidFill>
                <a:srgbClr val="3498DB"/>
              </a:solidFill>
              <a:latin typeface="Montserrat" panose="00000500000000000000" pitchFamily="50" charset="0"/>
            </a:endParaRPr>
          </a:p>
          <a:p>
            <a:endParaRPr lang="pt-PT" sz="3000" b="1" dirty="0">
              <a:solidFill>
                <a:srgbClr val="3498DB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593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140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 </dc:creator>
  <cp:lastModifiedBy>Vasco Ramos</cp:lastModifiedBy>
  <cp:revision>115</cp:revision>
  <dcterms:created xsi:type="dcterms:W3CDTF">2019-02-27T20:33:46Z</dcterms:created>
  <dcterms:modified xsi:type="dcterms:W3CDTF">2019-06-03T18:43:36Z</dcterms:modified>
</cp:coreProperties>
</file>