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9" r:id="rId6"/>
    <p:sldMasterId id="2147483677" r:id="rId7"/>
  </p:sldMasterIdLst>
  <p:notesMasterIdLst>
    <p:notesMasterId r:id="rId23"/>
  </p:notesMasterIdLst>
  <p:handoutMasterIdLst>
    <p:handoutMasterId r:id="rId24"/>
  </p:handoutMasterIdLst>
  <p:sldIdLst>
    <p:sldId id="330" r:id="rId8"/>
    <p:sldId id="309" r:id="rId9"/>
    <p:sldId id="335" r:id="rId10"/>
    <p:sldId id="361" r:id="rId11"/>
    <p:sldId id="362" r:id="rId12"/>
    <p:sldId id="363" r:id="rId13"/>
    <p:sldId id="364" r:id="rId14"/>
    <p:sldId id="366" r:id="rId15"/>
    <p:sldId id="367" r:id="rId16"/>
    <p:sldId id="368" r:id="rId17"/>
    <p:sldId id="369" r:id="rId18"/>
    <p:sldId id="370" r:id="rId19"/>
    <p:sldId id="372" r:id="rId20"/>
    <p:sldId id="371" r:id="rId21"/>
    <p:sldId id="373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2A9948-FD40-4EDF-934A-3A9A2128CA68}">
          <p14:sldIdLst>
            <p14:sldId id="330"/>
            <p14:sldId id="309"/>
          </p14:sldIdLst>
        </p14:section>
        <p14:section name="&lt;ex. Slide indíce&gt;" id="{3A76D0F9-0534-4FF7-9EF0-26D45C566A9A}">
          <p14:sldIdLst>
            <p14:sldId id="335"/>
          </p14:sldIdLst>
        </p14:section>
        <p14:section name="Detalhe módulo" id="{673F930C-1E3B-40D1-A766-4A9CFD795614}">
          <p14:sldIdLst>
            <p14:sldId id="361"/>
            <p14:sldId id="362"/>
            <p14:sldId id="363"/>
            <p14:sldId id="364"/>
            <p14:sldId id="366"/>
            <p14:sldId id="367"/>
            <p14:sldId id="368"/>
            <p14:sldId id="369"/>
            <p14:sldId id="370"/>
            <p14:sldId id="372"/>
            <p14:sldId id="371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FF"/>
    <a:srgbClr val="B9B9FF"/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D385E-A01D-4B88-8965-8F195903562B}" v="2" dt="2020-02-13T09:30:39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70" y="102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ta, Vasco P." userId="b276ea66-e884-4454-8733-48ace163f9df" providerId="ADAL" clId="{907D385E-A01D-4B88-8965-8F195903562B}"/>
    <pc:docChg chg="undo modSld">
      <pc:chgData name="Costa, Vasco P." userId="b276ea66-e884-4454-8733-48ace163f9df" providerId="ADAL" clId="{907D385E-A01D-4B88-8965-8F195903562B}" dt="2020-02-13T09:30:37.743" v="2" actId="20577"/>
      <pc:docMkLst>
        <pc:docMk/>
      </pc:docMkLst>
      <pc:sldChg chg="modSp">
        <pc:chgData name="Costa, Vasco P." userId="b276ea66-e884-4454-8733-48ace163f9df" providerId="ADAL" clId="{907D385E-A01D-4B88-8965-8F195903562B}" dt="2020-02-13T09:30:37.743" v="2" actId="20577"/>
        <pc:sldMkLst>
          <pc:docMk/>
          <pc:sldMk cId="2180240683" sldId="373"/>
        </pc:sldMkLst>
        <pc:spChg chg="mod">
          <ac:chgData name="Costa, Vasco P." userId="b276ea66-e884-4454-8733-48ace163f9df" providerId="ADAL" clId="{907D385E-A01D-4B88-8965-8F195903562B}" dt="2020-02-13T09:30:37.743" v="2" actId="20577"/>
          <ac:spMkLst>
            <pc:docMk/>
            <pc:sldMk cId="2180240683" sldId="373"/>
            <ac:spMk id="2" creationId="{40347416-AAC6-4C14-84B6-6D5EA9AE034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9B0FCF-9FF1-4142-B0D7-5315F0BFB8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22909-5277-48AF-BBBE-59FCF99A396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70C903-5167-41D4-97B7-61D8E807BE2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2/13/2020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01486-A880-4A71-B850-8B8970B0F17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C3AE-6DBD-4525-AB4A-89D54A5821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556116-2F07-4668-8C40-DE488E416AE6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41707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7A24D4-9626-40B1-8B43-2F599AF456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07E3A-121D-4482-85E6-EDF9B3D20D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EA1BB3BB-F25D-4856-B33D-2E028A13B032}" type="datetime1">
              <a:rPr lang="en-US"/>
              <a:pPr lvl="0"/>
              <a:t>2/13/2020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81B70C-6E8F-4734-ABF4-5E933FA1F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D66C92-574C-4658-8A6F-2C150B487DF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23FA-5A2A-4D93-86CB-C1AA128EC4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0995-B114-48B6-8E3C-2332C36C5A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8DEC80F9-5CDB-4549-8F31-69EA043AB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DEC80F9-5CDB-4549-8F31-69EA043AB01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3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404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6190A924-417B-4177-B3FC-CF5A69AE75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89A91CDB-76B4-4574-868D-1A191CD055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BB76CF-9973-4B1C-8334-8E06885AF865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9AE5D0C7-8AF9-4798-B9AB-044DF84D8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192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2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98B-7037-433E-8C32-B206E161D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4965F79-21E8-4715-B87A-9B44E6472D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 marL="0">
              <a:lnSpc>
                <a:spcPct val="70000"/>
              </a:lnSpc>
              <a:defRPr sz="4000" b="0">
                <a:latin typeface="Arial Black"/>
              </a:defRPr>
            </a:lvl1pPr>
            <a:lvl2pPr marL="0" indent="0">
              <a:spcAft>
                <a:spcPts val="0"/>
              </a:spcAft>
              <a:defRPr sz="2400"/>
            </a:lvl2pPr>
            <a:lvl3pPr marL="0" indent="0">
              <a:lnSpc>
                <a:spcPct val="100000"/>
              </a:lnSpc>
              <a:spcAft>
                <a:spcPts val="0"/>
              </a:spcAft>
              <a:defRPr/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CCB28865-5DCB-4D47-8371-C3AD652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86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90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1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659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94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5861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05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97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128487E-B7C1-4AB6-BCA9-72A0C476A60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514340" marR="0" lvl="2" indent="-230181" defTabSz="914372" fontAlgn="auto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CBB9DAE4-188F-478B-9045-8BF1112FC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DADA32-D367-4292-8FCE-5ECAC80192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603BFC28-55C4-4276-BD5C-80443D30F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89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1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4179F23-FEC4-484F-B36C-A2ABAC6095D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2F783300-3959-4286-A0F7-9A7E12AE2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71C868-E2C1-449D-9232-97DA872374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44C8D8-9F05-4930-9515-B53233839A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7E3CC4-ED23-4EBE-9C3C-EC9E04B17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91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0174B09-3B8C-4E12-9F7A-998DDEFB03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1218A19-D187-4FF1-A87F-6DF3C1C429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EFF43C-A5A8-4670-99A3-072A20B3051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EF447B9-451E-4A13-8FA1-0E107E04A5D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CB371EE2-95A5-402A-840E-0D6C31BE4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E9169-B4C7-4607-B94B-2D1C1DE5192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6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87786808-0539-41A6-99AE-77DC84B90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D7C3D5A0-57C3-44E4-B2D9-E576E0B80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55543-67E3-4DDA-923B-50AB964D05B2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5E461DB-78AD-4DB4-B658-D75A26C1F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8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97970F3-4827-4EC3-917C-40C9B02C8E7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A686FBD8-C4D5-4FFF-A8FA-6C759BE795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A8833B-0B42-47CA-BEEB-9E8E515456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00D26D-DD17-46A0-9705-EE10615916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7A280-8E56-42EF-AD8D-3E494B2B3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6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33C6BD8-9AC6-4DAC-907B-A9092EDF3B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3EDD52-9F63-416E-9013-BAE8F9E7AF8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7FDCB8-B238-4CBB-9FCE-02F7D4DDB4A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D3ED065-E4F6-4CC9-8F89-B79E46BFB1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165DB-EDEC-4024-BC05-C4C4870DC32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1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5C2F8-A01E-4794-8A65-EF0EFAB3E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12954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1E1C-80D0-481F-95B5-9ADACE5CB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8" r:id="rId4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0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1800" b="1" i="0" u="none" strike="noStrike" kern="1200" cap="all" spc="0" baseline="0">
          <a:solidFill>
            <a:srgbClr val="000000"/>
          </a:solidFill>
          <a:uFillTx/>
          <a:latin typeface="Arial"/>
        </a:defRPr>
      </a:lvl1pPr>
      <a:lvl2pPr marL="0" marR="0" lvl="1" indent="0" algn="l" defTabSz="914372" rtl="0" fontAlgn="auto" hangingPunct="1">
        <a:lnSpc>
          <a:spcPct val="90000"/>
        </a:lnSpc>
        <a:spcBef>
          <a:spcPts val="0"/>
        </a:spcBef>
        <a:spcAft>
          <a:spcPts val="120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02649-3703-4C36-AA12-553D36B6F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3A70-CC2B-4DAE-A02B-BEF83C66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1A2A7A-E48C-4CC7-9DFC-47DE020FB64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defRPr>
            </a:lvl1pPr>
          </a:lstStyle>
          <a:p>
            <a:pPr lvl="0"/>
            <a:fld id="{CB064070-F5E7-4E8A-9173-3CA139113C9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55558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1200"/>
        </a:spcAft>
        <a:buNone/>
        <a:tabLst/>
        <a:defRPr lang="en-US" sz="2800" b="1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285740" marR="0" lvl="1" indent="-230181" algn="l" defTabSz="914372" rtl="0" fontAlgn="auto" hangingPunct="1">
        <a:lnSpc>
          <a:spcPct val="100000"/>
        </a:lnSpc>
        <a:spcBef>
          <a:spcPts val="0"/>
        </a:spcBef>
        <a:spcAft>
          <a:spcPts val="1200"/>
        </a:spcAft>
        <a:buSzPct val="100000"/>
        <a:buFont typeface="Arial" pitchFamily="34"/>
        <a:buChar char="•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514340" marR="0" lvl="2" indent="-230181" algn="l" defTabSz="914372" rtl="0" fontAlgn="auto" hangingPunct="1">
        <a:lnSpc>
          <a:spcPct val="110000"/>
        </a:lnSpc>
        <a:spcBef>
          <a:spcPts val="0"/>
        </a:spcBef>
        <a:spcAft>
          <a:spcPts val="600"/>
        </a:spcAft>
        <a:buSzPct val="100000"/>
        <a:buFont typeface="Graphik" pitchFamily="34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1208123"/>
            <a:ext cx="6718206" cy="2041160"/>
          </a:xfrm>
        </p:spPr>
        <p:txBody>
          <a:bodyPr/>
          <a:lstStyle/>
          <a:p>
            <a:pPr lvl="0"/>
            <a:r>
              <a:rPr lang="pt-PT" sz="5999">
                <a:solidFill>
                  <a:srgbClr val="000000"/>
                </a:solidFill>
              </a:rPr>
              <a:t>Workforce of the </a:t>
            </a:r>
            <a:r>
              <a:rPr lang="pt-PT" sz="5999">
                <a:solidFill>
                  <a:srgbClr val="FFB600"/>
                </a:solidFill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Colégio de s. José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/>
              <a:t>Generalização e Especialização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Exemplo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10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EF2B2-FF1B-4A46-93B1-DEAF0C5AEF23}"/>
              </a:ext>
            </a:extLst>
          </p:cNvPr>
          <p:cNvSpPr/>
          <p:nvPr/>
        </p:nvSpPr>
        <p:spPr>
          <a:xfrm>
            <a:off x="-322846" y="1929363"/>
            <a:ext cx="39483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pt-PT" sz="1600" dirty="0" err="1">
                <a:solidFill>
                  <a:srgbClr val="0000C0"/>
                </a:solidFill>
              </a:rPr>
              <a:t>class</a:t>
            </a:r>
            <a:r>
              <a:rPr lang="pt-PT" sz="1600" dirty="0">
                <a:solidFill>
                  <a:srgbClr val="000000"/>
                </a:solidFill>
              </a:rPr>
              <a:t> Lente {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String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descricao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numInvent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quantidade;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preco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boolean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temZoom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double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distFocal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buFontTx/>
              <a:buNone/>
            </a:pPr>
            <a:endParaRPr lang="pt-PT" sz="1600" dirty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pt-PT" sz="1600" dirty="0">
                <a:solidFill>
                  <a:srgbClr val="000000"/>
                </a:solidFill>
              </a:rPr>
              <a:t>	</a:t>
            </a:r>
            <a:r>
              <a:rPr lang="pt-PT" sz="1600" dirty="0" err="1">
                <a:solidFill>
                  <a:srgbClr val="0000C0"/>
                </a:solidFill>
              </a:rPr>
              <a:t>public</a:t>
            </a:r>
            <a:r>
              <a:rPr lang="pt-PT" sz="1600" dirty="0">
                <a:solidFill>
                  <a:srgbClr val="000000"/>
                </a:solidFill>
              </a:rPr>
              <a:t> Lente (...) {…}; </a:t>
            </a:r>
            <a:r>
              <a:rPr lang="pt-PT" sz="1600" dirty="0">
                <a:solidFill>
                  <a:srgbClr val="008000"/>
                </a:solidFill>
              </a:rPr>
              <a:t>//Construtor</a:t>
            </a:r>
            <a:endParaRPr lang="pt-PT" sz="1600" dirty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pt-PT" sz="1600" dirty="0">
                <a:solidFill>
                  <a:srgbClr val="000000"/>
                </a:solidFill>
              </a:rPr>
              <a:t>	</a:t>
            </a:r>
            <a:r>
              <a:rPr lang="pt-PT" sz="1600" dirty="0" err="1">
                <a:solidFill>
                  <a:srgbClr val="0000C0"/>
                </a:solidFill>
              </a:rPr>
              <a:t>public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String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getDescricao</a:t>
            </a:r>
            <a:r>
              <a:rPr lang="pt-PT" sz="1600" dirty="0">
                <a:solidFill>
                  <a:srgbClr val="000000"/>
                </a:solidFill>
              </a:rPr>
              <a:t> () {…};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public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getQuantidade</a:t>
            </a:r>
            <a:r>
              <a:rPr lang="pt-PT" sz="1600" dirty="0">
                <a:solidFill>
                  <a:srgbClr val="000000"/>
                </a:solidFill>
              </a:rPr>
              <a:t> () {…};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public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getPreco</a:t>
            </a:r>
            <a:r>
              <a:rPr lang="pt-PT" sz="1600" dirty="0">
                <a:solidFill>
                  <a:srgbClr val="000000"/>
                </a:solidFill>
              </a:rPr>
              <a:t>() {…};</a:t>
            </a:r>
          </a:p>
          <a:p>
            <a:pPr lvl="1">
              <a:buFontTx/>
              <a:buNone/>
            </a:pPr>
            <a:r>
              <a:rPr lang="pt-PT" sz="1600" dirty="0"/>
              <a:t>	...</a:t>
            </a:r>
          </a:p>
          <a:p>
            <a:pPr lvl="1">
              <a:buFontTx/>
              <a:buNone/>
            </a:pPr>
            <a:r>
              <a:rPr lang="pt-PT" sz="1600" dirty="0">
                <a:solidFill>
                  <a:srgbClr val="000000"/>
                </a:solidFill>
              </a:rPr>
              <a:t>	</a:t>
            </a:r>
            <a:r>
              <a:rPr lang="pt-PT" sz="1600" dirty="0">
                <a:solidFill>
                  <a:srgbClr val="008000"/>
                </a:solidFill>
              </a:rPr>
              <a:t>//Métodos específicos de Lente</a:t>
            </a:r>
            <a:endParaRPr lang="pt-PT" sz="1600" dirty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pt-PT" sz="1600" dirty="0">
                <a:solidFill>
                  <a:srgbClr val="000000"/>
                </a:solidFill>
              </a:rPr>
              <a:t>	...</a:t>
            </a:r>
          </a:p>
          <a:p>
            <a:pPr lvl="1">
              <a:buFontTx/>
              <a:buNone/>
            </a:pPr>
            <a:r>
              <a:rPr lang="pt-PT" sz="1600" dirty="0"/>
              <a:t>}</a:t>
            </a:r>
            <a:endParaRPr lang="pt-P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91FBE-3846-4B8A-995B-EF7F645483B0}"/>
              </a:ext>
            </a:extLst>
          </p:cNvPr>
          <p:cNvSpPr/>
          <p:nvPr/>
        </p:nvSpPr>
        <p:spPr>
          <a:xfrm>
            <a:off x="3895226" y="1948061"/>
            <a:ext cx="39483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pt-PT" sz="1600" dirty="0" err="1">
                <a:solidFill>
                  <a:srgbClr val="0000C0"/>
                </a:solidFill>
              </a:rPr>
              <a:t>class</a:t>
            </a:r>
            <a:r>
              <a:rPr lang="pt-PT" sz="1600" dirty="0">
                <a:solidFill>
                  <a:srgbClr val="000000"/>
                </a:solidFill>
              </a:rPr>
              <a:t> Filme {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String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descricao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numInvent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quantidade;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preco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sensibilidade;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numFotos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buFontTx/>
              <a:buNone/>
            </a:pPr>
            <a:endParaRPr lang="pt-PT" sz="1600" dirty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pt-PT" sz="1600" dirty="0">
                <a:solidFill>
                  <a:srgbClr val="000000"/>
                </a:solidFill>
              </a:rPr>
              <a:t>	</a:t>
            </a:r>
            <a:r>
              <a:rPr lang="pt-PT" sz="1600" dirty="0" err="1">
                <a:solidFill>
                  <a:srgbClr val="0000C0"/>
                </a:solidFill>
              </a:rPr>
              <a:t>public</a:t>
            </a:r>
            <a:r>
              <a:rPr lang="pt-PT" sz="1600" dirty="0">
                <a:solidFill>
                  <a:srgbClr val="000000"/>
                </a:solidFill>
              </a:rPr>
              <a:t> Filme (...) {…}; </a:t>
            </a:r>
            <a:r>
              <a:rPr lang="pt-PT" sz="1600" dirty="0">
                <a:solidFill>
                  <a:srgbClr val="008000"/>
                </a:solidFill>
              </a:rPr>
              <a:t>//Construtor</a:t>
            </a:r>
            <a:endParaRPr lang="pt-PT" sz="1600" dirty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pt-PT" sz="1600" dirty="0">
                <a:solidFill>
                  <a:srgbClr val="000000"/>
                </a:solidFill>
              </a:rPr>
              <a:t>	</a:t>
            </a:r>
            <a:r>
              <a:rPr lang="pt-PT" sz="1600" dirty="0" err="1">
                <a:solidFill>
                  <a:srgbClr val="0000C0"/>
                </a:solidFill>
              </a:rPr>
              <a:t>public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String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getDescricao</a:t>
            </a:r>
            <a:r>
              <a:rPr lang="pt-PT" sz="1600" dirty="0">
                <a:solidFill>
                  <a:srgbClr val="000000"/>
                </a:solidFill>
              </a:rPr>
              <a:t> () {…};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public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getQuantidade</a:t>
            </a:r>
            <a:r>
              <a:rPr lang="pt-PT" sz="1600" dirty="0">
                <a:solidFill>
                  <a:srgbClr val="000000"/>
                </a:solidFill>
              </a:rPr>
              <a:t> () {…};</a:t>
            </a:r>
          </a:p>
          <a:p>
            <a:pPr lvl="1"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public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getPreco</a:t>
            </a:r>
            <a:r>
              <a:rPr lang="pt-PT" sz="1600" dirty="0">
                <a:solidFill>
                  <a:srgbClr val="000000"/>
                </a:solidFill>
              </a:rPr>
              <a:t>() {…};</a:t>
            </a:r>
          </a:p>
          <a:p>
            <a:pPr lvl="1">
              <a:buFontTx/>
              <a:buNone/>
            </a:pPr>
            <a:r>
              <a:rPr lang="pt-PT" sz="1600" dirty="0"/>
              <a:t>	...</a:t>
            </a:r>
          </a:p>
          <a:p>
            <a:pPr lvl="1">
              <a:buFontTx/>
              <a:buNone/>
            </a:pPr>
            <a:r>
              <a:rPr lang="pt-PT" sz="1600" dirty="0">
                <a:solidFill>
                  <a:srgbClr val="000000"/>
                </a:solidFill>
              </a:rPr>
              <a:t>	</a:t>
            </a:r>
            <a:r>
              <a:rPr lang="pt-PT" sz="1600" dirty="0">
                <a:solidFill>
                  <a:srgbClr val="008000"/>
                </a:solidFill>
              </a:rPr>
              <a:t>//Métodos específicos de Filme</a:t>
            </a:r>
            <a:endParaRPr lang="pt-PT" sz="1600" dirty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pt-PT" sz="1600" dirty="0">
                <a:solidFill>
                  <a:srgbClr val="000000"/>
                </a:solidFill>
              </a:rPr>
              <a:t>	...</a:t>
            </a:r>
          </a:p>
          <a:p>
            <a:pPr lvl="1">
              <a:buFontTx/>
              <a:buNone/>
            </a:pPr>
            <a:r>
              <a:rPr lang="pt-PT" sz="1600" dirty="0"/>
              <a:t>}</a:t>
            </a:r>
            <a:endParaRPr lang="pt-P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8B46E2-110D-4D44-8B0D-E94350DBD5F3}"/>
              </a:ext>
            </a:extLst>
          </p:cNvPr>
          <p:cNvSpPr/>
          <p:nvPr/>
        </p:nvSpPr>
        <p:spPr>
          <a:xfrm>
            <a:off x="8113298" y="1948061"/>
            <a:ext cx="4331368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 err="1">
                <a:solidFill>
                  <a:srgbClr val="0000C0"/>
                </a:solidFill>
              </a:rPr>
              <a:t>class</a:t>
            </a:r>
            <a:r>
              <a:rPr lang="pt-PT" sz="1600" dirty="0">
                <a:solidFill>
                  <a:srgbClr val="000000"/>
                </a:solidFill>
              </a:rPr>
              <a:t> Camara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String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descricao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numInvent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quantidade;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preco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boolean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temLentes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velMaxima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>
                <a:solidFill>
                  <a:srgbClr val="000000"/>
                </a:solidFill>
              </a:rPr>
              <a:t>	</a:t>
            </a:r>
            <a:r>
              <a:rPr lang="pt-PT" sz="1600" dirty="0" err="1">
                <a:solidFill>
                  <a:srgbClr val="0000C0"/>
                </a:solidFill>
              </a:rPr>
              <a:t>private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String</a:t>
            </a:r>
            <a:r>
              <a:rPr lang="pt-PT" sz="1600" dirty="0">
                <a:solidFill>
                  <a:srgbClr val="000000"/>
                </a:solidFill>
              </a:rPr>
              <a:t> cor;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PT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>
                <a:solidFill>
                  <a:srgbClr val="000000"/>
                </a:solidFill>
              </a:rPr>
              <a:t>	</a:t>
            </a:r>
            <a:r>
              <a:rPr lang="pt-PT" sz="1600" dirty="0" err="1">
                <a:solidFill>
                  <a:srgbClr val="0000C0"/>
                </a:solidFill>
              </a:rPr>
              <a:t>public</a:t>
            </a:r>
            <a:r>
              <a:rPr lang="pt-PT" sz="1600" dirty="0">
                <a:solidFill>
                  <a:srgbClr val="000000"/>
                </a:solidFill>
              </a:rPr>
              <a:t> Camara (...) {…}; </a:t>
            </a:r>
            <a:r>
              <a:rPr lang="pt-PT" sz="1600" dirty="0">
                <a:solidFill>
                  <a:srgbClr val="008000"/>
                </a:solidFill>
              </a:rPr>
              <a:t>//Construtor</a:t>
            </a:r>
            <a:endParaRPr lang="pt-PT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>
                <a:solidFill>
                  <a:srgbClr val="000000"/>
                </a:solidFill>
              </a:rPr>
              <a:t>	</a:t>
            </a:r>
            <a:r>
              <a:rPr lang="pt-PT" sz="1600" dirty="0" err="1">
                <a:solidFill>
                  <a:srgbClr val="0000C0"/>
                </a:solidFill>
              </a:rPr>
              <a:t>public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String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getDescricao</a:t>
            </a:r>
            <a:r>
              <a:rPr lang="pt-PT" sz="1600" dirty="0">
                <a:solidFill>
                  <a:srgbClr val="000000"/>
                </a:solidFill>
              </a:rPr>
              <a:t> () {…};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public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getQuantidade</a:t>
            </a:r>
            <a:r>
              <a:rPr lang="pt-PT" sz="1600" dirty="0">
                <a:solidFill>
                  <a:srgbClr val="000000"/>
                </a:solidFill>
              </a:rPr>
              <a:t> () {…};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/>
              <a:t>	</a:t>
            </a:r>
            <a:r>
              <a:rPr lang="pt-PT" sz="1600" dirty="0" err="1">
                <a:solidFill>
                  <a:srgbClr val="0000C0"/>
                </a:solidFill>
              </a:rPr>
              <a:t>public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C00000"/>
                </a:solidFill>
              </a:rPr>
              <a:t>int</a:t>
            </a:r>
            <a:r>
              <a:rPr lang="pt-PT" sz="1600" dirty="0">
                <a:solidFill>
                  <a:srgbClr val="000000"/>
                </a:solidFill>
              </a:rPr>
              <a:t> </a:t>
            </a:r>
            <a:r>
              <a:rPr lang="pt-PT" sz="1600" dirty="0" err="1">
                <a:solidFill>
                  <a:srgbClr val="000000"/>
                </a:solidFill>
              </a:rPr>
              <a:t>getPreco</a:t>
            </a:r>
            <a:r>
              <a:rPr lang="pt-PT" sz="1600" dirty="0">
                <a:solidFill>
                  <a:srgbClr val="000000"/>
                </a:solidFill>
              </a:rPr>
              <a:t>() {…};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/>
              <a:t>	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>
                <a:solidFill>
                  <a:srgbClr val="000000"/>
                </a:solidFill>
              </a:rPr>
              <a:t>	</a:t>
            </a:r>
            <a:r>
              <a:rPr lang="pt-PT" sz="1600" dirty="0">
                <a:solidFill>
                  <a:srgbClr val="008000"/>
                </a:solidFill>
              </a:rPr>
              <a:t>//Métodos específicos de Camara</a:t>
            </a:r>
            <a:endParaRPr lang="pt-PT" sz="16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>
                <a:solidFill>
                  <a:srgbClr val="000000"/>
                </a:solidFill>
              </a:rPr>
              <a:t>	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69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92500" lnSpcReduction="20000"/>
          </a:bodyPr>
          <a:lstStyle/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Como se pode ver há uma grande sobreposição entre as classes, já que têm diversas variáveis e métodos comuns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/>
              <a:t>Se for necessário guardar mais alguma informação comum aos três itens será necessário adicioná-la às três classe;</a:t>
            </a:r>
          </a:p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Cada uma das classes modela dois comportamentos relacionados, mas distintos: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/>
              <a:t>Um elemento de inventário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/>
              <a:t>Um elemento específico</a:t>
            </a:r>
          </a:p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A herança pode ajudar a simplificar esta situação;</a:t>
            </a:r>
          </a:p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Podemos criar uma </a:t>
            </a:r>
            <a:r>
              <a:rPr lang="pt-PT" dirty="0" err="1"/>
              <a:t>super</a:t>
            </a:r>
            <a:r>
              <a:rPr lang="pt-PT" dirty="0"/>
              <a:t> classe que contenha os elementos comuns, derivando depois as classes específicas a partir desta;</a:t>
            </a:r>
          </a:p>
          <a:p>
            <a:pPr algn="just">
              <a:lnSpc>
                <a:spcPct val="100000"/>
              </a:lnSpc>
            </a:pP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Exemplo  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11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05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1" y="1828800"/>
            <a:ext cx="11429999" cy="1732547"/>
          </a:xfrm>
        </p:spPr>
        <p:txBody>
          <a:bodyPr>
            <a:normAutofit/>
          </a:bodyPr>
          <a:lstStyle/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/>
              <a:t>Esta classe não “sabe” nada sobre as especificidades de cada item, mas é responsável pelo comportamento comum a todos os itens existentes no inventário.</a:t>
            </a:r>
          </a:p>
          <a:p>
            <a:pPr algn="just">
              <a:lnSpc>
                <a:spcPct val="100000"/>
              </a:lnSpc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Exemplo  (iIi)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12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D7551E-3AF9-4C8A-B48C-C7FE97B11D3E}"/>
              </a:ext>
            </a:extLst>
          </p:cNvPr>
          <p:cNvSpPr/>
          <p:nvPr/>
        </p:nvSpPr>
        <p:spPr>
          <a:xfrm>
            <a:off x="3517230" y="3428997"/>
            <a:ext cx="6059907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pt-PT" dirty="0" err="1">
                <a:solidFill>
                  <a:srgbClr val="0000C0"/>
                </a:solidFill>
              </a:rPr>
              <a:t>class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ItemInventario</a:t>
            </a:r>
            <a:r>
              <a:rPr lang="pt-PT" dirty="0">
                <a:solidFill>
                  <a:srgbClr val="000000"/>
                </a:solidFill>
              </a:rPr>
              <a:t>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>
                <a:solidFill>
                  <a:srgbClr val="000000"/>
                </a:solidFill>
              </a:rPr>
              <a:t>	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ItemInventario</a:t>
            </a:r>
            <a:r>
              <a:rPr lang="pt-PT" dirty="0">
                <a:solidFill>
                  <a:srgbClr val="000000"/>
                </a:solidFill>
              </a:rPr>
              <a:t> (...) {…}; </a:t>
            </a:r>
            <a:r>
              <a:rPr lang="pt-PT" dirty="0">
                <a:solidFill>
                  <a:srgbClr val="008000"/>
                </a:solidFill>
              </a:rPr>
              <a:t>//Construtor</a:t>
            </a:r>
            <a:endParaRPr lang="pt-PT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>
                <a:solidFill>
                  <a:srgbClr val="000000"/>
                </a:solidFill>
              </a:rPr>
              <a:t>	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String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getDescricao</a:t>
            </a:r>
            <a:r>
              <a:rPr lang="pt-PT" dirty="0">
                <a:solidFill>
                  <a:srgbClr val="000000"/>
                </a:solidFill>
              </a:rPr>
              <a:t> () {…};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getQuantidade</a:t>
            </a:r>
            <a:r>
              <a:rPr lang="pt-PT" dirty="0">
                <a:solidFill>
                  <a:srgbClr val="000000"/>
                </a:solidFill>
              </a:rPr>
              <a:t> () {…};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getPreco</a:t>
            </a:r>
            <a:r>
              <a:rPr lang="pt-PT" dirty="0">
                <a:solidFill>
                  <a:srgbClr val="000000"/>
                </a:solidFill>
              </a:rPr>
              <a:t>() {…};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protected</a:t>
            </a:r>
            <a:r>
              <a:rPr lang="pt-PT" dirty="0">
                <a:solidFill>
                  <a:srgbClr val="0000C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String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descricao</a:t>
            </a:r>
            <a:r>
              <a:rPr lang="pt-PT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protected</a:t>
            </a:r>
            <a:r>
              <a:rPr lang="pt-PT" dirty="0">
                <a:solidFill>
                  <a:srgbClr val="0000C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numInvent</a:t>
            </a:r>
            <a:r>
              <a:rPr lang="pt-PT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protected</a:t>
            </a:r>
            <a:r>
              <a:rPr lang="pt-PT" dirty="0">
                <a:solidFill>
                  <a:srgbClr val="0000C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000000"/>
                </a:solidFill>
              </a:rPr>
              <a:t> quantidade;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protected</a:t>
            </a:r>
            <a:r>
              <a:rPr lang="pt-PT" dirty="0">
                <a:solidFill>
                  <a:srgbClr val="0000C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preco</a:t>
            </a:r>
            <a:r>
              <a:rPr lang="pt-PT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37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1" y="1828800"/>
            <a:ext cx="11429999" cy="1732547"/>
          </a:xfrm>
        </p:spPr>
        <p:txBody>
          <a:bodyPr>
            <a:normAutofit/>
          </a:bodyPr>
          <a:lstStyle/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Esta classe não “sabe” nada sobre as especificidades de cada item, mas é responsável pelo comportamento comum a todos os itens existentes no inventário.</a:t>
            </a:r>
          </a:p>
          <a:p>
            <a:pPr algn="just">
              <a:lnSpc>
                <a:spcPct val="100000"/>
              </a:lnSpc>
            </a:pP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Exemplo  (iv)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D7551E-3AF9-4C8A-B48C-C7FE97B11D3E}"/>
              </a:ext>
            </a:extLst>
          </p:cNvPr>
          <p:cNvSpPr/>
          <p:nvPr/>
        </p:nvSpPr>
        <p:spPr>
          <a:xfrm>
            <a:off x="3517230" y="3428997"/>
            <a:ext cx="6059907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pt-PT" dirty="0" err="1">
                <a:solidFill>
                  <a:srgbClr val="0000C0"/>
                </a:solidFill>
              </a:rPr>
              <a:t>class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ItemInventario</a:t>
            </a:r>
            <a:r>
              <a:rPr lang="pt-PT" dirty="0">
                <a:solidFill>
                  <a:srgbClr val="000000"/>
                </a:solidFill>
              </a:rPr>
              <a:t>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>
                <a:solidFill>
                  <a:srgbClr val="000000"/>
                </a:solidFill>
              </a:rPr>
              <a:t>	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ItemInventario</a:t>
            </a:r>
            <a:r>
              <a:rPr lang="pt-PT" dirty="0">
                <a:solidFill>
                  <a:srgbClr val="000000"/>
                </a:solidFill>
              </a:rPr>
              <a:t> (...) {…}; </a:t>
            </a:r>
            <a:r>
              <a:rPr lang="pt-PT" dirty="0">
                <a:solidFill>
                  <a:srgbClr val="008000"/>
                </a:solidFill>
              </a:rPr>
              <a:t>//Construtor</a:t>
            </a:r>
            <a:endParaRPr lang="pt-PT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>
                <a:solidFill>
                  <a:srgbClr val="000000"/>
                </a:solidFill>
              </a:rPr>
              <a:t>	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String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getDescricao</a:t>
            </a:r>
            <a:r>
              <a:rPr lang="pt-PT" dirty="0">
                <a:solidFill>
                  <a:srgbClr val="000000"/>
                </a:solidFill>
              </a:rPr>
              <a:t> () {…};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getQuantidade</a:t>
            </a:r>
            <a:r>
              <a:rPr lang="pt-PT" dirty="0">
                <a:solidFill>
                  <a:srgbClr val="000000"/>
                </a:solidFill>
              </a:rPr>
              <a:t> () {…};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getPreco</a:t>
            </a:r>
            <a:r>
              <a:rPr lang="pt-PT" dirty="0">
                <a:solidFill>
                  <a:srgbClr val="000000"/>
                </a:solidFill>
              </a:rPr>
              <a:t>() {…};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protected</a:t>
            </a:r>
            <a:r>
              <a:rPr lang="pt-PT" dirty="0">
                <a:solidFill>
                  <a:srgbClr val="0000C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String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descricao</a:t>
            </a:r>
            <a:r>
              <a:rPr lang="pt-PT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protected</a:t>
            </a:r>
            <a:r>
              <a:rPr lang="pt-PT" dirty="0">
                <a:solidFill>
                  <a:srgbClr val="0000C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numInvent</a:t>
            </a:r>
            <a:r>
              <a:rPr lang="pt-PT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protected</a:t>
            </a:r>
            <a:r>
              <a:rPr lang="pt-PT" dirty="0">
                <a:solidFill>
                  <a:srgbClr val="0000C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000000"/>
                </a:solidFill>
              </a:rPr>
              <a:t> quantidade;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protected</a:t>
            </a:r>
            <a:r>
              <a:rPr lang="pt-PT" dirty="0">
                <a:solidFill>
                  <a:srgbClr val="0000C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preco</a:t>
            </a:r>
            <a:r>
              <a:rPr lang="pt-PT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1" y="1572128"/>
            <a:ext cx="11429999" cy="7379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dirty="0"/>
              <a:t>Podemos agora definir as subclasses mais específicas:</a:t>
            </a:r>
          </a:p>
          <a:p>
            <a:pPr algn="just">
              <a:lnSpc>
                <a:spcPct val="100000"/>
              </a:lnSpc>
            </a:pP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Exemplo  (iv)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14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AB75F-17E5-4BE8-9A3D-1B13A9E4FE60}"/>
              </a:ext>
            </a:extLst>
          </p:cNvPr>
          <p:cNvSpPr/>
          <p:nvPr/>
        </p:nvSpPr>
        <p:spPr>
          <a:xfrm>
            <a:off x="-331810" y="2519976"/>
            <a:ext cx="50893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pt-PT" dirty="0" err="1">
                <a:solidFill>
                  <a:srgbClr val="0000C0"/>
                </a:solidFill>
              </a:rPr>
              <a:t>class</a:t>
            </a:r>
            <a:r>
              <a:rPr lang="pt-PT" dirty="0">
                <a:solidFill>
                  <a:srgbClr val="000000"/>
                </a:solidFill>
              </a:rPr>
              <a:t> Lente </a:t>
            </a:r>
            <a:r>
              <a:rPr lang="pt-PT" dirty="0" err="1">
                <a:solidFill>
                  <a:srgbClr val="000000"/>
                </a:solidFill>
              </a:rPr>
              <a:t>extends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ItemInventario</a:t>
            </a:r>
            <a:r>
              <a:rPr lang="pt-PT" dirty="0">
                <a:solidFill>
                  <a:srgbClr val="000000"/>
                </a:solidFill>
              </a:rPr>
              <a:t>{</a:t>
            </a:r>
          </a:p>
          <a:p>
            <a:pPr lvl="1"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private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boolean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temZoom</a:t>
            </a:r>
            <a:r>
              <a:rPr lang="pt-PT" dirty="0">
                <a:solidFill>
                  <a:srgbClr val="000000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private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distFocal</a:t>
            </a:r>
            <a:r>
              <a:rPr lang="pt-PT" dirty="0">
                <a:solidFill>
                  <a:srgbClr val="000000"/>
                </a:solidFill>
              </a:rPr>
              <a:t>;</a:t>
            </a:r>
          </a:p>
          <a:p>
            <a:pPr lvl="1">
              <a:buFontTx/>
              <a:buNone/>
            </a:pPr>
            <a:endParaRPr lang="pt-PT" dirty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pt-PT" dirty="0">
                <a:solidFill>
                  <a:srgbClr val="000000"/>
                </a:solidFill>
              </a:rPr>
              <a:t>	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Lente (...) {…}; </a:t>
            </a:r>
            <a:r>
              <a:rPr lang="pt-PT" dirty="0">
                <a:solidFill>
                  <a:srgbClr val="008000"/>
                </a:solidFill>
              </a:rPr>
              <a:t>//Construtor</a:t>
            </a:r>
            <a:endParaRPr lang="pt-PT" dirty="0">
              <a:solidFill>
                <a:srgbClr val="000000"/>
              </a:solidFill>
            </a:endParaRPr>
          </a:p>
          <a:p>
            <a:pPr lvl="1">
              <a:buFontTx/>
              <a:buNone/>
            </a:pPr>
            <a:r>
              <a:rPr lang="pt-PT" dirty="0"/>
              <a:t>	...</a:t>
            </a:r>
          </a:p>
          <a:p>
            <a:pPr lvl="1">
              <a:buFontTx/>
              <a:buNone/>
            </a:pPr>
            <a:r>
              <a:rPr lang="pt-PT" dirty="0">
                <a:solidFill>
                  <a:srgbClr val="000000"/>
                </a:solidFill>
              </a:rPr>
              <a:t>	</a:t>
            </a:r>
            <a:r>
              <a:rPr lang="pt-PT" dirty="0">
                <a:solidFill>
                  <a:srgbClr val="008000"/>
                </a:solidFill>
              </a:rPr>
              <a:t>//Métodos específicos de Lente</a:t>
            </a:r>
            <a:endParaRPr lang="pt-PT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pt-PT" dirty="0">
                <a:solidFill>
                  <a:srgbClr val="000000"/>
                </a:solidFill>
              </a:rPr>
              <a:t>	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String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getDescricao</a:t>
            </a:r>
            <a:r>
              <a:rPr lang="pt-PT" dirty="0">
                <a:solidFill>
                  <a:srgbClr val="000000"/>
                </a:solidFill>
              </a:rPr>
              <a:t> () {</a:t>
            </a:r>
          </a:p>
          <a:p>
            <a:pPr lvl="1">
              <a:buNone/>
            </a:pPr>
            <a:r>
              <a:rPr lang="pt-PT" dirty="0">
                <a:solidFill>
                  <a:srgbClr val="000000"/>
                </a:solidFill>
              </a:rPr>
              <a:t>	   </a:t>
            </a:r>
            <a:r>
              <a:rPr lang="pt-PT" dirty="0" err="1">
                <a:solidFill>
                  <a:srgbClr val="000000"/>
                </a:solidFill>
              </a:rPr>
              <a:t>return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super.getDescrição</a:t>
            </a:r>
            <a:r>
              <a:rPr lang="pt-PT" dirty="0">
                <a:solidFill>
                  <a:srgbClr val="000000"/>
                </a:solidFill>
              </a:rPr>
              <a:t> ()+</a:t>
            </a:r>
          </a:p>
          <a:p>
            <a:pPr lvl="1">
              <a:buNone/>
            </a:pPr>
            <a:r>
              <a:rPr lang="pt-PT" dirty="0">
                <a:solidFill>
                  <a:srgbClr val="000000"/>
                </a:solidFill>
              </a:rPr>
              <a:t>		 “</a:t>
            </a:r>
            <a:r>
              <a:rPr lang="pt-PT" dirty="0" err="1">
                <a:solidFill>
                  <a:srgbClr val="000000"/>
                </a:solidFill>
              </a:rPr>
              <a:t>Dist</a:t>
            </a:r>
            <a:r>
              <a:rPr lang="pt-PT" dirty="0">
                <a:solidFill>
                  <a:srgbClr val="000000"/>
                </a:solidFill>
              </a:rPr>
              <a:t> Focal = </a:t>
            </a:r>
          </a:p>
          <a:p>
            <a:pPr lvl="1">
              <a:buNone/>
            </a:pPr>
            <a:r>
              <a:rPr lang="pt-PT" dirty="0">
                <a:solidFill>
                  <a:srgbClr val="000000"/>
                </a:solidFill>
              </a:rPr>
              <a:t>		“+</a:t>
            </a:r>
            <a:r>
              <a:rPr lang="pt-PT" dirty="0" err="1">
                <a:solidFill>
                  <a:srgbClr val="000000"/>
                </a:solidFill>
              </a:rPr>
              <a:t>distFocal</a:t>
            </a:r>
            <a:r>
              <a:rPr lang="pt-PT" dirty="0">
                <a:solidFill>
                  <a:srgbClr val="000000"/>
                </a:solidFill>
              </a:rPr>
              <a:t>;</a:t>
            </a:r>
          </a:p>
          <a:p>
            <a:pPr lvl="1">
              <a:buNone/>
            </a:pPr>
            <a:r>
              <a:rPr lang="pt-PT" dirty="0">
                <a:solidFill>
                  <a:srgbClr val="000000"/>
                </a:solidFill>
              </a:rPr>
              <a:t>	};</a:t>
            </a:r>
          </a:p>
          <a:p>
            <a:pPr lvl="1">
              <a:buFontTx/>
              <a:buNone/>
            </a:pPr>
            <a:r>
              <a:rPr lang="pt-PT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64C566-AEAB-4A8D-8689-0C0781B5AEF3}"/>
              </a:ext>
            </a:extLst>
          </p:cNvPr>
          <p:cNvSpPr/>
          <p:nvPr/>
        </p:nvSpPr>
        <p:spPr>
          <a:xfrm>
            <a:off x="3673502" y="2519976"/>
            <a:ext cx="4014391" cy="347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pt-PT" dirty="0" err="1">
                <a:solidFill>
                  <a:srgbClr val="0000C0"/>
                </a:solidFill>
              </a:rPr>
              <a:t>class</a:t>
            </a:r>
            <a:r>
              <a:rPr lang="pt-PT" dirty="0">
                <a:solidFill>
                  <a:srgbClr val="000000"/>
                </a:solidFill>
              </a:rPr>
              <a:t> Filme </a:t>
            </a:r>
            <a:r>
              <a:rPr lang="pt-PT" dirty="0" err="1">
                <a:solidFill>
                  <a:srgbClr val="000000"/>
                </a:solidFill>
              </a:rPr>
              <a:t>extends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ItemInventario</a:t>
            </a:r>
            <a:r>
              <a:rPr lang="pt-PT" dirty="0">
                <a:solidFill>
                  <a:srgbClr val="000000"/>
                </a:solidFill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private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000000"/>
                </a:solidFill>
              </a:rPr>
              <a:t> sensibilidade;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private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numFotos</a:t>
            </a:r>
            <a:r>
              <a:rPr lang="pt-PT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PT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>
                <a:solidFill>
                  <a:srgbClr val="000000"/>
                </a:solidFill>
              </a:rPr>
              <a:t>	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Filme (...) {…};  </a:t>
            </a:r>
            <a:r>
              <a:rPr lang="pt-PT" dirty="0">
                <a:solidFill>
                  <a:srgbClr val="008000"/>
                </a:solidFill>
              </a:rPr>
              <a:t>//Construtor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PT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pt-PT" dirty="0">
                <a:solidFill>
                  <a:srgbClr val="000000"/>
                </a:solidFill>
              </a:rPr>
              <a:t>	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String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getDescricao</a:t>
            </a:r>
            <a:r>
              <a:rPr lang="pt-PT" dirty="0">
                <a:solidFill>
                  <a:srgbClr val="000000"/>
                </a:solidFill>
              </a:rPr>
              <a:t> (){</a:t>
            </a:r>
          </a:p>
          <a:p>
            <a:pPr lvl="1">
              <a:buNone/>
            </a:pPr>
            <a:r>
              <a:rPr lang="pt-PT" dirty="0">
                <a:solidFill>
                  <a:srgbClr val="000000"/>
                </a:solidFill>
              </a:rPr>
              <a:t>	  </a:t>
            </a:r>
            <a:r>
              <a:rPr lang="pt-PT" dirty="0" err="1">
                <a:solidFill>
                  <a:srgbClr val="000000"/>
                </a:solidFill>
              </a:rPr>
              <a:t>return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super.getDescrição</a:t>
            </a:r>
            <a:r>
              <a:rPr lang="pt-PT" dirty="0">
                <a:solidFill>
                  <a:srgbClr val="000000"/>
                </a:solidFill>
              </a:rPr>
              <a:t> () +</a:t>
            </a:r>
          </a:p>
          <a:p>
            <a:pPr lvl="1">
              <a:buNone/>
            </a:pPr>
            <a:r>
              <a:rPr lang="pt-PT" dirty="0">
                <a:solidFill>
                  <a:srgbClr val="000000"/>
                </a:solidFill>
              </a:rPr>
              <a:t>             	“Num. Fotos =                 		“+</a:t>
            </a:r>
            <a:r>
              <a:rPr lang="pt-PT" dirty="0" err="1">
                <a:solidFill>
                  <a:srgbClr val="000000"/>
                </a:solidFill>
              </a:rPr>
              <a:t>numFotos</a:t>
            </a:r>
            <a:r>
              <a:rPr lang="pt-PT" dirty="0">
                <a:solidFill>
                  <a:srgbClr val="000000"/>
                </a:solidFill>
              </a:rPr>
              <a:t>;</a:t>
            </a:r>
          </a:p>
          <a:p>
            <a:pPr lvl="1">
              <a:buNone/>
            </a:pPr>
            <a:r>
              <a:rPr lang="pt-PT" dirty="0">
                <a:solidFill>
                  <a:srgbClr val="000000"/>
                </a:solidFill>
              </a:rPr>
              <a:t>	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FB855F-A223-4023-A429-AFB692664475}"/>
              </a:ext>
            </a:extLst>
          </p:cNvPr>
          <p:cNvCxnSpPr>
            <a:cxnSpLocks/>
          </p:cNvCxnSpPr>
          <p:nvPr/>
        </p:nvCxnSpPr>
        <p:spPr>
          <a:xfrm>
            <a:off x="3944038" y="2519976"/>
            <a:ext cx="0" cy="360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D288E04-6412-4317-B87D-9A3827EFACBC}"/>
              </a:ext>
            </a:extLst>
          </p:cNvPr>
          <p:cNvSpPr/>
          <p:nvPr/>
        </p:nvSpPr>
        <p:spPr>
          <a:xfrm>
            <a:off x="7324285" y="2519976"/>
            <a:ext cx="4639454" cy="322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pt-PT" dirty="0" err="1">
                <a:solidFill>
                  <a:srgbClr val="0000C0"/>
                </a:solidFill>
              </a:rPr>
              <a:t>class</a:t>
            </a:r>
            <a:r>
              <a:rPr lang="pt-PT" dirty="0">
                <a:solidFill>
                  <a:srgbClr val="000000"/>
                </a:solidFill>
              </a:rPr>
              <a:t> Camara </a:t>
            </a:r>
            <a:r>
              <a:rPr lang="pt-PT" dirty="0" err="1">
                <a:solidFill>
                  <a:srgbClr val="000000"/>
                </a:solidFill>
              </a:rPr>
              <a:t>extends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ItemInventario</a:t>
            </a:r>
            <a:r>
              <a:rPr lang="pt-PT" dirty="0">
                <a:solidFill>
                  <a:srgbClr val="000000"/>
                </a:solidFill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private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boolean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temLentes</a:t>
            </a:r>
            <a:r>
              <a:rPr lang="pt-PT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	</a:t>
            </a:r>
            <a:r>
              <a:rPr lang="pt-PT" dirty="0" err="1">
                <a:solidFill>
                  <a:srgbClr val="0000C0"/>
                </a:solidFill>
              </a:rPr>
              <a:t>private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C00000"/>
                </a:solidFill>
              </a:rPr>
              <a:t>int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velMaxima</a:t>
            </a:r>
            <a:r>
              <a:rPr lang="pt-PT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>
                <a:solidFill>
                  <a:srgbClr val="000000"/>
                </a:solidFill>
              </a:rPr>
              <a:t>	</a:t>
            </a:r>
            <a:r>
              <a:rPr lang="pt-PT" dirty="0" err="1">
                <a:solidFill>
                  <a:srgbClr val="0000C0"/>
                </a:solidFill>
              </a:rPr>
              <a:t>private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String</a:t>
            </a:r>
            <a:r>
              <a:rPr lang="pt-PT" dirty="0">
                <a:solidFill>
                  <a:srgbClr val="000000"/>
                </a:solidFill>
              </a:rPr>
              <a:t> cor;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PT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>
                <a:solidFill>
                  <a:srgbClr val="000000"/>
                </a:solidFill>
              </a:rPr>
              <a:t>	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Camara (...) {…}; </a:t>
            </a:r>
            <a:r>
              <a:rPr lang="pt-PT" dirty="0">
                <a:solidFill>
                  <a:srgbClr val="008000"/>
                </a:solidFill>
              </a:rPr>
              <a:t>//Construtor</a:t>
            </a:r>
            <a:endParaRPr lang="pt-PT" dirty="0">
              <a:solidFill>
                <a:srgbClr val="000000"/>
              </a:solidFill>
            </a:endParaRPr>
          </a:p>
          <a:p>
            <a:pPr lvl="1">
              <a:buNone/>
            </a:pPr>
            <a:endParaRPr lang="pt-PT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pt-PT" dirty="0">
                <a:solidFill>
                  <a:srgbClr val="000000"/>
                </a:solidFill>
              </a:rPr>
              <a:t>	      </a:t>
            </a:r>
            <a:r>
              <a:rPr lang="pt-PT" dirty="0" err="1">
                <a:solidFill>
                  <a:srgbClr val="0000C0"/>
                </a:solidFill>
              </a:rPr>
              <a:t>public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String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getDescricao</a:t>
            </a:r>
            <a:r>
              <a:rPr lang="pt-PT" dirty="0">
                <a:solidFill>
                  <a:srgbClr val="000000"/>
                </a:solidFill>
              </a:rPr>
              <a:t> () {</a:t>
            </a:r>
          </a:p>
          <a:p>
            <a:pPr lvl="1">
              <a:buNone/>
            </a:pPr>
            <a:r>
              <a:rPr lang="pt-PT" dirty="0">
                <a:solidFill>
                  <a:srgbClr val="000000"/>
                </a:solidFill>
              </a:rPr>
              <a:t>	             </a:t>
            </a:r>
            <a:r>
              <a:rPr lang="pt-PT" dirty="0" err="1">
                <a:solidFill>
                  <a:srgbClr val="000000"/>
                </a:solidFill>
              </a:rPr>
              <a:t>return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super.getDescrição</a:t>
            </a:r>
            <a:r>
              <a:rPr lang="pt-PT" dirty="0">
                <a:solidFill>
                  <a:srgbClr val="000000"/>
                </a:solidFill>
              </a:rPr>
              <a:t> ()+</a:t>
            </a:r>
          </a:p>
          <a:p>
            <a:pPr lvl="1">
              <a:buNone/>
            </a:pPr>
            <a:r>
              <a:rPr lang="pt-PT" dirty="0">
                <a:solidFill>
                  <a:srgbClr val="000000"/>
                </a:solidFill>
              </a:rPr>
              <a:t>		 “Cor = “+cor;</a:t>
            </a:r>
          </a:p>
          <a:p>
            <a:pPr lvl="1">
              <a:buNone/>
            </a:pPr>
            <a:r>
              <a:rPr lang="pt-PT" dirty="0">
                <a:solidFill>
                  <a:srgbClr val="000000"/>
                </a:solidFill>
              </a:rPr>
              <a:t>	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/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9F3BCA-0113-4D26-B831-EFF4FDE46D86}"/>
              </a:ext>
            </a:extLst>
          </p:cNvPr>
          <p:cNvCxnSpPr>
            <a:cxnSpLocks/>
          </p:cNvCxnSpPr>
          <p:nvPr/>
        </p:nvCxnSpPr>
        <p:spPr>
          <a:xfrm>
            <a:off x="7698959" y="2573223"/>
            <a:ext cx="0" cy="3605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3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960" y="1828800"/>
            <a:ext cx="11612878" cy="4689472"/>
          </a:xfrm>
        </p:spPr>
        <p:txBody>
          <a:bodyPr>
            <a:normAutofit fontScale="92500" lnSpcReduction="10000"/>
          </a:bodyPr>
          <a:lstStyle/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Estas três classes modelam as especificidades e herdam o comportamento comum a partir de </a:t>
            </a:r>
            <a:r>
              <a:rPr lang="pt-PT" dirty="0" err="1"/>
              <a:t>ItemInventario</a:t>
            </a:r>
            <a:r>
              <a:rPr lang="pt-PT" dirty="0"/>
              <a:t>;</a:t>
            </a:r>
          </a:p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Esta opção é mais correta do ponto de vista do design de classes e apresenta ainda algumas vantagens ao nível da manipulação dos objetos</a:t>
            </a:r>
          </a:p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Dado que Filme </a:t>
            </a:r>
            <a:r>
              <a:rPr lang="pt-PT" dirty="0" err="1">
                <a:solidFill>
                  <a:srgbClr val="2121FF"/>
                </a:solidFill>
              </a:rPr>
              <a:t>é-um</a:t>
            </a:r>
            <a:r>
              <a:rPr lang="pt-PT" dirty="0">
                <a:solidFill>
                  <a:schemeClr val="accent2"/>
                </a:solidFill>
              </a:rPr>
              <a:t> </a:t>
            </a:r>
            <a:r>
              <a:rPr lang="pt-PT" dirty="0" err="1"/>
              <a:t>ItemInventario</a:t>
            </a:r>
            <a:r>
              <a:rPr lang="pt-PT" dirty="0"/>
              <a:t> (tal como Lente e Camara), podemos fazer: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>
                <a:solidFill>
                  <a:srgbClr val="C00000"/>
                </a:solidFill>
              </a:rPr>
              <a:t>						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ItemInventario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item;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>
                <a:solidFill>
                  <a:srgbClr val="C00000"/>
                </a:solidFill>
              </a:rPr>
              <a:t>						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item =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Lente (…); </a:t>
            </a:r>
            <a:r>
              <a:rPr lang="pt-PT" dirty="0">
                <a:solidFill>
                  <a:schemeClr val="tx1"/>
                </a:solidFill>
              </a:rPr>
              <a:t>ou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dirty="0">
                <a:solidFill>
                  <a:srgbClr val="C00000"/>
                </a:solidFill>
              </a:rPr>
              <a:t>						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item =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Filme (…); </a:t>
            </a:r>
            <a:r>
              <a:rPr lang="pt-PT" dirty="0">
                <a:solidFill>
                  <a:schemeClr val="tx1"/>
                </a:solidFill>
              </a:rPr>
              <a:t>ou</a:t>
            </a:r>
          </a:p>
          <a:p>
            <a:pPr lvl="1">
              <a:lnSpc>
                <a:spcPct val="90000"/>
              </a:lnSpc>
              <a:buNone/>
            </a:pPr>
            <a:r>
              <a:rPr lang="pt-PT" dirty="0">
                <a:solidFill>
                  <a:srgbClr val="C00000"/>
                </a:solidFill>
              </a:rPr>
              <a:t>						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item =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dirty="0">
                <a:solidFill>
                  <a:srgbClr val="FFC000"/>
                </a:solidFill>
                <a:latin typeface="Consolas" panose="020B0609020204030204" pitchFamily="49" charset="0"/>
              </a:rPr>
              <a:t> Camara (…);</a:t>
            </a:r>
          </a:p>
          <a:p>
            <a:pPr algn="just">
              <a:lnSpc>
                <a:spcPct val="100000"/>
              </a:lnSpc>
            </a:pPr>
            <a:endParaRPr lang="pt-PT" dirty="0"/>
          </a:p>
          <a:p>
            <a:pPr>
              <a:lnSpc>
                <a:spcPct val="90000"/>
              </a:lnSpc>
            </a:pPr>
            <a:endParaRPr 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Exemplo (v)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15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24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 dirty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 dirty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4069774"/>
            <a:ext cx="7500254" cy="165611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sz="2800" b="0" dirty="0">
                <a:latin typeface="Arial Black"/>
              </a:rPr>
              <a:t>Programação 11º Ano</a:t>
            </a:r>
          </a:p>
          <a:p>
            <a:pPr lvl="0">
              <a:lnSpc>
                <a:spcPct val="100000"/>
              </a:lnSpc>
            </a:pPr>
            <a:endParaRPr lang="pt-PT" sz="2800" b="0" dirty="0">
              <a:solidFill>
                <a:srgbClr val="14007F"/>
              </a:solidFill>
              <a:latin typeface="Arial Black"/>
            </a:endParaRPr>
          </a:p>
          <a:p>
            <a:pPr lvl="0">
              <a:lnSpc>
                <a:spcPct val="100000"/>
              </a:lnSpc>
            </a:pPr>
            <a:r>
              <a:rPr lang="pt-PT" sz="2800" b="0" dirty="0">
                <a:solidFill>
                  <a:srgbClr val="000088"/>
                </a:solidFill>
                <a:latin typeface="Arial Black"/>
              </a:rPr>
              <a:t>Herança e polimorfismo</a:t>
            </a:r>
            <a:endParaRPr lang="pt-PT" sz="20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1488039"/>
            <a:ext cx="9514602" cy="484092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148803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1483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5EA9AD4-413F-4607-A894-9ACB1C7D3A9F}"/>
              </a:ext>
            </a:extLst>
          </p:cNvPr>
          <p:cNvSpPr txBox="1">
            <a:spLocks/>
          </p:cNvSpPr>
          <p:nvPr/>
        </p:nvSpPr>
        <p:spPr>
          <a:xfrm>
            <a:off x="789014" y="148803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Polimorfismo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92500" lnSpcReduction="20000"/>
          </a:bodyPr>
          <a:lstStyle/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Um dos conceitos fundamentais em programação orientada aos objetos é a </a:t>
            </a:r>
            <a:r>
              <a:rPr lang="pt-PT" dirty="0">
                <a:solidFill>
                  <a:srgbClr val="2121FF"/>
                </a:solidFill>
              </a:rPr>
              <a:t>herança</a:t>
            </a:r>
            <a:r>
              <a:rPr lang="pt-PT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Quando utilizada corretamente permite a reutilização de código e facilita o desenho de software;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A herança permite derivar uma nova classe a partir de outra já existente;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À classe já existente dá-se o nome de </a:t>
            </a:r>
            <a:r>
              <a:rPr lang="pt-PT" dirty="0" err="1">
                <a:solidFill>
                  <a:srgbClr val="2121FF"/>
                </a:solidFill>
              </a:rPr>
              <a:t>super</a:t>
            </a:r>
            <a:r>
              <a:rPr lang="pt-PT" dirty="0">
                <a:solidFill>
                  <a:srgbClr val="2121FF"/>
                </a:solidFill>
              </a:rPr>
              <a:t> classe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À nova classe chama-se </a:t>
            </a:r>
            <a:r>
              <a:rPr lang="pt-PT" dirty="0">
                <a:solidFill>
                  <a:srgbClr val="2121FF"/>
                </a:solidFill>
              </a:rPr>
              <a:t>subclasse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Também se pode usar o conceito pai-filho para descrever esta relação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Uma subclasse herda características da sua </a:t>
            </a:r>
            <a:r>
              <a:rPr lang="pt-PT" dirty="0" err="1"/>
              <a:t>super</a:t>
            </a:r>
            <a:r>
              <a:rPr lang="pt-PT" dirty="0"/>
              <a:t> classe (herda as </a:t>
            </a:r>
            <a:r>
              <a:rPr lang="pt-PT" dirty="0">
                <a:solidFill>
                  <a:srgbClr val="2121FF"/>
                </a:solidFill>
              </a:rPr>
              <a:t>variáveis de instância </a:t>
            </a:r>
            <a:r>
              <a:rPr lang="pt-PT" dirty="0"/>
              <a:t>e os </a:t>
            </a:r>
            <a:r>
              <a:rPr lang="pt-PT" dirty="0">
                <a:solidFill>
                  <a:srgbClr val="2121FF"/>
                </a:solidFill>
              </a:rPr>
              <a:t>métodos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/>
              <a:t>nela definidos).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Herança(I)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4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62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92500" lnSpcReduction="20000"/>
          </a:bodyPr>
          <a:lstStyle/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A relação de herança deve criar uma relação </a:t>
            </a:r>
            <a:r>
              <a:rPr lang="pt-PT" dirty="0" err="1">
                <a:solidFill>
                  <a:srgbClr val="2121FF"/>
                </a:solidFill>
              </a:rPr>
              <a:t>é-um</a:t>
            </a:r>
            <a:r>
              <a:rPr lang="pt-PT" dirty="0"/>
              <a:t> (</a:t>
            </a:r>
            <a:r>
              <a:rPr lang="pt-PT" dirty="0" err="1"/>
              <a:t>is-a</a:t>
            </a:r>
            <a:r>
              <a:rPr lang="pt-PT" dirty="0"/>
              <a:t>), significando que a </a:t>
            </a:r>
            <a:r>
              <a:rPr lang="pt-PT" dirty="0">
                <a:solidFill>
                  <a:srgbClr val="2121FF"/>
                </a:solidFill>
              </a:rPr>
              <a:t>subclasse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/>
              <a:t>é uma versão mais específica da </a:t>
            </a:r>
            <a:r>
              <a:rPr lang="pt-PT" dirty="0" err="1">
                <a:solidFill>
                  <a:srgbClr val="2121FF"/>
                </a:solidFill>
              </a:rPr>
              <a:t>super</a:t>
            </a:r>
            <a:r>
              <a:rPr lang="pt-PT" dirty="0">
                <a:solidFill>
                  <a:srgbClr val="2121FF"/>
                </a:solidFill>
              </a:rPr>
              <a:t> classe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Exemplo: dicionário </a:t>
            </a:r>
            <a:r>
              <a:rPr lang="pt-PT" dirty="0" err="1">
                <a:solidFill>
                  <a:srgbClr val="2121FF"/>
                </a:solidFill>
              </a:rPr>
              <a:t>é-um</a:t>
            </a:r>
            <a:r>
              <a:rPr lang="pt-PT" dirty="0"/>
              <a:t> livro, pelo que uma classe que represente um dicionário pode ser subclasse de uma classe mais genérica que represente um livro;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/>
              <a:t>Em Java a relação de herança é estabelecida usando a palavra reservada </a:t>
            </a:r>
            <a:r>
              <a:rPr lang="pt-PT" dirty="0" err="1">
                <a:solidFill>
                  <a:srgbClr val="FFC000"/>
                </a:solidFill>
                <a:latin typeface="Consolas" panose="020B0609020204030204" pitchFamily="49" charset="0"/>
              </a:rPr>
              <a:t>extends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Exemplo: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PT" dirty="0">
                <a:solidFill>
                  <a:srgbClr val="C00000"/>
                </a:solidFill>
              </a:rPr>
              <a:t>	</a:t>
            </a:r>
            <a:r>
              <a:rPr lang="pt-PT" sz="30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sz="3000" dirty="0" err="1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pt-PT" sz="30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3000" dirty="0" err="1">
                <a:solidFill>
                  <a:srgbClr val="FFC000"/>
                </a:solidFill>
                <a:latin typeface="Consolas" panose="020B0609020204030204" pitchFamily="49" charset="0"/>
              </a:rPr>
              <a:t>Dicionario</a:t>
            </a:r>
            <a:r>
              <a:rPr lang="pt-PT" sz="30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3000" dirty="0" err="1">
                <a:solidFill>
                  <a:srgbClr val="FF0000"/>
                </a:solidFill>
                <a:latin typeface="Consolas" panose="020B0609020204030204" pitchFamily="49" charset="0"/>
              </a:rPr>
              <a:t>extends</a:t>
            </a:r>
            <a:r>
              <a:rPr lang="pt-PT" sz="3000" dirty="0">
                <a:solidFill>
                  <a:srgbClr val="FFC000"/>
                </a:solidFill>
                <a:latin typeface="Consolas" panose="020B0609020204030204" pitchFamily="49" charset="0"/>
              </a:rPr>
              <a:t> Livro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PT" sz="3000" dirty="0">
                <a:solidFill>
                  <a:srgbClr val="FFC000"/>
                </a:solidFill>
                <a:latin typeface="Consolas" panose="020B0609020204030204" pitchFamily="49" charset="0"/>
              </a:rPr>
              <a:t>			// conteúdo da classe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pt-PT" sz="3000" dirty="0">
                <a:solidFill>
                  <a:srgbClr val="FFC000"/>
                </a:solidFill>
                <a:latin typeface="Consolas" panose="020B0609020204030204" pitchFamily="49" charset="0"/>
              </a:rPr>
              <a:t>		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Herança(II)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5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98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524002"/>
            <a:ext cx="11612878" cy="850232"/>
          </a:xfrm>
        </p:spPr>
        <p:txBody>
          <a:bodyPr>
            <a:normAutofit/>
          </a:bodyPr>
          <a:lstStyle/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</a:rPr>
              <a:t>Exemplo: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Herança(III)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0" y="6609879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6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A675A-3C47-4CD6-8CCA-7DB6CFE0A537}"/>
              </a:ext>
            </a:extLst>
          </p:cNvPr>
          <p:cNvSpPr/>
          <p:nvPr/>
        </p:nvSpPr>
        <p:spPr>
          <a:xfrm>
            <a:off x="16043" y="2213811"/>
            <a:ext cx="100744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</a:rPr>
              <a:t>//  Classe Livro será uma </a:t>
            </a:r>
            <a:r>
              <a:rPr lang="pt-PT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super</a:t>
            </a:r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</a:rPr>
              <a:t> classe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class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Livro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  	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protected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paginas = 1500;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	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void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page_message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      </a:t>
            </a:r>
            <a:r>
              <a:rPr lang="pt-PT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System.out.println</a:t>
            </a: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("Número de páginas: " + paginas);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32E6D-2C47-4C00-A0BA-C6B710C78E7E}"/>
              </a:ext>
            </a:extLst>
          </p:cNvPr>
          <p:cNvSpPr/>
          <p:nvPr/>
        </p:nvSpPr>
        <p:spPr>
          <a:xfrm>
            <a:off x="0" y="4184232"/>
            <a:ext cx="118110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>
                <a:solidFill>
                  <a:srgbClr val="00B050"/>
                </a:solidFill>
              </a:rPr>
              <a:t>//  Classe </a:t>
            </a:r>
            <a:r>
              <a:rPr lang="pt-PT" sz="2000" dirty="0" err="1">
                <a:solidFill>
                  <a:srgbClr val="00B050"/>
                </a:solidFill>
              </a:rPr>
              <a:t>Dicionario</a:t>
            </a:r>
            <a:r>
              <a:rPr lang="pt-PT" sz="2000" dirty="0">
                <a:solidFill>
                  <a:srgbClr val="00B050"/>
                </a:solidFill>
              </a:rPr>
              <a:t> herda os métodos e variáveis da classe Livro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 err="1">
                <a:solidFill>
                  <a:srgbClr val="FFC000"/>
                </a:solidFill>
              </a:rPr>
              <a:t>class</a:t>
            </a:r>
            <a:r>
              <a:rPr lang="pt-PT" sz="2000" dirty="0">
                <a:solidFill>
                  <a:srgbClr val="FFC000"/>
                </a:solidFill>
              </a:rPr>
              <a:t> </a:t>
            </a:r>
            <a:r>
              <a:rPr lang="pt-PT" sz="2000" dirty="0" err="1">
                <a:solidFill>
                  <a:srgbClr val="FFC000"/>
                </a:solidFill>
              </a:rPr>
              <a:t>Dicionario</a:t>
            </a:r>
            <a:r>
              <a:rPr lang="pt-PT" sz="2000" dirty="0">
                <a:solidFill>
                  <a:srgbClr val="FFC000"/>
                </a:solidFill>
              </a:rPr>
              <a:t> </a:t>
            </a:r>
            <a:r>
              <a:rPr lang="pt-PT" sz="2000" dirty="0" err="1">
                <a:solidFill>
                  <a:srgbClr val="FF0000"/>
                </a:solidFill>
              </a:rPr>
              <a:t>extends</a:t>
            </a:r>
            <a:r>
              <a:rPr lang="pt-PT" sz="2000" dirty="0">
                <a:solidFill>
                  <a:srgbClr val="FFC000"/>
                </a:solidFill>
              </a:rPr>
              <a:t> Livro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>
                <a:solidFill>
                  <a:srgbClr val="FFC000"/>
                </a:solidFill>
              </a:rPr>
              <a:t>   	</a:t>
            </a:r>
            <a:r>
              <a:rPr lang="pt-PT" sz="2000" dirty="0" err="1">
                <a:solidFill>
                  <a:srgbClr val="FFC000"/>
                </a:solidFill>
              </a:rPr>
              <a:t>private</a:t>
            </a:r>
            <a:r>
              <a:rPr lang="pt-PT" sz="2000" dirty="0">
                <a:solidFill>
                  <a:srgbClr val="FFC000"/>
                </a:solidFill>
              </a:rPr>
              <a:t> </a:t>
            </a:r>
            <a:r>
              <a:rPr lang="pt-PT" sz="2000" dirty="0" err="1">
                <a:solidFill>
                  <a:srgbClr val="FFC000"/>
                </a:solidFill>
              </a:rPr>
              <a:t>int</a:t>
            </a:r>
            <a:r>
              <a:rPr lang="pt-PT" sz="2000" dirty="0">
                <a:solidFill>
                  <a:srgbClr val="FFC000"/>
                </a:solidFill>
              </a:rPr>
              <a:t> entradas = 52500;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>
                <a:solidFill>
                  <a:srgbClr val="FFC000"/>
                </a:solidFill>
              </a:rPr>
              <a:t>	</a:t>
            </a:r>
            <a:r>
              <a:rPr lang="pt-PT" sz="2000" dirty="0" err="1">
                <a:solidFill>
                  <a:srgbClr val="FFC000"/>
                </a:solidFill>
              </a:rPr>
              <a:t>public</a:t>
            </a:r>
            <a:r>
              <a:rPr lang="pt-PT" sz="2000" dirty="0">
                <a:solidFill>
                  <a:srgbClr val="FFC000"/>
                </a:solidFill>
              </a:rPr>
              <a:t> </a:t>
            </a:r>
            <a:r>
              <a:rPr lang="pt-PT" sz="2000" dirty="0" err="1">
                <a:solidFill>
                  <a:srgbClr val="FFC000"/>
                </a:solidFill>
              </a:rPr>
              <a:t>void</a:t>
            </a:r>
            <a:r>
              <a:rPr lang="pt-PT" sz="2000" dirty="0">
                <a:solidFill>
                  <a:srgbClr val="FFC000"/>
                </a:solidFill>
              </a:rPr>
              <a:t> </a:t>
            </a:r>
            <a:r>
              <a:rPr lang="pt-PT" sz="2000" dirty="0" err="1">
                <a:solidFill>
                  <a:srgbClr val="FFC000"/>
                </a:solidFill>
              </a:rPr>
              <a:t>entradas_message</a:t>
            </a:r>
            <a:r>
              <a:rPr lang="pt-PT" sz="2000" dirty="0">
                <a:solidFill>
                  <a:srgbClr val="FFC000"/>
                </a:solidFill>
              </a:rPr>
              <a:t> 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>
                <a:solidFill>
                  <a:srgbClr val="FFC000"/>
                </a:solidFill>
              </a:rPr>
              <a:t>        	</a:t>
            </a:r>
            <a:r>
              <a:rPr lang="pt-PT" sz="2000" dirty="0" err="1">
                <a:solidFill>
                  <a:srgbClr val="FFC000"/>
                </a:solidFill>
              </a:rPr>
              <a:t>System.out.println</a:t>
            </a:r>
            <a:r>
              <a:rPr lang="pt-PT" sz="2000" dirty="0">
                <a:solidFill>
                  <a:srgbClr val="FFC000"/>
                </a:solidFill>
              </a:rPr>
              <a:t> (”Número de entradas: " + entradas);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>
                <a:solidFill>
                  <a:srgbClr val="FFC000"/>
                </a:solidFill>
              </a:rPr>
              <a:t>        	</a:t>
            </a:r>
            <a:r>
              <a:rPr lang="pt-PT" sz="2000" dirty="0" err="1">
                <a:solidFill>
                  <a:srgbClr val="FFC000"/>
                </a:solidFill>
              </a:rPr>
              <a:t>System.out.println</a:t>
            </a:r>
            <a:r>
              <a:rPr lang="pt-PT" sz="2000" dirty="0">
                <a:solidFill>
                  <a:srgbClr val="FFC000"/>
                </a:solidFill>
              </a:rPr>
              <a:t> (”Média por página:" + entradas/paginas);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>
                <a:solidFill>
                  <a:srgbClr val="FFC000"/>
                </a:solidFill>
              </a:rPr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sz="2000" dirty="0">
                <a:solidFill>
                  <a:srgbClr val="FFC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10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604210"/>
            <a:ext cx="11612878" cy="5010314"/>
          </a:xfrm>
        </p:spPr>
        <p:txBody>
          <a:bodyPr>
            <a:normAutofit fontScale="92500" lnSpcReduction="10000"/>
          </a:bodyPr>
          <a:lstStyle/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O </a:t>
            </a:r>
            <a:r>
              <a:rPr lang="pt-PT">
                <a:solidFill>
                  <a:srgbClr val="2121FF"/>
                </a:solidFill>
              </a:rPr>
              <a:t>polimorfismo</a:t>
            </a:r>
            <a:r>
              <a:rPr lang="pt-PT"/>
              <a:t> é um outro conceito central em programação orientada a objectos;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Uma referência </a:t>
            </a:r>
            <a:r>
              <a:rPr lang="pt-PT">
                <a:solidFill>
                  <a:schemeClr val="tx1"/>
                </a:solidFill>
              </a:rPr>
              <a:t>polimórfica</a:t>
            </a:r>
            <a:r>
              <a:rPr lang="pt-PT"/>
              <a:t> é aquela que se pode referir a um de </a:t>
            </a:r>
            <a:r>
              <a:rPr lang="pt-PT">
                <a:solidFill>
                  <a:srgbClr val="2121FF"/>
                </a:solidFill>
              </a:rPr>
              <a:t>vários possíveis métodos</a:t>
            </a:r>
            <a:r>
              <a:rPr lang="pt-PT"/>
              <a:t>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Em geral, é o </a:t>
            </a:r>
            <a:r>
              <a:rPr lang="pt-PT">
                <a:solidFill>
                  <a:srgbClr val="2121FF"/>
                </a:solidFill>
              </a:rPr>
              <a:t>tipo do objecto </a:t>
            </a:r>
            <a:r>
              <a:rPr lang="pt-PT"/>
              <a:t>(e não o tipo da referência) que define qual o método que é invocado;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É de notar que, caso a invocação polimórfica de um método esteja dentro de um ciclo, é possível que a mesma linha de código invoque métodos diferentes em momentos (iterações do ciclo) diferentes;</a:t>
            </a:r>
          </a:p>
          <a:p>
            <a:pPr marL="512758" indent="-457200"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PT"/>
              <a:t>Assim, as referências polimórficas são definidas no momento da execução e não no momento da compilação.</a:t>
            </a:r>
            <a:endParaRPr lang="pt-PT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Polimorfismo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7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167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lnSpcReduction="10000"/>
          </a:bodyPr>
          <a:lstStyle/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Imaginemos que queríamos implementar um programa de gestão de stocks de uma loja de material fotográfico;</a:t>
            </a:r>
          </a:p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Vamos imaginar que esta loja vende lentes, filmes e câmaras fotográficas</a:t>
            </a:r>
          </a:p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O nosso sistema necessita de guardar informação sobre os diversos itens: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/>
              <a:t>As lentes têm uma distância focal e podem ou não ter zoom;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/>
              <a:t>Os filmes têm uma sensibilidade e um número de fotos;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/>
              <a:t>As câmaras podem vir ou não com lente, têm uma dada velocidade máxima e uma dada cor;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Polimorfismo  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8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74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/>
          </a:bodyPr>
          <a:lstStyle/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/>
              <a:t>Todos os elementos necessitam ainda de: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/>
              <a:t>Descrição do item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/>
              <a:t>Um código identificador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/>
              <a:t>A quantidade em stock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/>
              <a:t>O preço do item</a:t>
            </a:r>
          </a:p>
          <a:p>
            <a:pPr lvl="1" indent="0" algn="just">
              <a:buNone/>
            </a:pPr>
            <a:endParaRPr lang="pt-PT"/>
          </a:p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/>
              <a:t>Precisamos de criar classes que representem cada tipo de item, guardando as informações respectivas nas suas variáveis de instância.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Generalização e Especialização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Polimorfismo  (iii)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9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9140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FB7DD12B-77B7-4604-BC86-78A3B25C3A58}"/>
    </a:ext>
  </a:extLst>
</a:theme>
</file>

<file path=ppt/theme/theme4.xml><?xml version="1.0" encoding="utf-8"?>
<a:theme xmlns:a="http://schemas.openxmlformats.org/drawingml/2006/main" name="1_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01D13AAA-DC82-4C0E-B3FF-5224956997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281D87-B8D2-4578-AB09-9B1F468EF3A2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804f70ca-119b-40ef-8b1a-1b7373f2aa2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D5466F-AA72-4C45-A2BA-83375B6BA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573AE4-09E0-42F9-8812-93A02D1A1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865</Words>
  <Application>Microsoft Office PowerPoint</Application>
  <PresentationFormat>Widescreen</PresentationFormat>
  <Paragraphs>232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Consolas</vt:lpstr>
      <vt:lpstr>Graphik</vt:lpstr>
      <vt:lpstr>Titles</vt:lpstr>
      <vt:lpstr>Content Layouts</vt:lpstr>
      <vt:lpstr>1_Content Layouts</vt:lpstr>
      <vt:lpstr>1_Specialty Slides</vt:lpstr>
      <vt:lpstr>Workforce of the future</vt:lpstr>
      <vt:lpstr>PowerPoint Presentation</vt:lpstr>
      <vt:lpstr>PowerPoint Presentation</vt:lpstr>
      <vt:lpstr>Generalização e Especialização Herança(I)</vt:lpstr>
      <vt:lpstr>Generalização e Especialização Herança(II)</vt:lpstr>
      <vt:lpstr>Generalização e Especialização Herança(III)</vt:lpstr>
      <vt:lpstr>Generalização e Especialização Polimorfismo (i)</vt:lpstr>
      <vt:lpstr>Generalização e Especialização Polimorfismo  (ii)</vt:lpstr>
      <vt:lpstr>Generalização e Especialização Polimorfismo  (iii)</vt:lpstr>
      <vt:lpstr>Generalização e Especialização Exemplo (i)</vt:lpstr>
      <vt:lpstr>Generalização e Especialização Exemplo  (ii)</vt:lpstr>
      <vt:lpstr>Generalização e Especialização Exemplo  (iIi)</vt:lpstr>
      <vt:lpstr>Generalização e Especialização Exemplo  (iv)</vt:lpstr>
      <vt:lpstr>Generalização e Especialização Exemplo  (iv)</vt:lpstr>
      <vt:lpstr>Generalização e Especialização Exemplo (v)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Azevedo, Daniel F.</dc:creator>
  <cp:lastModifiedBy>Costa, Vasco P.</cp:lastModifiedBy>
  <cp:revision>48</cp:revision>
  <dcterms:created xsi:type="dcterms:W3CDTF">2019-07-25T10:31:53Z</dcterms:created>
  <dcterms:modified xsi:type="dcterms:W3CDTF">2020-02-13T09:30:46Z</dcterms:modified>
</cp:coreProperties>
</file>