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7"/>
  </p:notesMasterIdLst>
  <p:handoutMasterIdLst>
    <p:handoutMasterId r:id="rId18"/>
  </p:handoutMasterIdLst>
  <p:sldIdLst>
    <p:sldId id="330" r:id="rId8"/>
    <p:sldId id="309" r:id="rId9"/>
    <p:sldId id="335" r:id="rId10"/>
    <p:sldId id="316" r:id="rId11"/>
    <p:sldId id="352" r:id="rId12"/>
    <p:sldId id="353" r:id="rId13"/>
    <p:sldId id="355" r:id="rId14"/>
    <p:sldId id="354" r:id="rId15"/>
    <p:sldId id="35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52"/>
            <p14:sldId id="353"/>
            <p14:sldId id="355"/>
            <p14:sldId id="35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628F8A68-76F5-40DB-AA27-6D03FC1DFC14}"/>
    <pc:docChg chg="custSel modSld">
      <pc:chgData name="Costa, Vasco P." userId="b276ea66-e884-4454-8733-48ace163f9df" providerId="ADAL" clId="{628F8A68-76F5-40DB-AA27-6D03FC1DFC14}" dt="2020-02-11T10:58:33.656" v="12" actId="790"/>
      <pc:docMkLst>
        <pc:docMk/>
      </pc:docMkLst>
      <pc:sldChg chg="modSp">
        <pc:chgData name="Costa, Vasco P." userId="b276ea66-e884-4454-8733-48ace163f9df" providerId="ADAL" clId="{628F8A68-76F5-40DB-AA27-6D03FC1DFC14}" dt="2020-02-11T10:48:32.965" v="2" actId="790"/>
        <pc:sldMkLst>
          <pc:docMk/>
          <pc:sldMk cId="0" sldId="309"/>
        </pc:sldMkLst>
        <pc:spChg chg="mod">
          <ac:chgData name="Costa, Vasco P." userId="b276ea66-e884-4454-8733-48ace163f9df" providerId="ADAL" clId="{628F8A68-76F5-40DB-AA27-6D03FC1DFC14}" dt="2020-02-11T10:48:32.965" v="2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628F8A68-76F5-40DB-AA27-6D03FC1DFC14}" dt="2020-02-11T10:48:32.965" v="2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628F8A68-76F5-40DB-AA27-6D03FC1DFC14}" dt="2020-02-11T10:48:56.253" v="4" actId="790"/>
        <pc:sldMkLst>
          <pc:docMk/>
          <pc:sldMk cId="0" sldId="316"/>
        </pc:sldMkLst>
        <pc:spChg chg="mod">
          <ac:chgData name="Costa, Vasco P." userId="b276ea66-e884-4454-8733-48ace163f9df" providerId="ADAL" clId="{628F8A68-76F5-40DB-AA27-6D03FC1DFC14}" dt="2020-02-11T10:48:56.253" v="4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628F8A68-76F5-40DB-AA27-6D03FC1DFC14}" dt="2020-02-11T10:48:56.253" v="4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48:56.253" v="4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48:56.253" v="4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28F8A68-76F5-40DB-AA27-6D03FC1DFC14}" dt="2020-02-11T10:48:26.247" v="1" actId="313"/>
        <pc:sldMkLst>
          <pc:docMk/>
          <pc:sldMk cId="0" sldId="330"/>
        </pc:sldMkLst>
        <pc:spChg chg="mod">
          <ac:chgData name="Costa, Vasco P." userId="b276ea66-e884-4454-8733-48ace163f9df" providerId="ADAL" clId="{628F8A68-76F5-40DB-AA27-6D03FC1DFC14}" dt="2020-02-11T10:48:20.897" v="0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628F8A68-76F5-40DB-AA27-6D03FC1DFC14}" dt="2020-02-11T10:48:26.247" v="1" actId="313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628F8A68-76F5-40DB-AA27-6D03FC1DFC14}" dt="2020-02-11T10:48:43.384" v="3" actId="790"/>
        <pc:sldMkLst>
          <pc:docMk/>
          <pc:sldMk cId="2095816919" sldId="335"/>
        </pc:sldMkLst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9" creationId="{95EA9AD4-413F-4607-A894-9ACB1C7D3A9F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11" creationId="{98A67702-09F7-47AB-8C78-A5E706A84303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628F8A68-76F5-40DB-AA27-6D03FC1DFC14}" dt="2020-02-11T10:48:43.384" v="3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628F8A68-76F5-40DB-AA27-6D03FC1DFC14}" dt="2020-02-11T10:49:30.413" v="7" actId="20577"/>
        <pc:sldMkLst>
          <pc:docMk/>
          <pc:sldMk cId="2073122807" sldId="352"/>
        </pc:sldMkLst>
        <pc:spChg chg="mod">
          <ac:chgData name="Costa, Vasco P." userId="b276ea66-e884-4454-8733-48ace163f9df" providerId="ADAL" clId="{628F8A68-76F5-40DB-AA27-6D03FC1DFC14}" dt="2020-02-11T10:49:30.413" v="7" actId="20577"/>
          <ac:spMkLst>
            <pc:docMk/>
            <pc:sldMk cId="2073122807" sldId="352"/>
            <ac:spMk id="2" creationId="{40347416-AAC6-4C14-84B6-6D5EA9AE0344}"/>
          </ac:spMkLst>
        </pc:spChg>
        <pc:spChg chg="mod">
          <ac:chgData name="Costa, Vasco P." userId="b276ea66-e884-4454-8733-48ace163f9df" providerId="ADAL" clId="{628F8A68-76F5-40DB-AA27-6D03FC1DFC14}" dt="2020-02-11T10:49:13.495" v="5" actId="790"/>
          <ac:spMkLst>
            <pc:docMk/>
            <pc:sldMk cId="2073122807" sldId="352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49:13.495" v="5" actId="790"/>
          <ac:spMkLst>
            <pc:docMk/>
            <pc:sldMk cId="2073122807" sldId="352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49:13.495" v="5" actId="790"/>
          <ac:spMkLst>
            <pc:docMk/>
            <pc:sldMk cId="2073122807" sldId="352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28F8A68-76F5-40DB-AA27-6D03FC1DFC14}" dt="2020-02-11T10:58:00.671" v="10" actId="20577"/>
        <pc:sldMkLst>
          <pc:docMk/>
          <pc:sldMk cId="3439900441" sldId="353"/>
        </pc:sldMkLst>
        <pc:spChg chg="mod">
          <ac:chgData name="Costa, Vasco P." userId="b276ea66-e884-4454-8733-48ace163f9df" providerId="ADAL" clId="{628F8A68-76F5-40DB-AA27-6D03FC1DFC14}" dt="2020-02-11T10:58:00.671" v="10" actId="20577"/>
          <ac:spMkLst>
            <pc:docMk/>
            <pc:sldMk cId="3439900441" sldId="353"/>
            <ac:spMk id="2" creationId="{40347416-AAC6-4C14-84B6-6D5EA9AE0344}"/>
          </ac:spMkLst>
        </pc:spChg>
        <pc:spChg chg="mod">
          <ac:chgData name="Costa, Vasco P." userId="b276ea66-e884-4454-8733-48ace163f9df" providerId="ADAL" clId="{628F8A68-76F5-40DB-AA27-6D03FC1DFC14}" dt="2020-02-11T10:57:38.491" v="8" actId="790"/>
          <ac:spMkLst>
            <pc:docMk/>
            <pc:sldMk cId="3439900441" sldId="353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57:38.491" v="8" actId="790"/>
          <ac:spMkLst>
            <pc:docMk/>
            <pc:sldMk cId="3439900441" sldId="353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57:38.491" v="8" actId="790"/>
          <ac:spMkLst>
            <pc:docMk/>
            <pc:sldMk cId="3439900441" sldId="353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28F8A68-76F5-40DB-AA27-6D03FC1DFC14}" dt="2020-02-11T10:58:18.501" v="11" actId="790"/>
        <pc:sldMkLst>
          <pc:docMk/>
          <pc:sldMk cId="603204551" sldId="354"/>
        </pc:sldMkLst>
        <pc:spChg chg="mod">
          <ac:chgData name="Costa, Vasco P." userId="b276ea66-e884-4454-8733-48ace163f9df" providerId="ADAL" clId="{628F8A68-76F5-40DB-AA27-6D03FC1DFC14}" dt="2020-02-11T10:58:18.501" v="11" actId="790"/>
          <ac:spMkLst>
            <pc:docMk/>
            <pc:sldMk cId="603204551" sldId="354"/>
            <ac:spMk id="2" creationId="{40347416-AAC6-4C14-84B6-6D5EA9AE0344}"/>
          </ac:spMkLst>
        </pc:spChg>
        <pc:spChg chg="mod">
          <ac:chgData name="Costa, Vasco P." userId="b276ea66-e884-4454-8733-48ace163f9df" providerId="ADAL" clId="{628F8A68-76F5-40DB-AA27-6D03FC1DFC14}" dt="2020-02-11T10:58:18.501" v="11" actId="790"/>
          <ac:spMkLst>
            <pc:docMk/>
            <pc:sldMk cId="603204551" sldId="354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58:18.501" v="11" actId="790"/>
          <ac:spMkLst>
            <pc:docMk/>
            <pc:sldMk cId="603204551" sldId="354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58:18.501" v="11" actId="790"/>
          <ac:spMkLst>
            <pc:docMk/>
            <pc:sldMk cId="603204551" sldId="354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28F8A68-76F5-40DB-AA27-6D03FC1DFC14}" dt="2020-02-11T10:57:46.263" v="9" actId="790"/>
        <pc:sldMkLst>
          <pc:docMk/>
          <pc:sldMk cId="3164663494" sldId="355"/>
        </pc:sldMkLst>
        <pc:spChg chg="mod">
          <ac:chgData name="Costa, Vasco P." userId="b276ea66-e884-4454-8733-48ace163f9df" providerId="ADAL" clId="{628F8A68-76F5-40DB-AA27-6D03FC1DFC14}" dt="2020-02-11T10:57:46.263" v="9" actId="790"/>
          <ac:spMkLst>
            <pc:docMk/>
            <pc:sldMk cId="3164663494" sldId="355"/>
            <ac:spMk id="2" creationId="{40347416-AAC6-4C14-84B6-6D5EA9AE0344}"/>
          </ac:spMkLst>
        </pc:spChg>
        <pc:spChg chg="mod">
          <ac:chgData name="Costa, Vasco P." userId="b276ea66-e884-4454-8733-48ace163f9df" providerId="ADAL" clId="{628F8A68-76F5-40DB-AA27-6D03FC1DFC14}" dt="2020-02-11T10:57:46.263" v="9" actId="790"/>
          <ac:spMkLst>
            <pc:docMk/>
            <pc:sldMk cId="3164663494" sldId="355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57:46.263" v="9" actId="790"/>
          <ac:spMkLst>
            <pc:docMk/>
            <pc:sldMk cId="3164663494" sldId="355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57:46.263" v="9" actId="790"/>
          <ac:spMkLst>
            <pc:docMk/>
            <pc:sldMk cId="3164663494" sldId="355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28F8A68-76F5-40DB-AA27-6D03FC1DFC14}" dt="2020-02-11T10:58:33.656" v="12" actId="790"/>
        <pc:sldMkLst>
          <pc:docMk/>
          <pc:sldMk cId="2772158" sldId="356"/>
        </pc:sldMkLst>
        <pc:spChg chg="mod">
          <ac:chgData name="Costa, Vasco P." userId="b276ea66-e884-4454-8733-48ace163f9df" providerId="ADAL" clId="{628F8A68-76F5-40DB-AA27-6D03FC1DFC14}" dt="2020-02-11T10:58:33.656" v="12" actId="790"/>
          <ac:spMkLst>
            <pc:docMk/>
            <pc:sldMk cId="2772158" sldId="356"/>
            <ac:spMk id="3" creationId="{8AA0CCEC-8C51-4A5F-A4FE-76413F85C917}"/>
          </ac:spMkLst>
        </pc:spChg>
        <pc:spChg chg="mod">
          <ac:chgData name="Costa, Vasco P." userId="b276ea66-e884-4454-8733-48ace163f9df" providerId="ADAL" clId="{628F8A68-76F5-40DB-AA27-6D03FC1DFC14}" dt="2020-02-11T10:58:33.656" v="12" actId="790"/>
          <ac:spMkLst>
            <pc:docMk/>
            <pc:sldMk cId="2772158" sldId="356"/>
            <ac:spMk id="4" creationId="{FCAF75EE-0F01-4885-93EE-0CC6A535D0D0}"/>
          </ac:spMkLst>
        </pc:spChg>
        <pc:spChg chg="mod">
          <ac:chgData name="Costa, Vasco P." userId="b276ea66-e884-4454-8733-48ace163f9df" providerId="ADAL" clId="{628F8A68-76F5-40DB-AA27-6D03FC1DFC14}" dt="2020-02-11T10:58:33.656" v="12" actId="790"/>
          <ac:spMkLst>
            <pc:docMk/>
            <pc:sldMk cId="2772158" sldId="356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2/11/2020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Generalização e especialização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Generalização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Especialização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67702-09F7-47AB-8C78-A5E706A84303}"/>
              </a:ext>
            </a:extLst>
          </p:cNvPr>
          <p:cNvSpPr/>
          <p:nvPr/>
        </p:nvSpPr>
        <p:spPr>
          <a:xfrm>
            <a:off x="377388" y="3549546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2121FF"/>
                </a:solidFill>
              </a:rPr>
              <a:t>Generalização</a:t>
            </a:r>
            <a:r>
              <a:rPr lang="pt-PT" dirty="0"/>
              <a:t> é o processo de extrair características partilhadas a partir de 2 ou mais classes e combiná-las para uma </a:t>
            </a:r>
            <a:r>
              <a:rPr lang="pt-PT" dirty="0" err="1"/>
              <a:t>superclass</a:t>
            </a:r>
            <a:r>
              <a:rPr lang="pt-PT" dirty="0"/>
              <a:t> genérica;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partilha de características pode ser de atributos, associações ou métodos;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Este é um tipo de relação que indica </a:t>
            </a:r>
            <a:r>
              <a:rPr lang="pt-PT" dirty="0">
                <a:solidFill>
                  <a:srgbClr val="2121FF"/>
                </a:solidFill>
              </a:rPr>
              <a:t>Herança</a:t>
            </a:r>
            <a:r>
              <a:rPr lang="pt-PT" dirty="0"/>
              <a:t>;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O sentido do relacionamento é da classe mais especializada (subclasse) para a mais genérica (superclasse)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Generalização e Especialização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Generalização(I)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632" y="1828800"/>
            <a:ext cx="6083068" cy="4689472"/>
          </a:xfrm>
        </p:spPr>
        <p:txBody>
          <a:bodyPr>
            <a:normAutofit fontScale="85000" lnSpcReduction="200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b="0" dirty="0"/>
              <a:t>Na figura a classe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</a:t>
            </a:r>
            <a:r>
              <a:rPr lang="pt-PT" b="0" i="1" dirty="0" err="1"/>
              <a:t>Luggage</a:t>
            </a:r>
            <a:r>
              <a:rPr lang="pt-PT" b="0" i="1" dirty="0"/>
              <a:t> </a:t>
            </a:r>
            <a:r>
              <a:rPr lang="pt-PT" b="0" dirty="0"/>
              <a:t>(1) e a classe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Cargo</a:t>
            </a:r>
            <a:r>
              <a:rPr lang="pt-PT" b="0" dirty="0"/>
              <a:t> (2) partilham os mesmos atributos. Isso faz com que ambas as classes sejam bastante similares. Durante o processo de </a:t>
            </a:r>
            <a:r>
              <a:rPr lang="pt-PT" b="0" dirty="0">
                <a:solidFill>
                  <a:srgbClr val="2121FF"/>
                </a:solidFill>
              </a:rPr>
              <a:t>generalização</a:t>
            </a:r>
            <a:r>
              <a:rPr lang="pt-PT" b="0" dirty="0"/>
              <a:t> são partilhadas as características (3), combinadas e utilizadas para criar a nova </a:t>
            </a:r>
            <a:r>
              <a:rPr lang="pt-PT" b="0" dirty="0" err="1"/>
              <a:t>super</a:t>
            </a:r>
            <a:r>
              <a:rPr lang="pt-PT" b="0" dirty="0"/>
              <a:t> classe </a:t>
            </a:r>
            <a:r>
              <a:rPr lang="pt-PT" b="0" i="1" dirty="0" err="1"/>
              <a:t>Freight</a:t>
            </a:r>
            <a:r>
              <a:rPr lang="pt-PT" b="0" i="1" dirty="0"/>
              <a:t> </a:t>
            </a:r>
            <a:r>
              <a:rPr lang="pt-PT" b="0" dirty="0"/>
              <a:t>(4). As classes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</a:t>
            </a:r>
            <a:r>
              <a:rPr lang="pt-PT" b="0" i="1" dirty="0" err="1"/>
              <a:t>Luggage</a:t>
            </a:r>
            <a:r>
              <a:rPr lang="pt-PT" b="0" i="1" dirty="0"/>
              <a:t> </a:t>
            </a:r>
            <a:r>
              <a:rPr lang="pt-PT" b="0" dirty="0"/>
              <a:t>(5) e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Cargo </a:t>
            </a:r>
            <a:r>
              <a:rPr lang="pt-PT" b="0" dirty="0"/>
              <a:t>(6) tornam-se subclasses da classe </a:t>
            </a:r>
            <a:r>
              <a:rPr lang="pt-PT" b="0" i="1" dirty="0" err="1"/>
              <a:t>Freight</a:t>
            </a:r>
            <a:r>
              <a:rPr lang="pt-PT" b="0" dirty="0"/>
              <a:t>.</a:t>
            </a:r>
            <a:endParaRPr lang="pt-PT" altLang="pt-PT" b="0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Generalização(II)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45E4C-774D-423D-8E99-DFF2A63A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0" y="1552327"/>
            <a:ext cx="5407087" cy="49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Em contraste com a </a:t>
            </a:r>
            <a:r>
              <a:rPr lang="pt-PT" dirty="0">
                <a:solidFill>
                  <a:srgbClr val="2121FF"/>
                </a:solidFill>
              </a:rPr>
              <a:t>generalização</a:t>
            </a:r>
            <a:r>
              <a:rPr lang="pt-PT" dirty="0"/>
              <a:t>, a </a:t>
            </a:r>
            <a:r>
              <a:rPr lang="pt-PT" dirty="0">
                <a:solidFill>
                  <a:srgbClr val="2121FF"/>
                </a:solidFill>
              </a:rPr>
              <a:t>especialização</a:t>
            </a:r>
            <a:r>
              <a:rPr lang="pt-PT" dirty="0"/>
              <a:t> significa criar subclasses a partir de uma classe existente.</a:t>
            </a:r>
          </a:p>
          <a:p>
            <a:pPr lvl="0" algn="just">
              <a:lnSpc>
                <a:spcPct val="120000"/>
              </a:lnSpc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Se existirem determinados atributos, associações ou métodos que sejam aplicados apenas a alguns dos objetos da classe, uma subclasse pode ser criada.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Generalização e Especialização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Especialização(I)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9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632" y="1828800"/>
            <a:ext cx="6083068" cy="4689472"/>
          </a:xfrm>
        </p:spPr>
        <p:txBody>
          <a:bodyPr>
            <a:normAutofit fontScale="925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b="0" dirty="0"/>
              <a:t>Na figura, a classe </a:t>
            </a:r>
            <a:r>
              <a:rPr lang="pt-PT" b="0" i="1" dirty="0" err="1"/>
              <a:t>Freight</a:t>
            </a:r>
            <a:r>
              <a:rPr lang="pt-PT" b="0" i="1" dirty="0"/>
              <a:t> </a:t>
            </a:r>
            <a:r>
              <a:rPr lang="pt-PT" b="0" dirty="0"/>
              <a:t>(1) tem o atributo </a:t>
            </a:r>
            <a:r>
              <a:rPr lang="pt-PT" b="0" i="1" dirty="0" err="1"/>
              <a:t>Degree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</a:t>
            </a:r>
            <a:r>
              <a:rPr lang="pt-PT" b="0" i="1" dirty="0" err="1"/>
              <a:t>Hazardousness</a:t>
            </a:r>
            <a:r>
              <a:rPr lang="pt-PT" b="0" dirty="0"/>
              <a:t> (2), que apenas é necessária para a classe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Cargo</a:t>
            </a:r>
            <a:r>
              <a:rPr lang="pt-PT" b="0" dirty="0"/>
              <a:t>, mas não é necessária para a classe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</a:t>
            </a:r>
            <a:r>
              <a:rPr lang="pt-PT" b="0" i="1" dirty="0" err="1"/>
              <a:t>Luggage</a:t>
            </a:r>
            <a:r>
              <a:rPr lang="pt-PT" b="0" dirty="0"/>
              <a:t>. Através da especialização é possível colocar o atributo </a:t>
            </a:r>
            <a:r>
              <a:rPr lang="pt-PT" b="0" i="1" dirty="0" err="1"/>
              <a:t>Degree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</a:t>
            </a:r>
            <a:r>
              <a:rPr lang="pt-PT" b="0" i="1" dirty="0" err="1"/>
              <a:t>Hazardousness</a:t>
            </a:r>
            <a:r>
              <a:rPr lang="pt-PT" b="0" dirty="0"/>
              <a:t> (5) apenas em </a:t>
            </a:r>
            <a:r>
              <a:rPr lang="pt-PT" b="0" i="1" dirty="0" err="1"/>
              <a:t>Piece</a:t>
            </a:r>
            <a:r>
              <a:rPr lang="pt-PT" b="0" i="1" dirty="0"/>
              <a:t> </a:t>
            </a:r>
            <a:r>
              <a:rPr lang="pt-PT" b="0" i="1" dirty="0" err="1"/>
              <a:t>of</a:t>
            </a:r>
            <a:r>
              <a:rPr lang="pt-PT" b="0" i="1" dirty="0"/>
              <a:t> Cargo </a:t>
            </a:r>
            <a:r>
              <a:rPr lang="pt-PT" b="0" dirty="0"/>
              <a:t>(3). </a:t>
            </a:r>
            <a:endParaRPr lang="pt-PT" altLang="pt-PT" b="0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Especialização(II)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4362A-ED20-4082-8E2D-910B490F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21" y="1828800"/>
            <a:ext cx="5066385" cy="47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classe mais inclusiva da generalização/especialização é designada por </a:t>
            </a:r>
            <a:r>
              <a:rPr lang="pt-PT" dirty="0" err="1"/>
              <a:t>superclass</a:t>
            </a:r>
            <a:r>
              <a:rPr lang="pt-PT" dirty="0"/>
              <a:t> e é geralmente colocada no topo do diagrama.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Quanto as classes são mais específicas são designadas por subclasses, e são geralmente colocadas por baixo da superclasse.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generalização Vs Especialização(I)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20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generalização Vs Especialização(II)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C3454-6A02-40E9-B626-8F18BA59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50" y="1638571"/>
            <a:ext cx="7250300" cy="43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281D87-B8D2-4578-AB09-9B1F468EF3A2}">
  <ds:schemaRefs>
    <ds:schemaRef ds:uri="http://schemas.microsoft.com/office/2006/metadata/properties"/>
    <ds:schemaRef ds:uri="http://purl.org/dc/dcmitype/"/>
    <ds:schemaRef ds:uri="http://www.w3.org/XML/1998/namespace"/>
    <ds:schemaRef ds:uri="804f70ca-119b-40ef-8b1a-1b7373f2aa2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423</Words>
  <Application>Microsoft Office PowerPoint</Application>
  <PresentationFormat>Widescreen</PresentationFormat>
  <Paragraphs>57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Generalização e Especialização Generalização(I)</vt:lpstr>
      <vt:lpstr>Generalização e Especialização Generalização(II)</vt:lpstr>
      <vt:lpstr>Generalização e Especialização Especialização(I)</vt:lpstr>
      <vt:lpstr>Generalização e Especialização Especialização(II)</vt:lpstr>
      <vt:lpstr>Generalização e Especialização generalização Vs Especialização(I)</vt:lpstr>
      <vt:lpstr>Generalização e Especialização generalização Vs Especialização(II)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20</cp:revision>
  <dcterms:created xsi:type="dcterms:W3CDTF">2019-07-25T10:31:53Z</dcterms:created>
  <dcterms:modified xsi:type="dcterms:W3CDTF">2020-02-11T10:58:37Z</dcterms:modified>
</cp:coreProperties>
</file>