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9" r:id="rId6"/>
    <p:sldMasterId id="2147483677" r:id="rId7"/>
  </p:sldMasterIdLst>
  <p:notesMasterIdLst>
    <p:notesMasterId r:id="rId19"/>
  </p:notesMasterIdLst>
  <p:handoutMasterIdLst>
    <p:handoutMasterId r:id="rId20"/>
  </p:handoutMasterIdLst>
  <p:sldIdLst>
    <p:sldId id="330" r:id="rId8"/>
    <p:sldId id="309" r:id="rId9"/>
    <p:sldId id="335" r:id="rId10"/>
    <p:sldId id="316" r:id="rId11"/>
    <p:sldId id="342" r:id="rId12"/>
    <p:sldId id="345" r:id="rId13"/>
    <p:sldId id="346" r:id="rId14"/>
    <p:sldId id="348" r:id="rId15"/>
    <p:sldId id="347" r:id="rId16"/>
    <p:sldId id="349" r:id="rId17"/>
    <p:sldId id="351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2A9948-FD40-4EDF-934A-3A9A2128CA68}">
          <p14:sldIdLst>
            <p14:sldId id="330"/>
            <p14:sldId id="309"/>
          </p14:sldIdLst>
        </p14:section>
        <p14:section name="&lt;ex. Slide indíce&gt;" id="{3A76D0F9-0534-4FF7-9EF0-26D45C566A9A}">
          <p14:sldIdLst>
            <p14:sldId id="335"/>
          </p14:sldIdLst>
        </p14:section>
        <p14:section name="Detalhe módulo" id="{673F930C-1E3B-40D1-A766-4A9CFD795614}">
          <p14:sldIdLst>
            <p14:sldId id="316"/>
            <p14:sldId id="342"/>
            <p14:sldId id="345"/>
            <p14:sldId id="346"/>
            <p14:sldId id="348"/>
            <p14:sldId id="347"/>
            <p14:sldId id="349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FF"/>
    <a:srgbClr val="B9B9FF"/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073A0DAA-6AF3-43AB-8588-CEC1D06C72B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BCB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000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19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B0FCF-9FF1-4142-B0D7-5315F0BFB8F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22909-5277-48AF-BBBE-59FCF99A396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70C903-5167-41D4-97B7-61D8E807BE28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12/12/2019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01486-A880-4A71-B850-8B8970B0F17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8C3AE-6DBD-4525-AB4A-89D54A5821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3556116-2F07-4668-8C40-DE488E416AE6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0417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A24D4-9626-40B1-8B43-2F599AF456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07E3A-121D-4482-85E6-EDF9B3D20D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EA1BB3BB-F25D-4856-B33D-2E028A13B032}" type="datetime1">
              <a:rPr lang="en-US"/>
              <a:pPr lvl="0"/>
              <a:t>12/12/2019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81B70C-6E8F-4734-ABF4-5E933FA1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DD66C92-574C-4658-8A6F-2C150B487DF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23FA-5A2A-4D93-86CB-C1AA128EC44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E0995-B114-48B6-8E3C-2332C36C5A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Graphik"/>
              </a:defRPr>
            </a:lvl1pPr>
          </a:lstStyle>
          <a:p>
            <a:pPr lvl="0"/>
            <a:fld id="{8DEC80F9-5CDB-4549-8F31-69EA043AB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Graphik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DEC80F9-5CDB-4549-8F31-69EA043AB01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3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D417-1F1F-4C94-9CF6-B47195B5D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BAC2B-3809-4095-A7C2-201F97F796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9218-E06C-418F-A2CB-C692813AE8E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E1FEEB-62F3-4B24-9DFC-3E8495A15308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23940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4428-0794-4427-BD43-4DACD01D3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CFCA9C1-8A26-48B0-9603-1851A9FFEB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defRPr sz="4000" b="0">
                <a:latin typeface="Arial Black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/>
            </a:lvl2pPr>
            <a:lvl3pPr marL="0" marR="0" lvl="2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7639E3D-B649-40DD-BF2B-999BB613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404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6190A924-417B-4177-B3FC-CF5A69AE75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89A91CDB-76B4-4574-868D-1A191CD055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BB76CF-9973-4B1C-8334-8E06885AF865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AE5D0C7-8AF9-4798-B9AB-044DF84D8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192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2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ster: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C98B-7037-433E-8C32-B206E161D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457200"/>
            <a:ext cx="5715000" cy="3086099"/>
          </a:xfrm>
        </p:spPr>
        <p:txBody>
          <a:bodyPr tIns="0">
            <a:noAutofit/>
          </a:bodyPr>
          <a:lstStyle>
            <a:lvl1pPr>
              <a:defRPr sz="600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4965F79-21E8-4715-B87A-9B44E6472D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3543299"/>
            <a:ext cx="5715000" cy="3162296"/>
          </a:xfrm>
        </p:spPr>
        <p:txBody>
          <a:bodyPr>
            <a:noAutofit/>
          </a:bodyPr>
          <a:lstStyle>
            <a:lvl1pPr marL="0">
              <a:lnSpc>
                <a:spcPct val="70000"/>
              </a:lnSpc>
              <a:defRPr sz="4000" b="0">
                <a:latin typeface="Arial Black"/>
              </a:defRPr>
            </a:lvl1pPr>
            <a:lvl2pPr marL="0" indent="0">
              <a:spcAft>
                <a:spcPts val="0"/>
              </a:spcAft>
              <a:defRPr sz="2400"/>
            </a:lvl2pPr>
            <a:lvl3pPr marL="0" indent="0">
              <a:lnSpc>
                <a:spcPct val="100000"/>
              </a:lnSpc>
              <a:spcAft>
                <a:spcPts val="0"/>
              </a:spcAft>
              <a:defRPr/>
            </a:lvl3pPr>
            <a:lvl4pPr marL="0" marR="0" lvl="3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0" marR="0" lvl="4" indent="0" defTabSz="91437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lvl="0"/>
            <a:r>
              <a:rPr lang="en-US" dirty="0"/>
              <a:t>subtitle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CCB28865-5DCB-4D47-8371-C3AD652C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508" y="856399"/>
            <a:ext cx="2409828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55867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9001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10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5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6596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1994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Quot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1E7-7C54-44B7-80BA-A060D3DF7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738" y="2267419"/>
            <a:ext cx="7556272" cy="2323161"/>
          </a:xfrm>
        </p:spPr>
        <p:txBody>
          <a:bodyPr>
            <a:spAutoFit/>
          </a:bodyPr>
          <a:lstStyle>
            <a:lvl1pPr>
              <a:defRPr lang="en-AU" sz="6999">
                <a:solidFill>
                  <a:srgbClr val="595959"/>
                </a:solidFill>
              </a:defRPr>
            </a:lvl1pPr>
          </a:lstStyle>
          <a:p>
            <a:pPr lvl="0"/>
            <a:r>
              <a:rPr lang="en-AU" dirty="0"/>
              <a:t>MAX 70pt</a:t>
            </a:r>
            <a:br>
              <a:rPr lang="en-AU" dirty="0"/>
            </a:br>
            <a:r>
              <a:rPr lang="en-AU" dirty="0"/>
              <a:t>MIN 50pt </a:t>
            </a:r>
            <a:br>
              <a:rPr lang="en-AU" dirty="0"/>
            </a:br>
            <a:r>
              <a:rPr lang="en-AU" dirty="0"/>
              <a:t>MAX 5 LINES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30308CA4-7EDD-48CE-A9C2-D21B8BA88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617003" y="5974789"/>
            <a:ext cx="216081" cy="19588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fld id="{3E0931DC-4310-44FE-BC59-1C940E1EF6B0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586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59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: Black">
    <p:bg>
      <p:bgPr>
        <a:solidFill>
          <a:srgbClr val="004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 spc="-15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4400" b="0" spc="-15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4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solidFill>
                  <a:schemeClr val="tx1"/>
                </a:solidFill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dirty="0" err="1"/>
              <a:t>fIrst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971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128487E-B7C1-4AB6-BCA9-72A0C476A60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514340" marR="0" lvl="2" indent="-230181" defTabSz="914372" fontAlgn="auto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Graphik" pitchFamily="34"/>
              <a:buChar char="–"/>
              <a:tabLst/>
              <a:defRPr lang="en-US" sz="18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CBB9DAE4-188F-478B-9045-8BF1112FC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DADA32-D367-4292-8FCE-5ECAC8019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fld id="{603BFC28-55C4-4276-BD5C-80443D30F1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089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27D0175-8D38-4D5D-9E59-75CEB40CC6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A4F3CD-7E0F-4967-AE9D-AE0DF00869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81D96-843B-4E2E-A669-0EED334EA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10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4179F23-FEC4-484F-B36C-A2ABAC6095D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2F783300-3959-4286-A0F7-9A7E12AE2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871C868-E2C1-449D-9232-97DA872374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44C8D8-9F05-4930-9515-B53233839A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7E3CC4-ED23-4EBE-9C3C-EC9E04B17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91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0174B09-3B8C-4E12-9F7A-998DDEFB0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1218A19-D187-4FF1-A87F-6DF3C1C429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EFF43C-A5A8-4670-99A3-072A20B3051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AEF447B9-451E-4A13-8FA1-0E107E04A5D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CB371EE2-95A5-402A-840E-0D6C31BE40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E9169-B4C7-4607-B94B-2D1C1DE5192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64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87786808-0539-41A6-99AE-77DC84B90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D7C3D5A0-57C3-44E4-B2D9-E576E0B808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55543-67E3-4DDA-923B-50AB964D05B2}" type="slidenum">
              <a:t>‹#›</a:t>
            </a:fld>
            <a:endParaRPr lang="en-US"/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5E461DB-78AD-4DB4-B658-D75A26C1F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5715000" cy="9905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855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97970F3-4827-4EC3-917C-40C9B02C8E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8572500" cy="4689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A686FBD8-C4D5-4FFF-A8FA-6C759BE79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A8833B-0B42-47CA-BEEB-9E8E515456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1003" y="6519004"/>
            <a:ext cx="5715000" cy="2063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Copyright © 2018 Accenture.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000D26D-DD17-46A0-9705-EE10615916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67A280-8E56-42EF-AD8D-3E494B2B36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33C6BD8-9AC6-4DAC-907B-A9092EDF3B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3EDD52-9F63-416E-9013-BAE8F9E7AF81}" type="slidenum">
              <a:t>‹#›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67FDCB8-B238-4CBB-9FCE-02F7D4DDB4A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1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D3ED065-E4F6-4CC9-8F89-B79E46BFB1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165DB-EDEC-4024-BC05-C4C4870DC32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828800"/>
            <a:ext cx="5715000" cy="4689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101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5C2F8-A01E-4794-8A65-EF0EFAB3E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12954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A1E1C-80D0-481F-95B5-9ADACE5CB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8" r:id="rId4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0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0"/>
        </a:spcAft>
        <a:buNone/>
        <a:tabLst/>
        <a:defRPr lang="en-US" sz="1800" b="1" i="0" u="none" strike="noStrike" kern="1200" cap="all" spc="0" baseline="0">
          <a:solidFill>
            <a:srgbClr val="000000"/>
          </a:solidFill>
          <a:uFillTx/>
          <a:latin typeface="Arial"/>
        </a:defRPr>
      </a:lvl1pPr>
      <a:lvl2pPr marL="0" marR="0" lvl="1" indent="0" algn="l" defTabSz="914372" rtl="0" fontAlgn="auto" hangingPunct="1">
        <a:lnSpc>
          <a:spcPct val="90000"/>
        </a:lnSpc>
        <a:spcBef>
          <a:spcPts val="0"/>
        </a:spcBef>
        <a:spcAft>
          <a:spcPts val="1200"/>
        </a:spcAft>
        <a:buNone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02649-3703-4C36-AA12-553D36B6F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3" y="381003"/>
            <a:ext cx="11430000" cy="9905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3A70-CC2B-4DAE-A02B-BEF83C66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03" y="1828800"/>
            <a:ext cx="11430000" cy="46862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91440" rIns="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1A2A7A-E48C-4CC7-9DFC-47DE020FB64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defRPr>
            </a:lvl1pPr>
          </a:lstStyle>
          <a:p>
            <a:pPr lvl="0"/>
            <a:fld id="{CB064070-F5E7-4E8A-9173-3CA139113C9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xStyles>
    <p:titleStyle>
      <a:lvl1pPr marL="0" marR="0" lvl="0" indent="0" algn="l" defTabSz="914372" rtl="0" fontAlgn="auto" hangingPunct="1">
        <a:lnSpc>
          <a:spcPct val="7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0" baseline="0">
          <a:solidFill>
            <a:srgbClr val="000000"/>
          </a:solidFill>
          <a:uFillTx/>
          <a:latin typeface="Arial Black"/>
        </a:defRPr>
      </a:lvl1pPr>
    </p:titleStyle>
    <p:bodyStyle>
      <a:lvl1pPr marL="55558" marR="0" lvl="0" indent="0" algn="l" defTabSz="914372" rtl="0" fontAlgn="auto" hangingPunct="1">
        <a:lnSpc>
          <a:spcPct val="85000"/>
        </a:lnSpc>
        <a:spcBef>
          <a:spcPts val="0"/>
        </a:spcBef>
        <a:spcAft>
          <a:spcPts val="1200"/>
        </a:spcAft>
        <a:buNone/>
        <a:tabLst/>
        <a:defRPr lang="en-US" sz="2800" b="1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285740" marR="0" lvl="1" indent="-230181" algn="l" defTabSz="914372" rtl="0" fontAlgn="auto" hangingPunct="1">
        <a:lnSpc>
          <a:spcPct val="100000"/>
        </a:lnSpc>
        <a:spcBef>
          <a:spcPts val="0"/>
        </a:spcBef>
        <a:spcAft>
          <a:spcPts val="1200"/>
        </a:spcAft>
        <a:buSzPct val="100000"/>
        <a:buFont typeface="Arial" pitchFamily="34"/>
        <a:buChar char="•"/>
        <a:tabLst/>
        <a:defRPr lang="en-US" sz="22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514340" marR="0" lvl="2" indent="-230181" algn="l" defTabSz="914372" rtl="0" fontAlgn="auto" hangingPunct="1">
        <a:lnSpc>
          <a:spcPct val="110000"/>
        </a:lnSpc>
        <a:spcBef>
          <a:spcPts val="0"/>
        </a:spcBef>
        <a:spcAft>
          <a:spcPts val="600"/>
        </a:spcAft>
        <a:buSzPct val="100000"/>
        <a:buFont typeface="Graphik" pitchFamily="34"/>
        <a:buChar char="–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90206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Copyright © 2018 Accenture.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49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57149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49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9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41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86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n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248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orient="horz" pos="2232">
          <p15:clr>
            <a:srgbClr val="F26B43"/>
          </p15:clr>
        </p15:guide>
        <p15:guide id="15" pos="7440">
          <p15:clr>
            <a:srgbClr val="F26B43"/>
          </p15:clr>
        </p15:guide>
        <p15:guide id="16" orient="horz" pos="4104">
          <p15:clr>
            <a:srgbClr val="F26B43"/>
          </p15:clr>
        </p15:guide>
        <p15:guide id="17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B75AD59E-BED8-4A22-A224-8AB14BAC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416" cy="68571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51BCF6-2AB6-4213-86EE-6D7918B3A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13" y="1208123"/>
            <a:ext cx="6718206" cy="2041160"/>
          </a:xfrm>
        </p:spPr>
        <p:txBody>
          <a:bodyPr/>
          <a:lstStyle/>
          <a:p>
            <a:pPr lvl="0"/>
            <a:r>
              <a:rPr lang="pt-PT" sz="5999">
                <a:solidFill>
                  <a:srgbClr val="000000"/>
                </a:solidFill>
              </a:rPr>
              <a:t>Workforce of the </a:t>
            </a:r>
            <a:r>
              <a:rPr lang="pt-PT" sz="5999">
                <a:solidFill>
                  <a:srgbClr val="FFB600"/>
                </a:solidFill>
              </a:rPr>
              <a:t>future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3664E7D-0F72-4F88-946B-1FEF301C3D8A}"/>
              </a:ext>
            </a:extLst>
          </p:cNvPr>
          <p:cNvSpPr txBox="1"/>
          <p:nvPr/>
        </p:nvSpPr>
        <p:spPr>
          <a:xfrm>
            <a:off x="381003" y="3543299"/>
            <a:ext cx="5451762" cy="3162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1" i="0" u="none" strike="noStrike" kern="1200" cap="all" spc="0" baseline="0" dirty="0">
                <a:solidFill>
                  <a:srgbClr val="000000"/>
                </a:solidFill>
                <a:uFillTx/>
                <a:latin typeface="Arial"/>
              </a:rPr>
              <a:t>PROGRAMA DE ENSINO SECUNDÁRIO TECNOLÓGICO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1" i="0" u="none" strike="noStrike" kern="1200" cap="all" spc="0" baseline="0" dirty="0">
              <a:solidFill>
                <a:srgbClr val="14007F"/>
              </a:solidFill>
              <a:uFillTx/>
              <a:latin typeface="Arial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Colégio de s. </a:t>
            </a:r>
            <a:r>
              <a:rPr lang="pt-PT" sz="2400" b="0" i="0" u="none" strike="noStrike" kern="1200" cap="all" spc="0" baseline="0" dirty="0" err="1">
                <a:solidFill>
                  <a:srgbClr val="FFB600"/>
                </a:solidFill>
                <a:uFillTx/>
                <a:latin typeface="Arial Black"/>
              </a:rPr>
              <a:t>josÉ</a:t>
            </a:r>
            <a:r>
              <a:rPr lang="pt-PT" sz="2400" b="0" i="0" u="none" strike="noStrike" kern="1200" cap="all" spc="0" baseline="0" dirty="0">
                <a:solidFill>
                  <a:srgbClr val="FFB600"/>
                </a:solidFill>
                <a:uFillTx/>
                <a:latin typeface="Arial Black"/>
              </a:rPr>
              <a:t> ramalhão</a:t>
            </a: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0" marR="0" lvl="1" indent="0" algn="l" defTabSz="914372" rtl="0" fontAlgn="auto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0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2454" y="1828800"/>
            <a:ext cx="6824664" cy="4689472"/>
          </a:xfrm>
        </p:spPr>
        <p:txBody>
          <a:bodyPr>
            <a:normAutofit fontScale="92500" lnSpcReduction="20000"/>
          </a:bodyPr>
          <a:lstStyle/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sz="2600" b="1" dirty="0"/>
              <a:t>A interface </a:t>
            </a:r>
            <a:r>
              <a:rPr lang="pt-PT" sz="2600" b="1" dirty="0" err="1"/>
              <a:t>Map</a:t>
            </a:r>
            <a:r>
              <a:rPr lang="pt-PT" sz="2600" b="1" dirty="0"/>
              <a:t> faz parte do </a:t>
            </a:r>
            <a:r>
              <a:rPr lang="pt-PT" sz="2600" b="1" dirty="0" err="1"/>
              <a:t>framework</a:t>
            </a:r>
            <a:r>
              <a:rPr lang="pt-PT" sz="2600" b="1" dirty="0"/>
              <a:t>, mas não estende </a:t>
            </a:r>
            <a:r>
              <a:rPr lang="pt-PT" sz="2600" b="1" dirty="0" err="1"/>
              <a:t>Collection</a:t>
            </a:r>
            <a:r>
              <a:rPr lang="pt-PT" sz="2600" b="1" dirty="0"/>
              <a:t>. 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sz="2600" b="1" dirty="0"/>
              <a:t>Muitas vezes queremos obter rapidamente um objeto, através de alguma informação dele. Por exemplo através da matrícula de um carro saber todos os detalhes do veiculo.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sz="2600" b="1" dirty="0"/>
              <a:t>Podemos utilizar uma lista, mas em termos de performance pode ser bastante crítico, mesmo que a lista em causa seja de dimensões reduzidas.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sz="2600" b="1" dirty="0"/>
              <a:t>Assim sendo a solução passa por utilizar um </a:t>
            </a:r>
            <a:r>
              <a:rPr lang="pt-PT" sz="2600" b="1" dirty="0" err="1"/>
              <a:t>Map</a:t>
            </a:r>
            <a:r>
              <a:rPr lang="pt-PT" sz="2600" b="1" dirty="0"/>
              <a:t>.</a:t>
            </a:r>
          </a:p>
          <a:p>
            <a:pPr algn="just"/>
            <a:endParaRPr lang="pt-PT" dirty="0"/>
          </a:p>
          <a:p>
            <a:pPr algn="just"/>
            <a:endParaRPr lang="pt-PT" altLang="pt-PT" dirty="0">
              <a:solidFill>
                <a:srgbClr val="2121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Collections</a:t>
            </a:r>
            <a:r>
              <a:rPr lang="pt-PT" dirty="0"/>
              <a:t> Framework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MAP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10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81E04C-62AB-441E-980D-C15DDB12B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50" y="1828800"/>
            <a:ext cx="4781796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sz="2600" b="1" dirty="0"/>
              <a:t>Um mapa é composto por um conjunto de associações entre um </a:t>
            </a:r>
            <a:r>
              <a:rPr lang="pt-PT" sz="2600" b="1" dirty="0" err="1"/>
              <a:t>objeto-chave</a:t>
            </a:r>
            <a:r>
              <a:rPr lang="pt-PT" sz="2600" b="1" dirty="0"/>
              <a:t> e um objeto-valor;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sz="2600" b="1" dirty="0" err="1">
                <a:latin typeface="Consolas" panose="020B0609020204030204" pitchFamily="49" charset="0"/>
              </a:rPr>
              <a:t>Java.util.Map</a:t>
            </a:r>
            <a:r>
              <a:rPr lang="pt-PT" sz="2600" b="1" dirty="0">
                <a:latin typeface="Consolas" panose="020B0609020204030204" pitchFamily="49" charset="0"/>
              </a:rPr>
              <a:t> </a:t>
            </a:r>
            <a:r>
              <a:rPr lang="pt-PT" sz="2600" b="1" dirty="0"/>
              <a:t>é um mapa, que pode ser utilizado como “dicionário”. Procurando a palavra, obtém-se o seu significado.</a:t>
            </a:r>
          </a:p>
          <a:p>
            <a:pPr lvl="1" indent="0" algn="just">
              <a:buNone/>
            </a:pPr>
            <a:endParaRPr lang="pt-PT" altLang="pt-PT" dirty="0">
              <a:solidFill>
                <a:srgbClr val="2121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Collections</a:t>
            </a:r>
            <a:r>
              <a:rPr lang="pt-PT" dirty="0"/>
              <a:t> Framework</a:t>
            </a:r>
            <a:br>
              <a:rPr lang="pt-PT" dirty="0"/>
            </a:br>
            <a:r>
              <a:rPr lang="pt-PT" sz="3200" dirty="0" err="1">
                <a:solidFill>
                  <a:srgbClr val="000088"/>
                </a:solidFill>
              </a:rPr>
              <a:t>Map</a:t>
            </a:r>
            <a:r>
              <a:rPr lang="pt-PT" sz="3200" dirty="0">
                <a:solidFill>
                  <a:srgbClr val="000088"/>
                </a:solidFill>
              </a:rPr>
              <a:t> (</a:t>
            </a:r>
            <a:r>
              <a:rPr lang="pt-PT" sz="3200" dirty="0" err="1">
                <a:solidFill>
                  <a:srgbClr val="000088"/>
                </a:solidFill>
              </a:rPr>
              <a:t>iI</a:t>
            </a:r>
            <a:r>
              <a:rPr lang="pt-PT" sz="3200" dirty="0">
                <a:solidFill>
                  <a:srgbClr val="000088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Copyright © 2018 Accenture.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All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rights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 </a:t>
            </a:r>
            <a:r>
              <a:rPr lang="pt-PT" sz="1000" b="0" i="0" u="none" strike="noStrike" kern="1200" cap="none" spc="0" baseline="0" dirty="0" err="1">
                <a:solidFill>
                  <a:srgbClr val="A6A6A6"/>
                </a:solidFill>
                <a:uFillTx/>
                <a:latin typeface="Arial"/>
              </a:rPr>
              <a:t>reserved</a:t>
            </a:r>
            <a:r>
              <a:rPr lang="pt-PT" sz="1000" b="0" i="0" u="none" strike="noStrike" kern="1200" cap="none" spc="0" baseline="0" dirty="0">
                <a:solidFill>
                  <a:srgbClr val="A6A6A6"/>
                </a:solidFill>
                <a:uFillTx/>
                <a:latin typeface="Arial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/>
              <a:t>11</a:t>
            </a:fld>
            <a:endParaRPr lang="pt-PT" sz="1000" b="0" i="0" u="none" strike="noStrike" kern="1200" cap="none" spc="0" baseline="0" dirty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2050" name="Picture 2" descr="Resultado de imagem para map java">
            <a:extLst>
              <a:ext uri="{FF2B5EF4-FFF2-40B4-BE49-F238E27FC236}">
                <a16:creationId xmlns:a16="http://schemas.microsoft.com/office/drawing/2014/main" id="{E5013297-4E2A-4384-828D-A17E4D278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81" y="4347726"/>
            <a:ext cx="3625515" cy="21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F35B1C-FAED-48F0-A1E6-8C2C1321D367}"/>
              </a:ext>
            </a:extLst>
          </p:cNvPr>
          <p:cNvSpPr/>
          <p:nvPr/>
        </p:nvSpPr>
        <p:spPr>
          <a:xfrm>
            <a:off x="198120" y="3890525"/>
            <a:ext cx="118109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Map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Integer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, </a:t>
            </a:r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=""&gt; </a:t>
            </a:r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mapaNomes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 = </a:t>
            </a:r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HashMap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Integer,String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=""&gt;(); </a:t>
            </a:r>
          </a:p>
          <a:p>
            <a:endParaRPr lang="pt-PT" sz="24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mapaNomes.put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(1, “Vasco Costa");</a:t>
            </a:r>
          </a:p>
          <a:p>
            <a:endParaRPr lang="pt-PT" sz="24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mapaNomes.put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(2, "Maria do Carmo");</a:t>
            </a:r>
          </a:p>
          <a:p>
            <a:endParaRPr lang="pt-PT" sz="2400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pt-PT" sz="24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mapaNomes.put</a:t>
            </a:r>
            <a:r>
              <a:rPr lang="pt-PT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(3, “Rafaela Sousa");</a:t>
            </a:r>
            <a:endParaRPr lang="pt-PT" sz="24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64D-75CA-4F7D-8D1D-C68FFFAD3E30}"/>
              </a:ext>
            </a:extLst>
          </p:cNvPr>
          <p:cNvSpPr txBox="1"/>
          <p:nvPr/>
        </p:nvSpPr>
        <p:spPr>
          <a:xfrm>
            <a:off x="381003" y="432273"/>
            <a:ext cx="7876312" cy="20411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&gt; WORKFORCE OF THE </a:t>
            </a:r>
            <a:r>
              <a:rPr lang="pt-PT" sz="2400" b="0" i="0" u="none" strike="noStrike" kern="1200" cap="all" spc="0" baseline="0" dirty="0">
                <a:solidFill>
                  <a:srgbClr val="FFC000"/>
                </a:solidFill>
                <a:uFillTx/>
                <a:latin typeface="Arial Black"/>
              </a:rPr>
              <a:t>FUTURE</a:t>
            </a: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2800" b="0" i="0" u="none" strike="noStrike" kern="1200" cap="all" spc="0" baseline="0" dirty="0">
              <a:solidFill>
                <a:srgbClr val="000000"/>
              </a:solidFill>
              <a:uFillTx/>
              <a:latin typeface="Arial Black"/>
            </a:endParaRPr>
          </a:p>
          <a:p>
            <a:pPr marL="0" marR="0" lvl="0" indent="0" algn="l" defTabSz="914372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4400" b="0" i="0" u="none" strike="noStrike" kern="1200" cap="all" spc="0" baseline="0" dirty="0">
                <a:solidFill>
                  <a:srgbClr val="000000"/>
                </a:solidFill>
                <a:uFillTx/>
                <a:latin typeface="Arial Black"/>
              </a:rPr>
              <a:t>PROGRAMA DE ENSINO SECUNDÁRIO </a:t>
            </a:r>
            <a:r>
              <a:rPr lang="pt-PT" sz="4400" b="0" i="0" u="none" strike="noStrike" kern="1200" cap="all" spc="0" baseline="0" dirty="0">
                <a:solidFill>
                  <a:srgbClr val="14007F"/>
                </a:solidFill>
                <a:uFillTx/>
                <a:latin typeface="Arial Black"/>
              </a:rPr>
              <a:t>TECNOLÓGICO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2E95CFE-E842-4D63-868B-72D032A230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4069774"/>
            <a:ext cx="7500254" cy="1656112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pt-PT" sz="2800" b="0" dirty="0">
                <a:latin typeface="Arial Black"/>
              </a:rPr>
              <a:t>Programação 11º Ano</a:t>
            </a:r>
          </a:p>
          <a:p>
            <a:pPr lvl="0">
              <a:lnSpc>
                <a:spcPct val="100000"/>
              </a:lnSpc>
            </a:pPr>
            <a:endParaRPr lang="pt-PT" sz="2800" b="0" dirty="0">
              <a:solidFill>
                <a:srgbClr val="14007F"/>
              </a:solidFill>
              <a:latin typeface="Arial Black"/>
            </a:endParaRPr>
          </a:p>
          <a:p>
            <a:pPr lvl="0">
              <a:lnSpc>
                <a:spcPct val="100000"/>
              </a:lnSpc>
            </a:pP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Collections</a:t>
            </a:r>
            <a:r>
              <a:rPr lang="pt-PT" sz="2800" b="0" dirty="0">
                <a:solidFill>
                  <a:srgbClr val="000088"/>
                </a:solidFill>
                <a:latin typeface="Arial Black"/>
              </a:rPr>
              <a:t> Framework: set, </a:t>
            </a: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List</a:t>
            </a:r>
            <a:r>
              <a:rPr lang="pt-PT" sz="2800" b="0" dirty="0">
                <a:solidFill>
                  <a:srgbClr val="000088"/>
                </a:solidFill>
                <a:latin typeface="Arial Black"/>
              </a:rPr>
              <a:t> e </a:t>
            </a:r>
            <a:r>
              <a:rPr lang="pt-PT" sz="2800" b="0" dirty="0" err="1">
                <a:solidFill>
                  <a:srgbClr val="000088"/>
                </a:solidFill>
                <a:latin typeface="Arial Black"/>
              </a:rPr>
              <a:t>map</a:t>
            </a:r>
            <a:endParaRPr lang="pt-PT" sz="200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pt-PT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6">
            <a:extLst>
              <a:ext uri="{FF2B5EF4-FFF2-40B4-BE49-F238E27FC236}">
                <a16:creationId xmlns:a16="http://schemas.microsoft.com/office/drawing/2014/main" id="{FFEB3E38-B83F-4A21-B054-5B8CC5359EE0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BD7820A-D67F-48C2-8324-913AE3B75CE3}" type="slidenum">
              <a:rPr lang="pt-PT" smtClean="0"/>
              <a:t>3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51AAFA82-6CC3-407C-B142-C89DD934657F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7E28A8C0-235A-43E1-88CF-73EA3350CEE1}"/>
              </a:ext>
            </a:extLst>
          </p:cNvPr>
          <p:cNvSpPr txBox="1">
            <a:spLocks/>
          </p:cNvSpPr>
          <p:nvPr/>
        </p:nvSpPr>
        <p:spPr>
          <a:xfrm>
            <a:off x="381003" y="381003"/>
            <a:ext cx="10744200" cy="990596"/>
          </a:xfrm>
          <a:prstGeom prst="rect">
            <a:avLst/>
          </a:prstGeom>
        </p:spPr>
        <p:txBody>
          <a:bodyPr/>
          <a:lstStyle>
            <a:lvl1pPr marL="0" marR="0" lvl="0" indent="0" algn="l" defTabSz="914372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all" spc="0" baseline="0">
                <a:solidFill>
                  <a:srgbClr val="000000"/>
                </a:solidFill>
                <a:uFillTx/>
                <a:latin typeface="Arial Black"/>
              </a:defRPr>
            </a:lvl1pPr>
          </a:lstStyle>
          <a:p>
            <a:r>
              <a:rPr lang="pt-PT"/>
              <a:t>Indíce do módulo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1E52B3B-30E1-4604-8041-57A1BB654B9B}"/>
              </a:ext>
            </a:extLst>
          </p:cNvPr>
          <p:cNvSpPr txBox="1">
            <a:spLocks/>
          </p:cNvSpPr>
          <p:nvPr/>
        </p:nvSpPr>
        <p:spPr>
          <a:xfrm>
            <a:off x="785003" y="1488039"/>
            <a:ext cx="9514602" cy="484092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D98DE-D09D-44E0-87FB-8372D059B868}"/>
              </a:ext>
            </a:extLst>
          </p:cNvPr>
          <p:cNvSpPr/>
          <p:nvPr/>
        </p:nvSpPr>
        <p:spPr>
          <a:xfrm>
            <a:off x="369366" y="148803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951CC2-F1C1-42D3-9499-99382CB2BB14}"/>
              </a:ext>
            </a:extLst>
          </p:cNvPr>
          <p:cNvSpPr/>
          <p:nvPr/>
        </p:nvSpPr>
        <p:spPr>
          <a:xfrm>
            <a:off x="369366" y="2514833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92BAC-0E00-4BB1-A058-624A6D9A5FE6}"/>
              </a:ext>
            </a:extLst>
          </p:cNvPr>
          <p:cNvSpPr/>
          <p:nvPr/>
        </p:nvSpPr>
        <p:spPr>
          <a:xfrm>
            <a:off x="377388" y="3535290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600" b="1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pt-PT" sz="1600" b="1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5EA9AD4-413F-4607-A894-9ACB1C7D3A9F}"/>
              </a:ext>
            </a:extLst>
          </p:cNvPr>
          <p:cNvSpPr txBox="1">
            <a:spLocks/>
          </p:cNvSpPr>
          <p:nvPr/>
        </p:nvSpPr>
        <p:spPr>
          <a:xfrm>
            <a:off x="789014" y="1488039"/>
            <a:ext cx="9514602" cy="4319000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57EA4-418F-4FBB-BF5F-199DBE5A1E02}"/>
              </a:ext>
            </a:extLst>
          </p:cNvPr>
          <p:cNvSpPr/>
          <p:nvPr/>
        </p:nvSpPr>
        <p:spPr>
          <a:xfrm>
            <a:off x="377388" y="4551294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5EBE-5476-4EFA-AA55-CAD7CD966D9B}"/>
              </a:ext>
            </a:extLst>
          </p:cNvPr>
          <p:cNvSpPr/>
          <p:nvPr/>
        </p:nvSpPr>
        <p:spPr>
          <a:xfrm>
            <a:off x="401452" y="5586009"/>
            <a:ext cx="415637" cy="400732"/>
          </a:xfrm>
          <a:prstGeom prst="rect">
            <a:avLst/>
          </a:prstGeom>
          <a:solidFill>
            <a:srgbClr val="0000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600" b="1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5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Uma </a:t>
            </a:r>
            <a:r>
              <a:rPr lang="pt-PT" dirty="0">
                <a:solidFill>
                  <a:srgbClr val="2121FF"/>
                </a:solidFill>
              </a:rPr>
              <a:t>coleção</a:t>
            </a:r>
            <a:r>
              <a:rPr lang="pt-PT" dirty="0"/>
              <a:t> é um objeto capaz de agrupar múltiplos elementos numa única unidade de representação e processamento, possuindo propriedades de estrutura e funcionamento próprias;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i="1" dirty="0">
                <a:solidFill>
                  <a:srgbClr val="2121FF"/>
                </a:solidFill>
              </a:rPr>
              <a:t>Java </a:t>
            </a:r>
            <a:r>
              <a:rPr lang="pt-PT" i="1" dirty="0" err="1">
                <a:solidFill>
                  <a:srgbClr val="2121FF"/>
                </a:solidFill>
              </a:rPr>
              <a:t>Collections</a:t>
            </a:r>
            <a:r>
              <a:rPr lang="pt-PT" i="1" dirty="0">
                <a:solidFill>
                  <a:srgbClr val="2121FF"/>
                </a:solidFill>
              </a:rPr>
              <a:t> Framework</a:t>
            </a:r>
            <a:r>
              <a:rPr lang="pt-PT" i="1" dirty="0">
                <a:solidFill>
                  <a:srgbClr val="C00000"/>
                </a:solidFill>
              </a:rPr>
              <a:t> </a:t>
            </a:r>
            <a:r>
              <a:rPr lang="pt-PT" dirty="0"/>
              <a:t>é uma arquitetura unificada, constituída por interfaces, classes abstratas, classes concretas e métodos que visa representar e manipular coleções: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>
                <a:solidFill>
                  <a:srgbClr val="2121FF"/>
                </a:solidFill>
              </a:rPr>
              <a:t>JCF</a:t>
            </a:r>
            <a:r>
              <a:rPr lang="pt-PT" dirty="0"/>
              <a:t> contém, entre outras coisas, a </a:t>
            </a:r>
            <a:r>
              <a:rPr lang="pt-PT" i="1" dirty="0" err="1">
                <a:solidFill>
                  <a:srgbClr val="2121FF"/>
                </a:solidFill>
              </a:rPr>
              <a:t>Collections</a:t>
            </a:r>
            <a:r>
              <a:rPr lang="pt-PT" i="1" dirty="0">
                <a:solidFill>
                  <a:srgbClr val="2121FF"/>
                </a:solidFill>
              </a:rPr>
              <a:t> Interface</a:t>
            </a:r>
            <a:r>
              <a:rPr lang="pt-PT" dirty="0"/>
              <a:t>, as </a:t>
            </a:r>
            <a:r>
              <a:rPr lang="pt-PT" dirty="0" err="1">
                <a:solidFill>
                  <a:srgbClr val="2121FF"/>
                </a:solidFill>
              </a:rPr>
              <a:t>APIs</a:t>
            </a:r>
            <a:r>
              <a:rPr lang="pt-PT" dirty="0">
                <a:solidFill>
                  <a:srgbClr val="C00000"/>
                </a:solidFill>
              </a:rPr>
              <a:t> </a:t>
            </a:r>
            <a:r>
              <a:rPr lang="pt-PT" dirty="0"/>
              <a:t>fundamentais que estruturam todas as classes, dividindo-as em 4 famílias: conjuntos, listas, correspondências e filas.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Collections Framework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Introdução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4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896574"/>
          </a:xfrm>
        </p:spPr>
        <p:txBody>
          <a:bodyPr>
            <a:normAutofit fontScale="92500" lnSpcReduction="20000"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i="1" dirty="0" err="1">
                <a:solidFill>
                  <a:srgbClr val="2121FF"/>
                </a:solidFill>
              </a:rPr>
              <a:t>Collections</a:t>
            </a:r>
            <a:r>
              <a:rPr lang="pt-PT" i="1" dirty="0">
                <a:solidFill>
                  <a:srgbClr val="2121FF"/>
                </a:solidFill>
              </a:rPr>
              <a:t> Interface </a:t>
            </a:r>
            <a:r>
              <a:rPr lang="pt-PT" dirty="0"/>
              <a:t>define 4 interfaces fundamentais, definindo as características das classes que as implementam:</a:t>
            </a:r>
          </a:p>
          <a:p>
            <a:pPr algn="just">
              <a:lnSpc>
                <a:spcPct val="100000"/>
              </a:lnSpc>
            </a:pPr>
            <a:endParaRPr lang="pt-PT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400" dirty="0">
                <a:solidFill>
                  <a:srgbClr val="C00000"/>
                </a:solidFill>
              </a:rPr>
              <a:t>Set</a:t>
            </a:r>
            <a:r>
              <a:rPr lang="pt-PT" sz="2400" dirty="0"/>
              <a:t>: conjunto de objetos, não existindo a noção de posição (primeiro, último, …), nem sendo permitidos duplicados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C00000"/>
                </a:solidFill>
              </a:rPr>
              <a:t>List</a:t>
            </a:r>
            <a:r>
              <a:rPr lang="pt-PT" sz="2400" dirty="0"/>
              <a:t>: sequência de objetos, existindo a noção de ordem e permitindo duplicados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C00000"/>
                </a:solidFill>
              </a:rPr>
              <a:t>Map</a:t>
            </a:r>
            <a:r>
              <a:rPr lang="pt-PT" sz="2400" dirty="0"/>
              <a:t>: correspondências unívocas entre objetos (chave – valor), em que as chaves são um conjunto, logo sem elementos repetidos</a:t>
            </a:r>
          </a:p>
          <a:p>
            <a:pPr marL="742940" lvl="1" indent="-4572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742940" lvl="1" indent="-457200">
              <a:buFont typeface="Arial" panose="020B0604020202020204" pitchFamily="34" charset="0"/>
              <a:buChar char="•"/>
            </a:pPr>
            <a:r>
              <a:rPr lang="pt-PT" sz="2400" dirty="0" err="1">
                <a:solidFill>
                  <a:srgbClr val="C00000"/>
                </a:solidFill>
              </a:rPr>
              <a:t>Queue</a:t>
            </a:r>
            <a:r>
              <a:rPr lang="pt-PT" sz="2400" dirty="0"/>
              <a:t>: estruturas lineares do tipo FIFO</a:t>
            </a:r>
          </a:p>
          <a:p>
            <a:endParaRPr lang="pt-PT" dirty="0"/>
          </a:p>
          <a:p>
            <a:pPr algn="just">
              <a:lnSpc>
                <a:spcPct val="100000"/>
              </a:lnSpc>
            </a:pPr>
            <a:endParaRPr lang="pt-PT" b="0" dirty="0">
              <a:solidFill>
                <a:srgbClr val="FFC000"/>
              </a:solidFill>
            </a:endParaRPr>
          </a:p>
          <a:p>
            <a:endParaRPr lang="pt-PT" b="0" dirty="0">
              <a:solidFill>
                <a:srgbClr val="FFC000"/>
              </a:solidFill>
            </a:endParaRPr>
          </a:p>
          <a:p>
            <a:pPr lvl="0"/>
            <a:endParaRPr lang="pt-PT" altLang="pt-P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Collections</a:t>
            </a:r>
            <a:r>
              <a:rPr lang="pt-PT" dirty="0"/>
              <a:t> Framework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Introdução (</a:t>
            </a:r>
            <a:r>
              <a:rPr lang="pt-PT" sz="3200" dirty="0" err="1">
                <a:solidFill>
                  <a:srgbClr val="000088"/>
                </a:solidFill>
              </a:rPr>
              <a:t>ii</a:t>
            </a:r>
            <a:r>
              <a:rPr lang="pt-PT" sz="3200" dirty="0">
                <a:solidFill>
                  <a:srgbClr val="000088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5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7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Collections</a:t>
            </a:r>
            <a:r>
              <a:rPr lang="pt-PT" dirty="0"/>
              <a:t> Framework</a:t>
            </a:r>
            <a:br>
              <a:rPr lang="pt-PT" dirty="0"/>
            </a:br>
            <a:r>
              <a:rPr lang="pt-PT" sz="3200" dirty="0">
                <a:solidFill>
                  <a:srgbClr val="000088"/>
                </a:solidFill>
              </a:rPr>
              <a:t>Introdução (</a:t>
            </a:r>
            <a:r>
              <a:rPr lang="pt-PT" sz="3200" dirty="0" err="1">
                <a:solidFill>
                  <a:srgbClr val="000088"/>
                </a:solidFill>
              </a:rPr>
              <a:t>iii</a:t>
            </a:r>
            <a:r>
              <a:rPr lang="pt-PT" sz="3200" dirty="0">
                <a:solidFill>
                  <a:srgbClr val="000088"/>
                </a:solidFill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6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E719E-4333-45AE-98C6-03403626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82" y="1614018"/>
            <a:ext cx="10906424" cy="45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3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/>
          </a:bodyPr>
          <a:lstStyle/>
          <a:p>
            <a:pPr marL="512758" indent="-457200" algn="just">
              <a:buFont typeface="Arial" panose="020B0604020202020204" pitchFamily="34" charset="0"/>
              <a:buChar char="•"/>
            </a:pPr>
            <a:r>
              <a:rPr lang="pt-PT" dirty="0"/>
              <a:t>As classes que implementam </a:t>
            </a:r>
            <a:r>
              <a:rPr lang="pt-PT" dirty="0" err="1">
                <a:solidFill>
                  <a:srgbClr val="2121FF"/>
                </a:solidFill>
              </a:rPr>
              <a:t>List</a:t>
            </a:r>
            <a:r>
              <a:rPr lang="pt-PT" dirty="0">
                <a:solidFill>
                  <a:srgbClr val="2121FF"/>
                </a:solidFill>
              </a:rPr>
              <a:t> &lt;E&gt; </a:t>
            </a:r>
            <a:r>
              <a:rPr lang="pt-PT" dirty="0"/>
              <a:t>devem satisfazer o seguinte: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Existe uma ordem nos seus elementos (é uma lista de objetos de tipo E)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Cada elemento ocupa uma posição referenciada por um índice inteiro a partir de 0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Os elementos podem ser inseridos em qualquer ponto da lista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A lista pode conter elementos em duplicado e elementos </a:t>
            </a:r>
            <a:r>
              <a:rPr lang="pt-PT" dirty="0" err="1"/>
              <a:t>null</a:t>
            </a:r>
            <a:endParaRPr lang="pt-PT" dirty="0"/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Existem várias classes que implementam </a:t>
            </a:r>
            <a:r>
              <a:rPr lang="pt-PT" dirty="0" err="1">
                <a:solidFill>
                  <a:srgbClr val="2121FF"/>
                </a:solidFill>
              </a:rPr>
              <a:t>List</a:t>
            </a:r>
            <a:r>
              <a:rPr lang="pt-PT" dirty="0">
                <a:solidFill>
                  <a:srgbClr val="2121FF"/>
                </a:solidFill>
              </a:rPr>
              <a:t> &lt;E&gt; </a:t>
            </a:r>
            <a:r>
              <a:rPr lang="pt-PT" dirty="0"/>
              <a:t>entre as quais: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ArrayList</a:t>
            </a:r>
            <a:r>
              <a:rPr lang="pt-PT" b="1" dirty="0">
                <a:solidFill>
                  <a:srgbClr val="FFC000"/>
                </a:solidFill>
                <a:latin typeface="Consolas" panose="020B0609020204030204" pitchFamily="49" charset="0"/>
              </a:rPr>
              <a:t> &lt;E&gt; 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Vector</a:t>
            </a:r>
            <a:r>
              <a:rPr lang="pt-PT" b="1" dirty="0">
                <a:solidFill>
                  <a:srgbClr val="FFC000"/>
                </a:solidFill>
                <a:latin typeface="Consolas" panose="020B0609020204030204" pitchFamily="49" charset="0"/>
              </a:rPr>
              <a:t> &lt;E&gt;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Stack</a:t>
            </a:r>
            <a:r>
              <a:rPr lang="pt-PT" b="1" dirty="0">
                <a:solidFill>
                  <a:srgbClr val="FFC000"/>
                </a:solidFill>
                <a:latin typeface="Consolas" panose="020B0609020204030204" pitchFamily="49" charset="0"/>
              </a:rPr>
              <a:t> &lt;E&gt; </a:t>
            </a:r>
            <a:r>
              <a:rPr lang="pt-PT" dirty="0"/>
              <a:t>(subclasse de </a:t>
            </a:r>
            <a:r>
              <a:rPr lang="pt-PT" dirty="0" err="1"/>
              <a:t>Vector</a:t>
            </a:r>
            <a:r>
              <a:rPr lang="pt-PT" dirty="0"/>
              <a:t>)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LinkedList</a:t>
            </a:r>
            <a:r>
              <a:rPr lang="pt-PT" b="1" dirty="0">
                <a:solidFill>
                  <a:srgbClr val="FFC000"/>
                </a:solidFill>
                <a:latin typeface="Consolas" panose="020B0609020204030204" pitchFamily="49" charset="0"/>
              </a:rPr>
              <a:t> &lt;E&gt;</a:t>
            </a:r>
            <a:endParaRPr lang="pt-PT" altLang="pt-PT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/>
              <a:t>Collections Framework</a:t>
            </a:r>
            <a:br>
              <a:rPr lang="pt-PT"/>
            </a:br>
            <a:r>
              <a:rPr lang="pt-PT" sz="3200">
                <a:solidFill>
                  <a:srgbClr val="000088"/>
                </a:solidFill>
              </a:rPr>
              <a:t>List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7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55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lnSpcReduction="10000"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 classe </a:t>
            </a:r>
            <a:r>
              <a:rPr lang="pt-PT" dirty="0" err="1">
                <a:solidFill>
                  <a:srgbClr val="2121FF"/>
                </a:solidFill>
              </a:rPr>
              <a:t>ArrayList</a:t>
            </a:r>
            <a:r>
              <a:rPr lang="pt-PT" dirty="0">
                <a:solidFill>
                  <a:srgbClr val="2121FF"/>
                </a:solidFill>
              </a:rPr>
              <a:t> &lt;E&gt;</a:t>
            </a:r>
            <a:r>
              <a:rPr lang="pt-PT" dirty="0"/>
              <a:t> implementa listas utilizando um </a:t>
            </a:r>
            <a:r>
              <a:rPr lang="pt-PT" dirty="0" err="1"/>
              <a:t>array</a:t>
            </a:r>
            <a:r>
              <a:rPr lang="pt-PT" dirty="0"/>
              <a:t> dinâmico, ou seja redimensionável em execução;</a:t>
            </a: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Para criar um </a:t>
            </a:r>
            <a:r>
              <a:rPr lang="pt-PT" dirty="0" err="1">
                <a:solidFill>
                  <a:srgbClr val="2121FF"/>
                </a:solidFill>
              </a:rPr>
              <a:t>ArrayList</a:t>
            </a:r>
            <a:r>
              <a:rPr lang="pt-PT" dirty="0"/>
              <a:t> é necessário definir qual o tipo dos seus elementos (classe, classe abstrata ou interface, já que nenhuma coleção armazena valores primitivos);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/>
              <a:t>Por exemplo, se quisermos guardar uma lista de nomes devemos ter E = </a:t>
            </a:r>
            <a:r>
              <a:rPr lang="pt-PT" dirty="0" err="1"/>
              <a:t>String</a:t>
            </a:r>
            <a:r>
              <a:rPr lang="pt-PT" dirty="0"/>
              <a:t>, pelo que a criação de uma </a:t>
            </a:r>
            <a:r>
              <a:rPr lang="pt-PT" dirty="0" err="1"/>
              <a:t>ArrayList</a:t>
            </a:r>
            <a:r>
              <a:rPr lang="pt-PT" dirty="0"/>
              <a:t> &lt;</a:t>
            </a:r>
            <a:r>
              <a:rPr lang="pt-PT" dirty="0" err="1"/>
              <a:t>String</a:t>
            </a:r>
            <a:r>
              <a:rPr lang="pt-PT" dirty="0"/>
              <a:t>&gt; será:</a:t>
            </a:r>
          </a:p>
          <a:p>
            <a:pPr lvl="2">
              <a:buFontTx/>
              <a:buNone/>
            </a:pP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			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ArrayList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 &lt;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&gt; amigos = 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ArrayList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 &lt;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&gt;(); </a:t>
            </a:r>
          </a:p>
          <a:p>
            <a:pPr lvl="2">
              <a:buFontTx/>
              <a:buNone/>
            </a:pP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				</a:t>
            </a:r>
            <a:r>
              <a:rPr lang="pt-PT" dirty="0"/>
              <a:t>ou</a:t>
            </a:r>
          </a:p>
          <a:p>
            <a:pPr lvl="2">
              <a:buFontTx/>
              <a:buNone/>
            </a:pP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			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ArrayList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 &lt;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&gt; amigos = 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ArrayList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 &lt;</a:t>
            </a:r>
            <a:r>
              <a:rPr lang="pt-PT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String</a:t>
            </a:r>
            <a:r>
              <a:rPr lang="pt-PT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&gt;(50);</a:t>
            </a:r>
          </a:p>
          <a:p>
            <a:pPr algn="just">
              <a:lnSpc>
                <a:spcPct val="100000"/>
              </a:lnSpc>
            </a:pPr>
            <a:endParaRPr lang="pt-PT" sz="1800" b="0" dirty="0">
              <a:solidFill>
                <a:srgbClr val="C00000"/>
              </a:solidFill>
            </a:endParaRPr>
          </a:p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512758" indent="-457200" algn="just">
              <a:buFont typeface="Arial" panose="020B0604020202020204" pitchFamily="34" charset="0"/>
              <a:buChar char="•"/>
            </a:pPr>
            <a:endParaRPr lang="pt-PT" altLang="pt-PT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Collections</a:t>
            </a:r>
            <a:r>
              <a:rPr lang="pt-PT" dirty="0"/>
              <a:t> Framework</a:t>
            </a:r>
            <a:br>
              <a:rPr lang="pt-PT" dirty="0"/>
            </a:br>
            <a:r>
              <a:rPr lang="pt-PT" sz="3200" dirty="0" err="1">
                <a:solidFill>
                  <a:srgbClr val="000088"/>
                </a:solidFill>
              </a:rPr>
              <a:t>Arraylist</a:t>
            </a:r>
            <a:r>
              <a:rPr lang="pt-PT" sz="3200" dirty="0">
                <a:solidFill>
                  <a:srgbClr val="000088"/>
                </a:solidFill>
              </a:rPr>
              <a:t> (I)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8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28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347416-AAC6-4C14-84B6-6D5EA9AE03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2" y="1828800"/>
            <a:ext cx="11612878" cy="4689472"/>
          </a:xfrm>
        </p:spPr>
        <p:txBody>
          <a:bodyPr>
            <a:normAutofit fontScale="92500"/>
          </a:bodyPr>
          <a:lstStyle/>
          <a:p>
            <a:pPr marL="512758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PT" dirty="0"/>
              <a:t>Alguns dos métodos de </a:t>
            </a:r>
            <a:r>
              <a:rPr lang="pt-PT" dirty="0" err="1"/>
              <a:t>ArrayList</a:t>
            </a:r>
            <a:r>
              <a:rPr lang="pt-PT" dirty="0"/>
              <a:t> usam iteradores para implementar métodos que trabalham com grande quantidade de dados. </a:t>
            </a:r>
          </a:p>
          <a:p>
            <a:pPr marL="512758" indent="-457200" algn="just">
              <a:buFont typeface="Arial" panose="020B0604020202020204" pitchFamily="34" charset="0"/>
              <a:buChar char="•"/>
            </a:pPr>
            <a:r>
              <a:rPr lang="pt-PT" dirty="0"/>
              <a:t>Por exemplo: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C00000"/>
                </a:solidFill>
              </a:rPr>
              <a:t>addAll</a:t>
            </a:r>
            <a:r>
              <a:rPr lang="pt-PT" dirty="0">
                <a:solidFill>
                  <a:srgbClr val="C00000"/>
                </a:solidFill>
              </a:rPr>
              <a:t> (coleção)</a:t>
            </a:r>
            <a:r>
              <a:rPr lang="pt-PT" dirty="0"/>
              <a:t>: junta ao fim da lista recetora os elementos da coleção fornecida como parâmetro, pela ordem dada pelo iterador desta (as coleções devem ser compatíveis)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C00000"/>
                </a:solidFill>
              </a:rPr>
              <a:t>removeAll</a:t>
            </a:r>
            <a:r>
              <a:rPr lang="pt-PT" dirty="0">
                <a:solidFill>
                  <a:srgbClr val="C00000"/>
                </a:solidFill>
              </a:rPr>
              <a:t> (coleção)</a:t>
            </a:r>
            <a:r>
              <a:rPr lang="pt-PT" dirty="0"/>
              <a:t>: remove do recetor os elementos da lista fornecida como parâmetro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C00000"/>
                </a:solidFill>
              </a:rPr>
              <a:t>retainAll</a:t>
            </a:r>
            <a:r>
              <a:rPr lang="pt-PT" dirty="0">
                <a:solidFill>
                  <a:srgbClr val="C00000"/>
                </a:solidFill>
              </a:rPr>
              <a:t> (coleção)</a:t>
            </a:r>
            <a:r>
              <a:rPr lang="pt-PT" dirty="0"/>
              <a:t>: remove do recetor os elementos que não pertencem à lista fornecida como parâmetro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rgbClr val="C00000"/>
                </a:solidFill>
              </a:rPr>
              <a:t>containsAll</a:t>
            </a:r>
            <a:r>
              <a:rPr lang="pt-PT" dirty="0">
                <a:solidFill>
                  <a:srgbClr val="C00000"/>
                </a:solidFill>
              </a:rPr>
              <a:t> (coleção)</a:t>
            </a:r>
            <a:r>
              <a:rPr lang="pt-PT" dirty="0"/>
              <a:t>: verifica se todos os elementos da lista fornecida como parâmetro pertencem à lista recetora</a:t>
            </a:r>
          </a:p>
          <a:p>
            <a:pPr marL="742940" lvl="1" indent="-4572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algn="just"/>
            <a:endParaRPr lang="pt-PT" dirty="0"/>
          </a:p>
          <a:p>
            <a:pPr algn="just"/>
            <a:endParaRPr lang="pt-PT" altLang="pt-PT" dirty="0">
              <a:solidFill>
                <a:srgbClr val="2121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A0CCEC-8C51-4A5F-A4FE-76413F85C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2" y="381003"/>
            <a:ext cx="11430000" cy="99059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pt-PT" dirty="0" err="1"/>
              <a:t>Collections</a:t>
            </a:r>
            <a:r>
              <a:rPr lang="pt-PT" dirty="0"/>
              <a:t> Framework</a:t>
            </a:r>
            <a:br>
              <a:rPr lang="pt-PT" dirty="0"/>
            </a:br>
            <a:r>
              <a:rPr lang="pt-PT" sz="3200" dirty="0" err="1">
                <a:solidFill>
                  <a:srgbClr val="000088"/>
                </a:solidFill>
              </a:rPr>
              <a:t>Arraylist</a:t>
            </a:r>
            <a:r>
              <a:rPr lang="pt-PT" sz="3200" dirty="0">
                <a:solidFill>
                  <a:srgbClr val="000088"/>
                </a:solidFill>
              </a:rPr>
              <a:t> (II)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F75EE-0F01-4885-93EE-0CC6A535D0D0}"/>
              </a:ext>
            </a:extLst>
          </p:cNvPr>
          <p:cNvSpPr txBox="1"/>
          <p:nvPr/>
        </p:nvSpPr>
        <p:spPr>
          <a:xfrm>
            <a:off x="381003" y="6519004"/>
            <a:ext cx="5715000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00" b="0" i="0" u="none" strike="noStrike" kern="1200" cap="none" spc="0" baseline="0">
                <a:solidFill>
                  <a:srgbClr val="A6A6A6"/>
                </a:solidFill>
                <a:uFillTx/>
                <a:latin typeface="Arial"/>
              </a:rPr>
              <a:t>Copyright © 2018 Accenture.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2494-BF36-4235-9C2F-586EAB0F59E6}"/>
              </a:ext>
            </a:extLst>
          </p:cNvPr>
          <p:cNvSpPr txBox="1"/>
          <p:nvPr/>
        </p:nvSpPr>
        <p:spPr>
          <a:xfrm>
            <a:off x="11506206" y="6519004"/>
            <a:ext cx="304796" cy="2063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8C76C04-03A2-45A1-AD52-9700352EEC10}" type="slidenum">
              <a:rPr lang="pt-PT" smtClean="0"/>
              <a:t>9</a:t>
            </a:fld>
            <a:endParaRPr lang="pt-PT" sz="1000" b="0" i="0" u="none" strike="noStrike" kern="1200" cap="none" spc="0" baseline="0">
              <a:solidFill>
                <a:srgbClr val="A6A6A6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68038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FB7DD12B-77B7-4604-BC86-78A3B25C3A58}"/>
    </a:ext>
  </a:extLst>
</a:theme>
</file>

<file path=ppt/theme/theme4.xml><?xml version="1.0" encoding="utf-8"?>
<a:theme xmlns:a="http://schemas.openxmlformats.org/drawingml/2006/main" name="1_Specialty Slide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" id="{932CCE21-D339-4430-9A52-72C0CCDC5ACC}" vid="{01D13AAA-DC82-4C0E-B3FF-5224956997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4672A30C4349BC33E4BF2B0EF8EB" ma:contentTypeVersion="2" ma:contentTypeDescription="Create a new document." ma:contentTypeScope="" ma:versionID="db59f41f31d5591878aca9cde88aa3eb">
  <xsd:schema xmlns:xsd="http://www.w3.org/2001/XMLSchema" xmlns:xs="http://www.w3.org/2001/XMLSchema" xmlns:p="http://schemas.microsoft.com/office/2006/metadata/properties" xmlns:ns2="804f70ca-119b-40ef-8b1a-1b7373f2aa2e" targetNamespace="http://schemas.microsoft.com/office/2006/metadata/properties" ma:root="true" ma:fieldsID="17fb695ec01e340edd8c99a6775e19b1" ns2:_="">
    <xsd:import namespace="804f70ca-119b-40ef-8b1a-1b7373f2aa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f70ca-119b-40ef-8b1a-1b7373f2aa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281D87-B8D2-4578-AB09-9B1F468EF3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C573AE4-09E0-42F9-8812-93A02D1A1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D5466F-AA72-4C45-A2BA-83375B6BA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4f70ca-119b-40ef-8b1a-1b7373f2a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771</Words>
  <Application>Microsoft Office PowerPoint</Application>
  <PresentationFormat>Widescreen</PresentationFormat>
  <Paragraphs>106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Graphik</vt:lpstr>
      <vt:lpstr>Titles</vt:lpstr>
      <vt:lpstr>Content Layouts</vt:lpstr>
      <vt:lpstr>1_Content Layouts</vt:lpstr>
      <vt:lpstr>1_Specialty Slides</vt:lpstr>
      <vt:lpstr>Workforce of the future</vt:lpstr>
      <vt:lpstr>PowerPoint Presentation</vt:lpstr>
      <vt:lpstr>PowerPoint Presentation</vt:lpstr>
      <vt:lpstr>Collections Framework Introdução (I)</vt:lpstr>
      <vt:lpstr>Collections Framework Introdução (ii)</vt:lpstr>
      <vt:lpstr>Collections Framework Introdução (iii)</vt:lpstr>
      <vt:lpstr>Collections Framework List (I)</vt:lpstr>
      <vt:lpstr>Collections Framework Arraylist (I)</vt:lpstr>
      <vt:lpstr>Collections Framework Arraylist (II)</vt:lpstr>
      <vt:lpstr>Collections Framework MAP (I)</vt:lpstr>
      <vt:lpstr>Collections Framework Map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Workforce of the future</dc:title>
  <dc:creator>Azevedo, Daniel F.</dc:creator>
  <cp:lastModifiedBy>Costa, Vasco P.</cp:lastModifiedBy>
  <cp:revision>31</cp:revision>
  <dcterms:created xsi:type="dcterms:W3CDTF">2019-07-25T10:31:53Z</dcterms:created>
  <dcterms:modified xsi:type="dcterms:W3CDTF">2019-12-12T11:58:40Z</dcterms:modified>
</cp:coreProperties>
</file>