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30" r:id="rId5"/>
    <p:sldId id="309" r:id="rId6"/>
    <p:sldId id="335" r:id="rId7"/>
    <p:sldId id="478" r:id="rId8"/>
    <p:sldId id="480" r:id="rId9"/>
    <p:sldId id="479" r:id="rId10"/>
    <p:sldId id="481" r:id="rId11"/>
    <p:sldId id="482" r:id="rId12"/>
    <p:sldId id="483" r:id="rId13"/>
    <p:sldId id="485" r:id="rId14"/>
    <p:sldId id="484" r:id="rId15"/>
    <p:sldId id="48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247AB959-5A77-46AE-B853-47D6A7F604F5}"/>
    <pc:docChg chg="custSel modSld">
      <pc:chgData name="Costa, Vasco P." userId="b276ea66-e884-4454-8733-48ace163f9df" providerId="ADAL" clId="{247AB959-5A77-46AE-B853-47D6A7F604F5}" dt="2019-09-25T11:00:18.304" v="85" actId="20577"/>
      <pc:docMkLst>
        <pc:docMk/>
      </pc:docMkLst>
      <pc:sldChg chg="modSp">
        <pc:chgData name="Costa, Vasco P." userId="b276ea66-e884-4454-8733-48ace163f9df" providerId="ADAL" clId="{247AB959-5A77-46AE-B853-47D6A7F604F5}" dt="2019-09-25T10:57:36.640" v="64" actId="790"/>
        <pc:sldMkLst>
          <pc:docMk/>
          <pc:sldMk cId="2095816919" sldId="335"/>
        </pc:sldMkLst>
        <pc:spChg chg="mod">
          <ac:chgData name="Costa, Vasco P." userId="b276ea66-e884-4454-8733-48ace163f9df" providerId="ADAL" clId="{247AB959-5A77-46AE-B853-47D6A7F604F5}" dt="2019-09-25T10:57:36.640" v="64" actId="790"/>
          <ac:spMkLst>
            <pc:docMk/>
            <pc:sldMk cId="2095816919" sldId="335"/>
            <ac:spMk id="20" creationId="{C1E52B3B-30E1-4604-8041-57A1BB654B9B}"/>
          </ac:spMkLst>
        </pc:spChg>
      </pc:sldChg>
      <pc:sldChg chg="modSp">
        <pc:chgData name="Costa, Vasco P." userId="b276ea66-e884-4454-8733-48ace163f9df" providerId="ADAL" clId="{247AB959-5A77-46AE-B853-47D6A7F604F5}" dt="2019-09-25T10:57:50.590" v="66" actId="20577"/>
        <pc:sldMkLst>
          <pc:docMk/>
          <pc:sldMk cId="547704532" sldId="478"/>
        </pc:sldMkLst>
        <pc:spChg chg="mod">
          <ac:chgData name="Costa, Vasco P." userId="b276ea66-e884-4454-8733-48ace163f9df" providerId="ADAL" clId="{247AB959-5A77-46AE-B853-47D6A7F604F5}" dt="2019-09-25T10:57:50.590" v="66" actId="20577"/>
          <ac:spMkLst>
            <pc:docMk/>
            <pc:sldMk cId="547704532" sldId="478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247AB959-5A77-46AE-B853-47D6A7F604F5}" dt="2019-09-25T11:00:18.304" v="85" actId="20577"/>
        <pc:sldMkLst>
          <pc:docMk/>
          <pc:sldMk cId="522538880" sldId="479"/>
        </pc:sldMkLst>
        <pc:spChg chg="mod">
          <ac:chgData name="Costa, Vasco P." userId="b276ea66-e884-4454-8733-48ace163f9df" providerId="ADAL" clId="{247AB959-5A77-46AE-B853-47D6A7F604F5}" dt="2019-09-25T11:00:18.304" v="85" actId="20577"/>
          <ac:spMkLst>
            <pc:docMk/>
            <pc:sldMk cId="522538880" sldId="479"/>
            <ac:spMk id="10" creationId="{33A73C69-83EA-443D-9D07-316A05F704B4}"/>
          </ac:spMkLst>
        </pc:spChg>
      </pc:sldChg>
      <pc:sldChg chg="modSp">
        <pc:chgData name="Costa, Vasco P." userId="b276ea66-e884-4454-8733-48ace163f9df" providerId="ADAL" clId="{247AB959-5A77-46AE-B853-47D6A7F604F5}" dt="2019-09-25T10:59:46.893" v="81" actId="6549"/>
        <pc:sldMkLst>
          <pc:docMk/>
          <pc:sldMk cId="1165240680" sldId="480"/>
        </pc:sldMkLst>
        <pc:spChg chg="mod">
          <ac:chgData name="Costa, Vasco P." userId="b276ea66-e884-4454-8733-48ace163f9df" providerId="ADAL" clId="{247AB959-5A77-46AE-B853-47D6A7F604F5}" dt="2019-09-25T10:59:46.893" v="81" actId="6549"/>
          <ac:spMkLst>
            <pc:docMk/>
            <pc:sldMk cId="1165240680" sldId="480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247AB959-5A77-46AE-B853-47D6A7F604F5}" dt="2019-09-18T22:03:02.350" v="2" actId="20577"/>
        <pc:sldMkLst>
          <pc:docMk/>
          <pc:sldMk cId="1803134831" sldId="482"/>
        </pc:sldMkLst>
        <pc:spChg chg="mod">
          <ac:chgData name="Costa, Vasco P." userId="b276ea66-e884-4454-8733-48ace163f9df" providerId="ADAL" clId="{247AB959-5A77-46AE-B853-47D6A7F604F5}" dt="2019-09-18T22:03:02.350" v="2" actId="20577"/>
          <ac:spMkLst>
            <pc:docMk/>
            <pc:sldMk cId="1803134831" sldId="482"/>
            <ac:spMk id="10" creationId="{33A73C69-83EA-443D-9D07-316A05F704B4}"/>
          </ac:spMkLst>
        </pc:spChg>
      </pc:sldChg>
    </pc:docChg>
  </pc:docChgLst>
  <pc:docChgLst>
    <pc:chgData name="Costa, Vasco P." userId="b276ea66-e884-4454-8733-48ace163f9df" providerId="ADAL" clId="{B9EE37B2-4990-4F2C-80AA-060CE6EF3B96}"/>
  </pc:docChgLst>
  <pc:docChgLst>
    <pc:chgData name="Costa, Vasco P." userId="b276ea66-e884-4454-8733-48ace163f9df" providerId="ADAL" clId="{18C517DA-1EA1-40D4-B235-A1339DED4EAE}"/>
  </pc:docChgLst>
  <pc:docChgLst>
    <pc:chgData name="Costa, Vasco P." userId="b276ea66-e884-4454-8733-48ace163f9df" providerId="ADAL" clId="{3E260BA2-39E9-4716-8CF7-A0F46F35BE61}"/>
    <pc:docChg chg="modSld">
      <pc:chgData name="Costa, Vasco P." userId="b276ea66-e884-4454-8733-48ace163f9df" providerId="ADAL" clId="{3E260BA2-39E9-4716-8CF7-A0F46F35BE61}" dt="2019-09-11T11:27:13.459" v="1" actId="20577"/>
      <pc:docMkLst>
        <pc:docMk/>
      </pc:docMkLst>
      <pc:sldChg chg="modSp">
        <pc:chgData name="Costa, Vasco P." userId="b276ea66-e884-4454-8733-48ace163f9df" providerId="ADAL" clId="{3E260BA2-39E9-4716-8CF7-A0F46F35BE61}" dt="2019-09-11T11:27:01.009" v="0" actId="20577"/>
        <pc:sldMkLst>
          <pc:docMk/>
          <pc:sldMk cId="2370433565" sldId="481"/>
        </pc:sldMkLst>
        <pc:spChg chg="mod">
          <ac:chgData name="Costa, Vasco P." userId="b276ea66-e884-4454-8733-48ace163f9df" providerId="ADAL" clId="{3E260BA2-39E9-4716-8CF7-A0F46F35BE61}" dt="2019-09-11T11:27:01.009" v="0" actId="20577"/>
          <ac:spMkLst>
            <pc:docMk/>
            <pc:sldMk cId="2370433565" sldId="481"/>
            <ac:spMk id="10" creationId="{33A73C69-83EA-443D-9D07-316A05F704B4}"/>
          </ac:spMkLst>
        </pc:spChg>
      </pc:sldChg>
      <pc:sldChg chg="modSp">
        <pc:chgData name="Costa, Vasco P." userId="b276ea66-e884-4454-8733-48ace163f9df" providerId="ADAL" clId="{3E260BA2-39E9-4716-8CF7-A0F46F35BE61}" dt="2019-09-11T11:27:13.459" v="1" actId="20577"/>
        <pc:sldMkLst>
          <pc:docMk/>
          <pc:sldMk cId="1803134831" sldId="482"/>
        </pc:sldMkLst>
        <pc:spChg chg="mod">
          <ac:chgData name="Costa, Vasco P." userId="b276ea66-e884-4454-8733-48ace163f9df" providerId="ADAL" clId="{3E260BA2-39E9-4716-8CF7-A0F46F35BE61}" dt="2019-09-11T11:27:13.459" v="1" actId="20577"/>
          <ac:spMkLst>
            <pc:docMk/>
            <pc:sldMk cId="1803134831" sldId="482"/>
            <ac:spMk id="10" creationId="{33A73C69-83EA-443D-9D07-316A05F704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BBF4-8BFF-45E3-B307-F014743B8477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0029C-CE9D-40D9-9850-070358D0D5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9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1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13B5-CB55-47DB-AD89-8D5BC4A5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633F2-F918-4F0C-A692-ADF92598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C476-A8C5-46BE-947F-90077FEF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BB50-E754-4FD0-AB8A-767A99A5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7A0D-74D3-4B5A-A0F3-286C5DF2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8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8992-5CA5-4811-8238-DC676925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6839-F1F9-4793-80B0-6E172B29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A1BE-619F-40DF-AF7A-0B310391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5ACE-76C6-4409-A9E2-899D2686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101D-FA2C-46C1-87E4-7EA72B10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42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36925-2DA8-48C7-AC95-2D2A00100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13B92-4ACD-4CAD-9F64-3FDBC81B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8254-98EC-4A25-B595-EB92A5F9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F891-776A-4569-8F0A-C0EA5DEE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5323-DF0F-4CE1-A847-AED4E089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64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486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5044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AF1-C123-4289-A482-A0DA0974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0688-D985-4078-BFF5-A823EAB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DB33-9EE1-436C-8142-057ECA6C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144-9C87-4A39-B09C-D72182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05AD-7B13-43E0-859E-81DD0A05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8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2722-421D-4B11-80C4-48593E01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DE912-A04B-4F0F-8C94-D5B8A26D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8874-2890-4C19-82BF-F56A1D26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DC91-130E-4082-BAA1-53D439E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3C21-4BBC-4710-9CE5-DF0893EC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59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3621-F8B5-41CD-979F-FA18A8BA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3CFF-0F4F-486F-8C01-26E0B1BC0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B0C7-EFAF-48DA-B568-3955E527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AAA2-D1C0-45EF-98A7-40B16B79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35A3-C565-4C83-835B-63663F9B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39932-D018-4ECA-8203-39D7B52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01E-E571-4B87-A018-2FDDF4E5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D7E38-0A50-4F71-9E07-74E243FB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DF8A-956A-4652-B460-152AA19F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64E8A-9C89-457F-A690-8386C9C56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2F91-F560-4230-AA68-ED46BD66A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36BFB-B73D-4478-BAF9-52B99E16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CE5E8-B3D6-4B4D-8463-74A9705A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3F4AC-5AC3-4537-9F72-E88F32F3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01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24AD-1685-4817-A9E2-823B35C8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8568E-CD0D-475D-8824-A6227799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1AADF-CBF6-486E-87A1-8E40E9AB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A8B8C-D7C0-481E-86EF-E0E2A674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06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9CE3D-B570-4386-BB24-D8B482DD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F0C94-25B6-48CF-9FF2-D06310C0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47433-C880-40CE-9B5B-9B1B654C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1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CA9E-940B-41D8-8F30-63BCC771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700-CA58-41D2-9B10-FAF92EDC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C182-279E-4D29-B57C-5D5D9AE8E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C2F8-9087-4716-BC94-F9CDDCE2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8F718-8E33-42BD-AFAE-A825AC4A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F06DC-E11F-4224-997D-E5D2C249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8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4B3-C856-422D-88A1-D3E0305D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DAAEE-3C1B-4E3E-B91E-A04944784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3977D-8BC8-4442-8445-057831B5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3D02-834A-495D-A35C-A3A866D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E79A-2590-44D0-8C67-89EE6300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F9F1-7B9B-41A1-94F6-EDA39E52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8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2FF8C-A5E3-4B05-B935-99E7B6B5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77B1-12E2-4A62-A740-32637D07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2E5C-90A8-4F3E-A014-DEB15DD1E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AF55-A45C-4A77-A3EA-F796001BA28F}" type="datetimeFigureOut">
              <a:rPr lang="pt-PT" smtClean="0"/>
              <a:t>25/09/2019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6BDE-FE28-4336-AD23-A5537B741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45C8-7C53-4E20-A3A6-87861406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5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936234"/>
            <a:ext cx="6718206" cy="2584938"/>
          </a:xfrm>
        </p:spPr>
        <p:txBody>
          <a:bodyPr/>
          <a:lstStyle/>
          <a:p>
            <a:pPr lvl="0"/>
            <a:r>
              <a:rPr lang="en-US" sz="5999" dirty="0">
                <a:solidFill>
                  <a:srgbClr val="000000"/>
                </a:solidFill>
                <a:latin typeface="Arial Black" panose="020B0A04020102020204" pitchFamily="34" charset="0"/>
              </a:rPr>
              <a:t>WORKFORCE OF THE </a:t>
            </a:r>
            <a:r>
              <a:rPr lang="en-US" sz="5999" dirty="0">
                <a:solidFill>
                  <a:srgbClr val="FFB600"/>
                </a:solidFill>
                <a:latin typeface="Arial Black" panose="020B0A04020102020204" pitchFamily="34" charset="0"/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all" spc="0" baseline="0" dirty="0" err="1">
                <a:solidFill>
                  <a:srgbClr val="FFB600"/>
                </a:solidFill>
                <a:uFillTx/>
                <a:latin typeface="Arial Black"/>
              </a:rPr>
              <a:t>Colégio</a:t>
            </a:r>
            <a:r>
              <a:rPr lang="en-US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 de s. </a:t>
            </a:r>
            <a:r>
              <a:rPr lang="en-US" sz="2400" b="0" i="0" u="none" strike="noStrike" kern="1200" cap="all" spc="0" baseline="0" dirty="0" err="1">
                <a:solidFill>
                  <a:srgbClr val="FFB600"/>
                </a:solidFill>
                <a:uFillTx/>
                <a:latin typeface="Arial Black"/>
              </a:rPr>
              <a:t>josé</a:t>
            </a:r>
            <a:r>
              <a:rPr lang="en-US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 </a:t>
            </a:r>
            <a:r>
              <a:rPr lang="en-US" sz="2400" b="0" i="0" u="none" strike="noStrike" kern="1200" cap="all" spc="0" baseline="0" dirty="0" err="1">
                <a:solidFill>
                  <a:srgbClr val="FFB600"/>
                </a:solidFill>
                <a:uFillTx/>
                <a:latin typeface="Arial Black"/>
              </a:rPr>
              <a:t>ramalhão</a:t>
            </a:r>
            <a:endParaRPr lang="en-US" sz="2400" b="0" i="0" u="none" strike="noStrike" kern="1200" cap="all" spc="0" baseline="0" dirty="0">
              <a:solidFill>
                <a:srgbClr val="FFB600"/>
              </a:solidFill>
              <a:uFillTx/>
              <a:latin typeface="Arial Black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7C867E6-6FE3-4B8D-9970-38A368BAB15D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 </a:t>
            </a:r>
            <a:r>
              <a:rPr lang="pt-PT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 </a:t>
            </a:r>
            <a:r>
              <a:rPr lang="pt-PT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António José Mendes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261257" y="365125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ABSTRAÇÃO (IV)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A73C69-83EA-443D-9D07-316A05F70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/>
          </a:bodyPr>
          <a:lstStyle/>
          <a:p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Classes vs Objetos</a:t>
            </a:r>
          </a:p>
          <a:p>
            <a:pPr marL="0" indent="0">
              <a:buNone/>
            </a:pPr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DA37C-5AF4-4AA5-AE57-6FF01E17F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27" y="2032729"/>
            <a:ext cx="6632260" cy="42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6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261257" y="365125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ENCAPSULAMENTO (I)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A73C69-83EA-443D-9D07-316A05F70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 lnSpcReduction="10000"/>
          </a:bodyPr>
          <a:lstStyle/>
          <a:p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É um mecanismo da linguagem de programação para restringir o acesso a alguns componentes dos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, escondendo os dados de uma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tornando-os disponíveis somente através de métodos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propósito do encapsulamento é o de organizar os dados que estejam relacionados, agrupando-os (encapsulando-os) em objetos (classes);</a:t>
            </a:r>
          </a:p>
          <a:p>
            <a:pPr lvl="1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Isto reduz as colisões de nomes de variáveis, uma vez que variáveis com o mesmo nome estarão em namespaces distintos;</a:t>
            </a:r>
          </a:p>
          <a:p>
            <a:pPr lvl="1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Este padrão ajuda a manter um programa com centenas ou milhares de linhas de código mais legível e fácil de trabalhar e manter.</a:t>
            </a:r>
            <a:endParaRPr lang="pt-PT" alt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0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261257" y="365125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ENCAPSULAMENTO (II)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A73C69-83EA-443D-9D07-316A05F70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Estas classes encapsulam os dados relacionados a cada objeto de forma que possamos acessar cada um deles sem conflito;</a:t>
            </a:r>
          </a:p>
          <a:p>
            <a:pPr lvl="1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saber a idade de um homem, podemos perguntar por </a:t>
            </a:r>
            <a:r>
              <a:rPr lang="pt-PT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Homem.idade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 e, da mesma forma, para saber a idade de um cachorro, podemos perguntar por</a:t>
            </a:r>
            <a:r>
              <a:rPr lang="pt-PT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PT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Cachorro.idade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Os dois atributos têm o mesmo nome, mas cada um tem o seu próprio domínio.</a:t>
            </a:r>
            <a:endParaRPr lang="pt-PT" alt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6EB05-6472-4B3D-AA97-09A765E98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42" y="1027906"/>
            <a:ext cx="4539430" cy="22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7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en-US" sz="2400" b="0" i="0" u="none" strike="noStrike" kern="1200" cap="all" spc="0" baseline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en-US" sz="4400" b="0" i="0" u="none" strike="noStrike" kern="1200" cap="all" spc="0" baseline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4069774"/>
            <a:ext cx="6945083" cy="31622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dirty="0">
                <a:latin typeface="Arial Black"/>
              </a:rPr>
              <a:t>Programação 11º Ano</a:t>
            </a:r>
            <a:endParaRPr lang="en-US" sz="2800" b="0" dirty="0">
              <a:latin typeface="Arial Black"/>
            </a:endParaRPr>
          </a:p>
          <a:p>
            <a:pPr lvl="0">
              <a:lnSpc>
                <a:spcPct val="100000"/>
              </a:lnSpc>
            </a:pPr>
            <a:endParaRPr lang="en-US" sz="2800" b="0" dirty="0">
              <a:solidFill>
                <a:srgbClr val="14007F"/>
              </a:solidFill>
              <a:latin typeface="Arial Black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800" b="0" dirty="0" err="1">
                <a:solidFill>
                  <a:srgbClr val="000088"/>
                </a:solidFill>
                <a:latin typeface="Arial Black"/>
              </a:rPr>
              <a:t>Conceitos</a:t>
            </a:r>
            <a:r>
              <a:rPr lang="en-US" sz="2800" b="0" dirty="0">
                <a:solidFill>
                  <a:srgbClr val="000088"/>
                </a:solidFill>
                <a:latin typeface="Arial Black"/>
              </a:rPr>
              <a:t> </a:t>
            </a:r>
            <a:r>
              <a:rPr lang="en-US" sz="2800" b="0" dirty="0" err="1">
                <a:solidFill>
                  <a:srgbClr val="000088"/>
                </a:solidFill>
                <a:latin typeface="Arial Black"/>
              </a:rPr>
              <a:t>Fundamentais</a:t>
            </a:r>
            <a:r>
              <a:rPr lang="en-US" sz="2800" b="0" dirty="0">
                <a:solidFill>
                  <a:srgbClr val="000088"/>
                </a:solidFill>
                <a:latin typeface="Arial Black"/>
              </a:rPr>
              <a:t> de POO</a:t>
            </a:r>
            <a:endParaRPr lang="en-US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t>3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 dirty="0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200995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Origens</a:t>
            </a:r>
          </a:p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orientada a objetos</a:t>
            </a:r>
          </a:p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</a:t>
            </a:r>
          </a:p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Encapsulamento</a:t>
            </a: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204320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48701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50279-A825-4B67-8277-9F09B2D723DA}"/>
              </a:ext>
            </a:extLst>
          </p:cNvPr>
          <p:cNvSpPr/>
          <p:nvPr/>
        </p:nvSpPr>
        <p:spPr>
          <a:xfrm>
            <a:off x="369363" y="3067148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66C19B-288D-4D9A-B119-62DAF1D4C4EC}"/>
              </a:ext>
            </a:extLst>
          </p:cNvPr>
          <p:cNvSpPr/>
          <p:nvPr/>
        </p:nvSpPr>
        <p:spPr>
          <a:xfrm>
            <a:off x="369364" y="358779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/>
          </a:bodyPr>
          <a:lstStyle/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O termo Programação Orientada a Objetos (POO) foi criado por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Kay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, criador da linguagem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Smalltalk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Algumas das ideias já tinham sido aplicadas por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Ole-Johan Dahl 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Kristen Nygaard 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na linguagem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 67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, em 1967 no Centro de Computação Norueguês em Oslo.</a:t>
            </a:r>
          </a:p>
          <a:p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Problema: como conceptualizar o mundo real complexo;</a:t>
            </a:r>
            <a:endParaRPr lang="pt-PT" dirty="0"/>
          </a:p>
          <a:p>
            <a:pPr lvl="1"/>
            <a:endParaRPr lang="pt-P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P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PT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ORIGENS (I)</a:t>
            </a:r>
          </a:p>
        </p:txBody>
      </p:sp>
    </p:spTree>
    <p:extLst>
      <p:ext uri="{BB962C8B-B14F-4D97-AF65-F5344CB8AC3E}">
        <p14:creationId xmlns:p14="http://schemas.microsoft.com/office/powerpoint/2010/main" val="54770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 fontScale="92500"/>
          </a:bodyPr>
          <a:lstStyle/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A POO foi-se convertendo no estilo de programação dominante em meados dos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anos 1980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, em grande aprte devido à influência de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O conceito só veio a ser aceite pelas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grandes empresas 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de desenvolvimento por volta dos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anos 90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A sua utilização foi massificada graças ao auge das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gráficas de utilizador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, para as quais a POO está particularmente bem adaptada.</a:t>
            </a: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Alguns exemplos de linguagens orientadas a objetos modernas, utilizadas amplamente por grandes empresas em todo o mundo são:</a:t>
            </a:r>
          </a:p>
          <a:p>
            <a:pPr lvl="1"/>
            <a:r>
              <a:rPr lang="pt-PT" sz="2200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lvl="1"/>
            <a:r>
              <a:rPr lang="pt-PT" sz="2200" b="1" dirty="0">
                <a:latin typeface="Arial" panose="020B0604020202020204" pitchFamily="34" charset="0"/>
                <a:cs typeface="Arial" panose="020B0604020202020204" pitchFamily="34" charset="0"/>
              </a:rPr>
              <a:t>C++ / C#</a:t>
            </a:r>
          </a:p>
          <a:p>
            <a:pPr lvl="1"/>
            <a:r>
              <a:rPr lang="pt-PT" sz="2200" b="1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</a:p>
          <a:p>
            <a:pPr lvl="1"/>
            <a:r>
              <a:rPr lang="pt-PT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pt-PT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sz="2200" b="1" dirty="0">
                <a:latin typeface="Arial" panose="020B0604020202020204" pitchFamily="34" charset="0"/>
                <a:cs typeface="Arial" panose="020B0604020202020204" pitchFamily="34" charset="0"/>
              </a:rPr>
              <a:t>Lisp</a:t>
            </a:r>
          </a:p>
          <a:p>
            <a:endParaRPr lang="pt-PT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ORIGENS (II)</a:t>
            </a:r>
          </a:p>
        </p:txBody>
      </p:sp>
    </p:spTree>
    <p:extLst>
      <p:ext uri="{BB962C8B-B14F-4D97-AF65-F5344CB8AC3E}">
        <p14:creationId xmlns:p14="http://schemas.microsoft.com/office/powerpoint/2010/main" val="11652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261257" y="365125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PROGRAMAÇÃO ORIENTADA OBJETOS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A73C69-83EA-443D-9D07-316A05F70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/>
          </a:bodyPr>
          <a:lstStyle/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Orientada a Objetos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, também conhecida como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, possui alguns benefícios como:</a:t>
            </a:r>
          </a:p>
          <a:p>
            <a:pPr lvl="1"/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Concentrar responsabilidades;</a:t>
            </a:r>
          </a:p>
          <a:p>
            <a:pPr lvl="1"/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Encapsular lógica de negócio;</a:t>
            </a:r>
          </a:p>
          <a:p>
            <a:pPr lvl="1"/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Apresenta maior manutenibilidade;</a:t>
            </a:r>
          </a:p>
          <a:p>
            <a:pPr lvl="1"/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Promove o reaproveitamento de código.</a:t>
            </a:r>
          </a:p>
          <a:p>
            <a:pPr lvl="1"/>
            <a:endParaRPr lang="pt-PT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Existem </a:t>
            </a:r>
            <a:r>
              <a:rPr 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pilares 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da POO:</a:t>
            </a:r>
          </a:p>
          <a:p>
            <a:pPr lvl="1"/>
            <a:r>
              <a:rPr lang="pt-PT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</a:t>
            </a:r>
          </a:p>
          <a:p>
            <a:pPr lvl="1"/>
            <a:r>
              <a:rPr lang="pt-PT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Encapsulamento</a:t>
            </a:r>
          </a:p>
          <a:p>
            <a:pPr lvl="1"/>
            <a:r>
              <a:rPr lang="pt-PT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</a:p>
          <a:p>
            <a:pPr lvl="1"/>
            <a:r>
              <a:rPr lang="pt-PT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</a:p>
          <a:p>
            <a:pPr marL="0" indent="0">
              <a:buNone/>
            </a:pP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3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261257" y="365125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ABSTRAÇÃO (I)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A73C69-83EA-443D-9D07-316A05F70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 lnSpcReduction="10000"/>
          </a:bodyPr>
          <a:lstStyle/>
          <a:p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Extração das características essenciais de um conceito ou entidade no mundo real para o poder processar num computador.</a:t>
            </a:r>
          </a:p>
          <a:p>
            <a:pPr marL="0" indent="0">
              <a:buNone/>
            </a:pPr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Objecto:</a:t>
            </a:r>
          </a:p>
          <a:p>
            <a:pPr lvl="1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Algo que existem (no mundo real ou sistema informático), que é criado e eventualemente destruído.</a:t>
            </a:r>
          </a:p>
          <a:p>
            <a:pPr lvl="1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Entretanto, enquanto existe, pode sofrer alterações no seu estado por interação com outras entidades.</a:t>
            </a:r>
          </a:p>
          <a:p>
            <a:pPr lvl="1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O seu estado reflete-se no valor dos </a:t>
            </a:r>
            <a:r>
              <a:rPr lang="pt-PT" altLang="pt-PT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Muda de estado quando algum </a:t>
            </a:r>
            <a:r>
              <a:rPr lang="pt-PT" altLang="pt-PT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 é chamado.</a:t>
            </a:r>
          </a:p>
          <a:p>
            <a:pPr lvl="1"/>
            <a:endParaRPr lang="pt-PT" altLang="pt-PT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PT" altLang="pt-PT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pt-PT" altLang="pt-PT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um sistema consiste em definir um conjunto de objectos.</a:t>
            </a:r>
          </a:p>
        </p:txBody>
      </p:sp>
    </p:spTree>
    <p:extLst>
      <p:ext uri="{BB962C8B-B14F-4D97-AF65-F5344CB8AC3E}">
        <p14:creationId xmlns:p14="http://schemas.microsoft.com/office/powerpoint/2010/main" val="237043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261257" y="365125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ABSTRAÇÃO (II)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A73C69-83EA-443D-9D07-316A05F70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 lnSpcReduction="10000"/>
          </a:bodyPr>
          <a:lstStyle/>
          <a:p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Extração das características essenciais de um conceito ou entidade no mundo real para o poder processar num computador.</a:t>
            </a:r>
          </a:p>
          <a:p>
            <a:pPr marL="0" indent="0">
              <a:buNone/>
            </a:pPr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Classe:</a:t>
            </a:r>
          </a:p>
          <a:p>
            <a:pPr lvl="1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Em geral surgem muitos objetos similares, do mesmo tipo, que são agrupados em classes.</a:t>
            </a:r>
          </a:p>
          <a:p>
            <a:pPr lvl="1"/>
            <a:endParaRPr lang="pt-PT" altLang="pt-PT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PT" altLang="pt-PT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PT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realidade temos de especificar as classes e não os objectos, os objectos surgem como instâncias das classes</a:t>
            </a:r>
            <a:endParaRPr lang="pt-PT" altLang="pt-PT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3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261257" y="365125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ABSTRAÇÃO (III)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A73C69-83EA-443D-9D07-316A05F70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/>
          </a:bodyPr>
          <a:lstStyle/>
          <a:p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Classes vs Objetos</a:t>
            </a:r>
          </a:p>
          <a:p>
            <a:pPr marL="0" indent="0">
              <a:buNone/>
            </a:pPr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0D84C-6A05-48EB-8D77-D432DA01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22" y="2207533"/>
            <a:ext cx="5621078" cy="39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59496F-72BB-40A4-9769-EA32CC79EB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39573B-EC61-48F7-8E1E-58FB68C165F2}">
  <ds:schemaRefs>
    <ds:schemaRef ds:uri="804f70ca-119b-40ef-8b1a-1b7373f2aa2e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83731C5-E6E2-4572-AB57-D98FD7B291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652</Words>
  <Application>Microsoft Office PowerPoint</Application>
  <PresentationFormat>Widescreen</PresentationFormat>
  <Paragraphs>121</Paragraphs>
  <Slides>12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Graphik</vt:lpstr>
      <vt:lpstr>Office Theme</vt:lpstr>
      <vt:lpstr>WORKFORCE OF THE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Simões, D. F.</dc:creator>
  <cp:lastModifiedBy>Costa, Vasco P.</cp:lastModifiedBy>
  <cp:revision>25</cp:revision>
  <dcterms:created xsi:type="dcterms:W3CDTF">2019-05-16T18:59:22Z</dcterms:created>
  <dcterms:modified xsi:type="dcterms:W3CDTF">2019-09-25T11:00:23Z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0x0101003C0C4672A30C4349BC33E4BF2B0EF8EB</vt:lpwstr>
  </property>
</Properties>
</file>