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25"/>
  </p:notesMasterIdLst>
  <p:handoutMasterIdLst>
    <p:handoutMasterId r:id="rId26"/>
  </p:handoutMasterIdLst>
  <p:sldIdLst>
    <p:sldId id="330" r:id="rId8"/>
    <p:sldId id="309" r:id="rId9"/>
    <p:sldId id="335" r:id="rId10"/>
    <p:sldId id="316" r:id="rId11"/>
    <p:sldId id="342" r:id="rId12"/>
    <p:sldId id="343" r:id="rId13"/>
    <p:sldId id="344" r:id="rId14"/>
    <p:sldId id="345" r:id="rId15"/>
    <p:sldId id="347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4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42"/>
            <p14:sldId id="343"/>
            <p14:sldId id="344"/>
            <p14:sldId id="345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ACC66-D957-433D-A3B2-70A9282941BA}" v="3" dt="2019-09-25T20:15:56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7C7ACC66-D957-433D-A3B2-70A9282941BA}"/>
    <pc:docChg chg="undo custSel modSld">
      <pc:chgData name="Costa, Vasco P." userId="b276ea66-e884-4454-8733-48ace163f9df" providerId="ADAL" clId="{7C7ACC66-D957-433D-A3B2-70A9282941BA}" dt="2019-09-25T20:16:12.505" v="17" actId="790"/>
      <pc:docMkLst>
        <pc:docMk/>
      </pc:docMkLst>
      <pc:sldChg chg="modSp">
        <pc:chgData name="Costa, Vasco P." userId="b276ea66-e884-4454-8733-48ace163f9df" providerId="ADAL" clId="{7C7ACC66-D957-433D-A3B2-70A9282941BA}" dt="2019-09-25T20:11:32.270" v="3" actId="790"/>
        <pc:sldMkLst>
          <pc:docMk/>
          <pc:sldMk cId="0" sldId="309"/>
        </pc:sldMkLst>
        <pc:spChg chg="mod">
          <ac:chgData name="Costa, Vasco P." userId="b276ea66-e884-4454-8733-48ace163f9df" providerId="ADAL" clId="{7C7ACC66-D957-433D-A3B2-70A9282941BA}" dt="2019-09-25T20:11:32.270" v="3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7C7ACC66-D957-433D-A3B2-70A9282941BA}" dt="2019-09-25T20:11:32.270" v="3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7C7ACC66-D957-433D-A3B2-70A9282941BA}" dt="2019-09-25T20:12:08.156" v="5" actId="790"/>
        <pc:sldMkLst>
          <pc:docMk/>
          <pc:sldMk cId="0" sldId="316"/>
        </pc:sldMkLst>
        <pc:spChg chg="mod">
          <ac:chgData name="Costa, Vasco P." userId="b276ea66-e884-4454-8733-48ace163f9df" providerId="ADAL" clId="{7C7ACC66-D957-433D-A3B2-70A9282941BA}" dt="2019-09-25T20:12:08.156" v="5" actId="790"/>
          <ac:spMkLst>
            <pc:docMk/>
            <pc:sldMk cId="0" sldId="316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2:08.156" v="5" actId="790"/>
          <ac:spMkLst>
            <pc:docMk/>
            <pc:sldMk cId="0" sldId="316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2:08.156" v="5" actId="790"/>
          <ac:spMkLst>
            <pc:docMk/>
            <pc:sldMk cId="0" sldId="316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2:08.156" v="5" actId="790"/>
          <ac:spMkLst>
            <pc:docMk/>
            <pc:sldMk cId="0" sldId="316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1:21.652" v="2" actId="313"/>
        <pc:sldMkLst>
          <pc:docMk/>
          <pc:sldMk cId="0" sldId="330"/>
        </pc:sldMkLst>
        <pc:spChg chg="mod">
          <ac:chgData name="Costa, Vasco P." userId="b276ea66-e884-4454-8733-48ace163f9df" providerId="ADAL" clId="{7C7ACC66-D957-433D-A3B2-70A9282941BA}" dt="2019-09-25T20:11:16.335" v="1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7C7ACC66-D957-433D-A3B2-70A9282941BA}" dt="2019-09-25T20:11:21.652" v="2" actId="313"/>
          <ac:spMkLst>
            <pc:docMk/>
            <pc:sldMk cId="0" sldId="330"/>
            <ac:spMk id="4" creationId="{83664E7D-0F72-4F88-946B-1FEF301C3D8A}"/>
          </ac:spMkLst>
        </pc:spChg>
      </pc:sldChg>
      <pc:sldChg chg="modSp">
        <pc:chgData name="Costa, Vasco P." userId="b276ea66-e884-4454-8733-48ace163f9df" providerId="ADAL" clId="{7C7ACC66-D957-433D-A3B2-70A9282941BA}" dt="2019-09-25T20:11:47.186" v="4" actId="790"/>
        <pc:sldMkLst>
          <pc:docMk/>
          <pc:sldMk cId="2095816919" sldId="335"/>
        </pc:sldMkLst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9" creationId="{D3BBE20E-20D2-436E-BDB8-A026AC46833E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10" creationId="{73392BAC-0E00-4BB1-A058-624A6D9A5FE6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11" creationId="{E473768A-CF77-4CCF-A6C6-561E2F4CA7CD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12" creationId="{9AEA2570-4162-4361-A38E-448A21B69BA6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7C7ACC66-D957-433D-A3B2-70A9282941BA}" dt="2019-09-25T20:11:47.186" v="4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7C7ACC66-D957-433D-A3B2-70A9282941BA}" dt="2019-09-25T20:12:34.285" v="6" actId="790"/>
        <pc:sldMkLst>
          <pc:docMk/>
          <pc:sldMk cId="592821830" sldId="342"/>
        </pc:sldMkLst>
        <pc:spChg chg="mod">
          <ac:chgData name="Costa, Vasco P." userId="b276ea66-e884-4454-8733-48ace163f9df" providerId="ADAL" clId="{7C7ACC66-D957-433D-A3B2-70A9282941BA}" dt="2019-09-25T20:12:34.285" v="6" actId="790"/>
          <ac:spMkLst>
            <pc:docMk/>
            <pc:sldMk cId="592821830" sldId="342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2:34.285" v="6" actId="790"/>
          <ac:spMkLst>
            <pc:docMk/>
            <pc:sldMk cId="592821830" sldId="342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2:34.285" v="6" actId="790"/>
          <ac:spMkLst>
            <pc:docMk/>
            <pc:sldMk cId="592821830" sldId="342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2:34.285" v="6" actId="790"/>
          <ac:spMkLst>
            <pc:docMk/>
            <pc:sldMk cId="592821830" sldId="342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2:48.973" v="7" actId="790"/>
        <pc:sldMkLst>
          <pc:docMk/>
          <pc:sldMk cId="1549735274" sldId="343"/>
        </pc:sldMkLst>
        <pc:spChg chg="mod">
          <ac:chgData name="Costa, Vasco P." userId="b276ea66-e884-4454-8733-48ace163f9df" providerId="ADAL" clId="{7C7ACC66-D957-433D-A3B2-70A9282941BA}" dt="2019-09-25T20:12:48.973" v="7" actId="790"/>
          <ac:spMkLst>
            <pc:docMk/>
            <pc:sldMk cId="1549735274" sldId="343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2:48.973" v="7" actId="790"/>
          <ac:spMkLst>
            <pc:docMk/>
            <pc:sldMk cId="1549735274" sldId="343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2:48.973" v="7" actId="790"/>
          <ac:spMkLst>
            <pc:docMk/>
            <pc:sldMk cId="1549735274" sldId="343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2:48.973" v="7" actId="790"/>
          <ac:spMkLst>
            <pc:docMk/>
            <pc:sldMk cId="1549735274" sldId="343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3:17.099" v="8" actId="790"/>
        <pc:sldMkLst>
          <pc:docMk/>
          <pc:sldMk cId="3566280896" sldId="344"/>
        </pc:sldMkLst>
        <pc:spChg chg="mod">
          <ac:chgData name="Costa, Vasco P." userId="b276ea66-e884-4454-8733-48ace163f9df" providerId="ADAL" clId="{7C7ACC66-D957-433D-A3B2-70A9282941BA}" dt="2019-09-25T20:13:17.099" v="8" actId="790"/>
          <ac:spMkLst>
            <pc:docMk/>
            <pc:sldMk cId="3566280896" sldId="344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3:17.099" v="8" actId="790"/>
          <ac:spMkLst>
            <pc:docMk/>
            <pc:sldMk cId="3566280896" sldId="344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3:17.099" v="8" actId="790"/>
          <ac:spMkLst>
            <pc:docMk/>
            <pc:sldMk cId="3566280896" sldId="344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3:17.099" v="8" actId="790"/>
          <ac:spMkLst>
            <pc:docMk/>
            <pc:sldMk cId="3566280896" sldId="344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3:33.712" v="9" actId="790"/>
        <pc:sldMkLst>
          <pc:docMk/>
          <pc:sldMk cId="3932786509" sldId="345"/>
        </pc:sldMkLst>
        <pc:spChg chg="mod">
          <ac:chgData name="Costa, Vasco P." userId="b276ea66-e884-4454-8733-48ace163f9df" providerId="ADAL" clId="{7C7ACC66-D957-433D-A3B2-70A9282941BA}" dt="2019-09-25T20:13:33.712" v="9" actId="790"/>
          <ac:spMkLst>
            <pc:docMk/>
            <pc:sldMk cId="3932786509" sldId="345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3:33.712" v="9" actId="790"/>
          <ac:spMkLst>
            <pc:docMk/>
            <pc:sldMk cId="3932786509" sldId="345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3:33.712" v="9" actId="790"/>
          <ac:spMkLst>
            <pc:docMk/>
            <pc:sldMk cId="3932786509" sldId="345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3:33.712" v="9" actId="790"/>
          <ac:spMkLst>
            <pc:docMk/>
            <pc:sldMk cId="3932786509" sldId="345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4:01.972" v="10" actId="790"/>
        <pc:sldMkLst>
          <pc:docMk/>
          <pc:sldMk cId="1159066242" sldId="346"/>
        </pc:sldMkLst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5" creationId="{CB3A2494-BF36-4235-9C2F-586EAB0F59E6}"/>
          </ac:spMkLst>
        </pc:spChg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8" creationId="{0995F249-9EB5-4820-B6C4-217AA0C92876}"/>
          </ac:spMkLst>
        </pc:spChg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11" creationId="{15FBD591-99BE-47AA-BDF6-9F82D2D68E88}"/>
          </ac:spMkLst>
        </pc:spChg>
        <pc:spChg chg="mod">
          <ac:chgData name="Costa, Vasco P." userId="b276ea66-e884-4454-8733-48ace163f9df" providerId="ADAL" clId="{7C7ACC66-D957-433D-A3B2-70A9282941BA}" dt="2019-09-25T20:14:01.972" v="10" actId="790"/>
          <ac:spMkLst>
            <pc:docMk/>
            <pc:sldMk cId="1159066242" sldId="346"/>
            <ac:spMk id="12" creationId="{3DD90F9B-6C33-416A-8D1C-DF71F26947EB}"/>
          </ac:spMkLst>
        </pc:spChg>
      </pc:sldChg>
      <pc:sldChg chg="modSp">
        <pc:chgData name="Costa, Vasco P." userId="b276ea66-e884-4454-8733-48ace163f9df" providerId="ADAL" clId="{7C7ACC66-D957-433D-A3B2-70A9282941BA}" dt="2019-09-25T20:14:18.032" v="11" actId="790"/>
        <pc:sldMkLst>
          <pc:docMk/>
          <pc:sldMk cId="812103361" sldId="348"/>
        </pc:sldMkLst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5" creationId="{CB3A2494-BF36-4235-9C2F-586EAB0F59E6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13" creationId="{193D8276-86DC-4091-9C20-ACD36372CBCF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14" creationId="{D51FD47E-184A-441E-9B3E-F7B0325F5D07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16" creationId="{06101A0E-FAA2-4DD8-A9F9-1CF9B059A248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17" creationId="{AFA22AE5-08C9-4FB1-B060-354CD20D48B7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19" creationId="{900A1608-CA36-4014-8C76-6125B76D748E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0" creationId="{37D1C220-0045-4810-A98F-80D642685813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2" creationId="{FB5BEDF4-DB7E-4023-AE0B-017732E160AE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3" creationId="{E89BB88A-AAC0-49FF-9BC4-6F30CD6FD5FA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4" creationId="{1F5DC3DE-607D-4F1E-8631-763A4DAF7312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5" creationId="{3571ABD3-02AA-405C-B8BC-FD316C49EC8F}"/>
          </ac:spMkLst>
        </pc:spChg>
        <pc:spChg chg="mod">
          <ac:chgData name="Costa, Vasco P." userId="b276ea66-e884-4454-8733-48ace163f9df" providerId="ADAL" clId="{7C7ACC66-D957-433D-A3B2-70A9282941BA}" dt="2019-09-25T20:14:18.032" v="11" actId="790"/>
          <ac:spMkLst>
            <pc:docMk/>
            <pc:sldMk cId="812103361" sldId="348"/>
            <ac:spMk id="26" creationId="{700F0201-D8B9-485C-BBC4-68BF986A0B03}"/>
          </ac:spMkLst>
        </pc:spChg>
      </pc:sldChg>
      <pc:sldChg chg="modSp">
        <pc:chgData name="Costa, Vasco P." userId="b276ea66-e884-4454-8733-48ace163f9df" providerId="ADAL" clId="{7C7ACC66-D957-433D-A3B2-70A9282941BA}" dt="2019-09-25T20:14:35.446" v="12" actId="790"/>
        <pc:sldMkLst>
          <pc:docMk/>
          <pc:sldMk cId="1867569320" sldId="349"/>
        </pc:sldMkLst>
        <pc:spChg chg="mod">
          <ac:chgData name="Costa, Vasco P." userId="b276ea66-e884-4454-8733-48ace163f9df" providerId="ADAL" clId="{7C7ACC66-D957-433D-A3B2-70A9282941BA}" dt="2019-09-25T20:14:35.446" v="12" actId="790"/>
          <ac:spMkLst>
            <pc:docMk/>
            <pc:sldMk cId="1867569320" sldId="349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4:35.446" v="12" actId="790"/>
          <ac:spMkLst>
            <pc:docMk/>
            <pc:sldMk cId="1867569320" sldId="349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4:35.446" v="12" actId="790"/>
          <ac:spMkLst>
            <pc:docMk/>
            <pc:sldMk cId="1867569320" sldId="349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4:35.446" v="12" actId="790"/>
          <ac:spMkLst>
            <pc:docMk/>
            <pc:sldMk cId="1867569320" sldId="349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4:57.815" v="15" actId="790"/>
        <pc:sldMkLst>
          <pc:docMk/>
          <pc:sldMk cId="800207054" sldId="350"/>
        </pc:sldMkLst>
        <pc:spChg chg="mod">
          <ac:chgData name="Costa, Vasco P." userId="b276ea66-e884-4454-8733-48ace163f9df" providerId="ADAL" clId="{7C7ACC66-D957-433D-A3B2-70A9282941BA}" dt="2019-09-25T20:14:57.815" v="15" actId="790"/>
          <ac:spMkLst>
            <pc:docMk/>
            <pc:sldMk cId="800207054" sldId="350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4:57.815" v="15" actId="790"/>
          <ac:spMkLst>
            <pc:docMk/>
            <pc:sldMk cId="800207054" sldId="350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4:57.815" v="15" actId="790"/>
          <ac:spMkLst>
            <pc:docMk/>
            <pc:sldMk cId="800207054" sldId="350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4:57.815" v="15" actId="790"/>
          <ac:spMkLst>
            <pc:docMk/>
            <pc:sldMk cId="800207054" sldId="350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5:12.801" v="16" actId="790"/>
        <pc:sldMkLst>
          <pc:docMk/>
          <pc:sldMk cId="3646465180" sldId="351"/>
        </pc:sldMkLst>
        <pc:spChg chg="mod">
          <ac:chgData name="Costa, Vasco P." userId="b276ea66-e884-4454-8733-48ace163f9df" providerId="ADAL" clId="{7C7ACC66-D957-433D-A3B2-70A9282941BA}" dt="2019-09-25T20:15:12.801" v="16" actId="790"/>
          <ac:spMkLst>
            <pc:docMk/>
            <pc:sldMk cId="3646465180" sldId="351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5:12.801" v="16" actId="790"/>
          <ac:spMkLst>
            <pc:docMk/>
            <pc:sldMk cId="3646465180" sldId="351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5:12.801" v="16" actId="790"/>
          <ac:spMkLst>
            <pc:docMk/>
            <pc:sldMk cId="3646465180" sldId="351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5:12.801" v="16" actId="790"/>
          <ac:spMkLst>
            <pc:docMk/>
            <pc:sldMk cId="3646465180" sldId="351"/>
            <ac:spMk id="5" creationId="{CB3A2494-BF36-4235-9C2F-586EAB0F59E6}"/>
          </ac:spMkLst>
        </pc:spChg>
      </pc:sldChg>
      <pc:sldChg chg="modSp">
        <pc:chgData name="Costa, Vasco P." userId="b276ea66-e884-4454-8733-48ace163f9df" providerId="ADAL" clId="{7C7ACC66-D957-433D-A3B2-70A9282941BA}" dt="2019-09-25T20:16:12.505" v="17" actId="790"/>
        <pc:sldMkLst>
          <pc:docMk/>
          <pc:sldMk cId="1021592872" sldId="354"/>
        </pc:sldMkLst>
        <pc:spChg chg="mod">
          <ac:chgData name="Costa, Vasco P." userId="b276ea66-e884-4454-8733-48ace163f9df" providerId="ADAL" clId="{7C7ACC66-D957-433D-A3B2-70A9282941BA}" dt="2019-09-25T20:16:12.505" v="17" actId="790"/>
          <ac:spMkLst>
            <pc:docMk/>
            <pc:sldMk cId="1021592872" sldId="354"/>
            <ac:spMk id="2" creationId="{40347416-AAC6-4C14-84B6-6D5EA9AE0344}"/>
          </ac:spMkLst>
        </pc:spChg>
        <pc:spChg chg="mod">
          <ac:chgData name="Costa, Vasco P." userId="b276ea66-e884-4454-8733-48ace163f9df" providerId="ADAL" clId="{7C7ACC66-D957-433D-A3B2-70A9282941BA}" dt="2019-09-25T20:16:12.505" v="17" actId="790"/>
          <ac:spMkLst>
            <pc:docMk/>
            <pc:sldMk cId="1021592872" sldId="354"/>
            <ac:spMk id="3" creationId="{8AA0CCEC-8C51-4A5F-A4FE-76413F85C917}"/>
          </ac:spMkLst>
        </pc:spChg>
        <pc:spChg chg="mod">
          <ac:chgData name="Costa, Vasco P." userId="b276ea66-e884-4454-8733-48ace163f9df" providerId="ADAL" clId="{7C7ACC66-D957-433D-A3B2-70A9282941BA}" dt="2019-09-25T20:16:12.505" v="17" actId="790"/>
          <ac:spMkLst>
            <pc:docMk/>
            <pc:sldMk cId="1021592872" sldId="354"/>
            <ac:spMk id="4" creationId="{FCAF75EE-0F01-4885-93EE-0CC6A535D0D0}"/>
          </ac:spMkLst>
        </pc:spChg>
        <pc:spChg chg="mod">
          <ac:chgData name="Costa, Vasco P." userId="b276ea66-e884-4454-8733-48ace163f9df" providerId="ADAL" clId="{7C7ACC66-D957-433D-A3B2-70A9282941BA}" dt="2019-09-25T20:16:12.505" v="17" actId="790"/>
          <ac:spMkLst>
            <pc:docMk/>
            <pc:sldMk cId="1021592872" sldId="354"/>
            <ac:spMk id="5" creationId="{CB3A2494-BF36-4235-9C2F-586EAB0F59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9/25/2019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9/25/2019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 dirty="0" err="1">
                <a:solidFill>
                  <a:srgbClr val="000000"/>
                </a:solidFill>
              </a:rPr>
              <a:t>Workforce</a:t>
            </a:r>
            <a:r>
              <a:rPr lang="pt-PT" sz="5999" dirty="0">
                <a:solidFill>
                  <a:srgbClr val="000000"/>
                </a:solidFill>
              </a:rPr>
              <a:t> </a:t>
            </a:r>
            <a:r>
              <a:rPr lang="pt-PT" sz="5999" dirty="0" err="1">
                <a:solidFill>
                  <a:srgbClr val="000000"/>
                </a:solidFill>
              </a:rPr>
              <a:t>of</a:t>
            </a:r>
            <a:r>
              <a:rPr lang="pt-PT" sz="5999" dirty="0">
                <a:solidFill>
                  <a:srgbClr val="000000"/>
                </a:solidFill>
              </a:rPr>
              <a:t> </a:t>
            </a:r>
            <a:r>
              <a:rPr lang="pt-PT" sz="5999" dirty="0" err="1">
                <a:solidFill>
                  <a:srgbClr val="000000"/>
                </a:solidFill>
              </a:rPr>
              <a:t>the</a:t>
            </a:r>
            <a:r>
              <a:rPr lang="pt-PT" sz="5999" dirty="0">
                <a:solidFill>
                  <a:srgbClr val="000000"/>
                </a:solidFill>
              </a:rPr>
              <a:t> </a:t>
            </a:r>
            <a:r>
              <a:rPr lang="pt-PT" sz="5999" dirty="0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Cada objeto é uma instância de uma classe;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Assim, estes três retângulos podem ser instâncias de uma mesma classe Retângulo;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Os retângulos são diferentes, mas são instâncias de uma mesma classe, pelo que têm os mesmos atributos (</a:t>
            </a:r>
            <a:r>
              <a:rPr lang="pt-PT" altLang="pt-PT" dirty="0" err="1"/>
              <a:t>ex</a:t>
            </a:r>
            <a:r>
              <a:rPr lang="pt-PT" altLang="pt-PT" dirty="0"/>
              <a:t>: cor, comprimento, largura) e métodos (</a:t>
            </a:r>
            <a:r>
              <a:rPr lang="pt-PT" altLang="pt-PT" dirty="0" err="1"/>
              <a:t>ex</a:t>
            </a:r>
            <a:r>
              <a:rPr lang="pt-PT" altLang="pt-PT" dirty="0"/>
              <a:t>: </a:t>
            </a:r>
            <a:r>
              <a:rPr lang="pt-PT" altLang="pt-PT" dirty="0" err="1"/>
              <a:t>mudaCor</a:t>
            </a:r>
            <a:r>
              <a:rPr lang="pt-PT" altLang="pt-PT" dirty="0"/>
              <a:t>).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Propriedades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5F249-9EB5-4820-B6C4-217AA0C9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98" y="5269832"/>
            <a:ext cx="990600" cy="9906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BD591-99BE-47AA-BDF6-9F82D2D6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61" y="5622586"/>
            <a:ext cx="2065592" cy="637845"/>
          </a:xfrm>
          <a:prstGeom prst="rect">
            <a:avLst/>
          </a:prstGeom>
          <a:solidFill>
            <a:srgbClr val="FFC000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90F9B-6C33-416A-8D1C-DF71F269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311835"/>
            <a:ext cx="990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06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É possível (e comum) criar vários objetos a partir de uma mesma classe;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11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209523A6-6B01-4C44-9AE8-313A1ADE74DB}"/>
              </a:ext>
            </a:extLst>
          </p:cNvPr>
          <p:cNvGrpSpPr>
            <a:grpSpLocks/>
          </p:cNvGrpSpPr>
          <p:nvPr/>
        </p:nvGrpSpPr>
        <p:grpSpPr bwMode="auto">
          <a:xfrm>
            <a:off x="977496" y="2878501"/>
            <a:ext cx="1676400" cy="2133600"/>
            <a:chOff x="528" y="1776"/>
            <a:chExt cx="1056" cy="13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D8276-86DC-4091-9C20-ACD36372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solidFill>
              <a:srgbClr val="2121FF"/>
            </a:solidFill>
            <a:ln w="12700">
              <a:solidFill>
                <a:srgbClr val="2121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PT" altLang="pt-PT" sz="2000">
                  <a:solidFill>
                    <a:schemeClr val="bg1"/>
                  </a:solidFill>
                </a:rPr>
                <a:t>Classe Pessoa</a:t>
              </a: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51FD47E-184A-441E-9B3E-F7B0325F5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1056" cy="110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Atributos</a:t>
              </a: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  nome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  altura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  peso</a:t>
              </a:r>
            </a:p>
            <a:p>
              <a:pPr algn="l">
                <a:lnSpc>
                  <a:spcPct val="80000"/>
                </a:lnSpc>
              </a:pP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Métodos</a:t>
              </a: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  mover</a:t>
              </a:r>
              <a:endParaRPr lang="pt-PT" altLang="pt-PT"/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2613FF57-0F3C-43E2-AC64-A090B8D5BA0D}"/>
              </a:ext>
            </a:extLst>
          </p:cNvPr>
          <p:cNvGrpSpPr>
            <a:grpSpLocks/>
          </p:cNvGrpSpPr>
          <p:nvPr/>
        </p:nvGrpSpPr>
        <p:grpSpPr bwMode="auto">
          <a:xfrm>
            <a:off x="3880133" y="4168835"/>
            <a:ext cx="1676400" cy="2133600"/>
            <a:chOff x="528" y="1776"/>
            <a:chExt cx="1056" cy="1344"/>
          </a:xfrm>
          <a:solidFill>
            <a:srgbClr val="FFC000"/>
          </a:solidFill>
        </p:grpSpPr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06101A0E-FAA2-4DD8-A9F9-1CF9B059A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solidFill>
              <a:srgbClr val="2121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 altLang="pt-PT" sz="2000">
                <a:solidFill>
                  <a:schemeClr val="bg1"/>
                </a:solidFill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AFA22AE5-08C9-4FB1-B060-354CD20D4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1056" cy="110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Atributos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 </a:t>
              </a:r>
              <a:r>
                <a:rPr lang="pt-PT" altLang="pt-PT" sz="1800"/>
                <a:t>nome = “João”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1800"/>
                <a:t> altura = 170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1800"/>
                <a:t> peso = 70</a:t>
              </a:r>
              <a:endParaRPr lang="pt-PT" altLang="pt-PT" sz="2000"/>
            </a:p>
            <a:p>
              <a:pPr algn="l">
                <a:lnSpc>
                  <a:spcPct val="80000"/>
                </a:lnSpc>
              </a:pP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Métodos</a:t>
              </a: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</a:t>
              </a:r>
              <a:r>
                <a:rPr lang="pt-PT" altLang="pt-PT" sz="1800"/>
                <a:t>mover</a:t>
              </a:r>
              <a:endParaRPr lang="pt-PT" altLang="pt-PT"/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D2838D27-60D2-49EB-88D6-4B973E56CDAA}"/>
              </a:ext>
            </a:extLst>
          </p:cNvPr>
          <p:cNvGrpSpPr>
            <a:grpSpLocks/>
          </p:cNvGrpSpPr>
          <p:nvPr/>
        </p:nvGrpSpPr>
        <p:grpSpPr bwMode="auto">
          <a:xfrm>
            <a:off x="6637704" y="2878501"/>
            <a:ext cx="1676400" cy="2133600"/>
            <a:chOff x="528" y="1776"/>
            <a:chExt cx="1056" cy="1344"/>
          </a:xfrm>
        </p:grpSpPr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900A1608-CA36-4014-8C76-6125B76D7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solidFill>
              <a:srgbClr val="2121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 altLang="pt-PT" sz="200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37D1C220-0045-4810-A98F-80D64268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1056" cy="110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</a:pPr>
              <a:r>
                <a:rPr lang="pt-PT" altLang="pt-PT" sz="2000" dirty="0">
                  <a:solidFill>
                    <a:schemeClr val="hlink"/>
                  </a:solidFill>
                </a:rPr>
                <a:t>Atributos</a:t>
              </a:r>
              <a:endParaRPr lang="pt-PT" altLang="pt-PT" sz="2000" dirty="0"/>
            </a:p>
            <a:p>
              <a:pPr algn="l">
                <a:lnSpc>
                  <a:spcPct val="80000"/>
                </a:lnSpc>
              </a:pPr>
              <a:r>
                <a:rPr lang="pt-PT" altLang="pt-PT" sz="2000" dirty="0"/>
                <a:t> </a:t>
              </a:r>
              <a:r>
                <a:rPr lang="pt-PT" altLang="pt-PT" sz="1800" dirty="0"/>
                <a:t>nome = “Maria” 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1800" dirty="0"/>
                <a:t> altura = 165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1800" dirty="0"/>
                <a:t> peso = 55</a:t>
              </a:r>
              <a:endParaRPr lang="pt-PT" altLang="pt-PT" sz="2000" dirty="0"/>
            </a:p>
            <a:p>
              <a:pPr algn="l">
                <a:lnSpc>
                  <a:spcPct val="80000"/>
                </a:lnSpc>
              </a:pPr>
              <a:endParaRPr lang="pt-PT" altLang="pt-PT" sz="2000" dirty="0"/>
            </a:p>
            <a:p>
              <a:pPr algn="l">
                <a:lnSpc>
                  <a:spcPct val="80000"/>
                </a:lnSpc>
              </a:pPr>
              <a:r>
                <a:rPr lang="pt-PT" altLang="pt-PT" sz="2000" dirty="0">
                  <a:solidFill>
                    <a:schemeClr val="hlink"/>
                  </a:solidFill>
                </a:rPr>
                <a:t>Métodos</a:t>
              </a:r>
              <a:endParaRPr lang="pt-PT" altLang="pt-PT" sz="2000" dirty="0"/>
            </a:p>
            <a:p>
              <a:pPr algn="l">
                <a:lnSpc>
                  <a:spcPct val="80000"/>
                </a:lnSpc>
              </a:pPr>
              <a:r>
                <a:rPr lang="pt-PT" altLang="pt-PT" sz="2000" dirty="0"/>
                <a:t> </a:t>
              </a:r>
              <a:r>
                <a:rPr lang="pt-PT" altLang="pt-PT" sz="1800" dirty="0"/>
                <a:t>mover</a:t>
              </a:r>
              <a:endParaRPr lang="pt-PT" altLang="pt-PT" sz="2000" dirty="0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5191FA16-FCFF-4327-BB59-D4F9D3F08EB9}"/>
              </a:ext>
            </a:extLst>
          </p:cNvPr>
          <p:cNvGrpSpPr>
            <a:grpSpLocks/>
          </p:cNvGrpSpPr>
          <p:nvPr/>
        </p:nvGrpSpPr>
        <p:grpSpPr bwMode="auto">
          <a:xfrm>
            <a:off x="9286091" y="4203032"/>
            <a:ext cx="1676400" cy="2133600"/>
            <a:chOff x="528" y="1776"/>
            <a:chExt cx="1056" cy="1344"/>
          </a:xfrm>
        </p:grpSpPr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FB5BEDF4-DB7E-4023-AE0B-017732E1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solidFill>
              <a:srgbClr val="2121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 altLang="pt-PT" sz="2000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9BB88A-AAC0-49FF-9BC4-6F30CD6FD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1056" cy="110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Atributos</a:t>
              </a: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</a:t>
              </a:r>
              <a:r>
                <a:rPr lang="pt-PT" altLang="pt-PT" sz="1800"/>
                <a:t>nome = “Isabel” 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1800"/>
                <a:t> altura = 172</a:t>
              </a:r>
            </a:p>
            <a:p>
              <a:pPr algn="l">
                <a:lnSpc>
                  <a:spcPct val="80000"/>
                </a:lnSpc>
              </a:pPr>
              <a:r>
                <a:rPr lang="pt-PT" altLang="pt-PT" sz="1800"/>
                <a:t> peso = 71</a:t>
              </a:r>
            </a:p>
            <a:p>
              <a:pPr algn="l">
                <a:lnSpc>
                  <a:spcPct val="80000"/>
                </a:lnSpc>
              </a:pP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>
                  <a:solidFill>
                    <a:schemeClr val="hlink"/>
                  </a:solidFill>
                </a:rPr>
                <a:t>Métodos</a:t>
              </a:r>
              <a:endParaRPr lang="pt-PT" altLang="pt-PT" sz="2000"/>
            </a:p>
            <a:p>
              <a:pPr algn="l">
                <a:lnSpc>
                  <a:spcPct val="80000"/>
                </a:lnSpc>
              </a:pPr>
              <a:r>
                <a:rPr lang="pt-PT" altLang="pt-PT" sz="2000"/>
                <a:t> </a:t>
              </a:r>
              <a:r>
                <a:rPr lang="pt-PT" altLang="pt-PT" sz="1800"/>
                <a:t>mover</a:t>
              </a:r>
              <a:endParaRPr lang="pt-PT" altLang="pt-PT" sz="2000"/>
            </a:p>
          </p:txBody>
        </p:sp>
      </p:grpSp>
      <p:sp>
        <p:nvSpPr>
          <p:cNvPr id="24" name="Rectângulo 2">
            <a:extLst>
              <a:ext uri="{FF2B5EF4-FFF2-40B4-BE49-F238E27FC236}">
                <a16:creationId xmlns:a16="http://schemas.microsoft.com/office/drawing/2014/main" id="{1F5DC3DE-607D-4F1E-8631-763A4DAF7312}"/>
              </a:ext>
            </a:extLst>
          </p:cNvPr>
          <p:cNvSpPr/>
          <p:nvPr/>
        </p:nvSpPr>
        <p:spPr>
          <a:xfrm>
            <a:off x="3880133" y="4203279"/>
            <a:ext cx="167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200">
                <a:solidFill>
                  <a:schemeClr val="bg1"/>
                </a:solidFill>
                <a:latin typeface="+mj-lt"/>
              </a:rPr>
              <a:t>Objeto da classe Pessoa</a:t>
            </a:r>
          </a:p>
        </p:txBody>
      </p:sp>
      <p:sp>
        <p:nvSpPr>
          <p:cNvPr id="25" name="Rectângulo 3">
            <a:extLst>
              <a:ext uri="{FF2B5EF4-FFF2-40B4-BE49-F238E27FC236}">
                <a16:creationId xmlns:a16="http://schemas.microsoft.com/office/drawing/2014/main" id="{3571ABD3-02AA-405C-B8BC-FD316C49EC8F}"/>
              </a:ext>
            </a:extLst>
          </p:cNvPr>
          <p:cNvSpPr/>
          <p:nvPr/>
        </p:nvSpPr>
        <p:spPr>
          <a:xfrm>
            <a:off x="6637619" y="2919622"/>
            <a:ext cx="1676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1200">
                <a:solidFill>
                  <a:schemeClr val="bg1"/>
                </a:solidFill>
              </a:rPr>
              <a:t>Objeto da classe Pessoa</a:t>
            </a:r>
          </a:p>
        </p:txBody>
      </p:sp>
      <p:sp>
        <p:nvSpPr>
          <p:cNvPr id="26" name="Rectângulo 21">
            <a:extLst>
              <a:ext uri="{FF2B5EF4-FFF2-40B4-BE49-F238E27FC236}">
                <a16:creationId xmlns:a16="http://schemas.microsoft.com/office/drawing/2014/main" id="{700F0201-D8B9-485C-BBC4-68BF986A0B03}"/>
              </a:ext>
            </a:extLst>
          </p:cNvPr>
          <p:cNvSpPr/>
          <p:nvPr/>
        </p:nvSpPr>
        <p:spPr>
          <a:xfrm>
            <a:off x="9310174" y="4255032"/>
            <a:ext cx="1676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1200">
                <a:solidFill>
                  <a:schemeClr val="bg1"/>
                </a:solidFill>
              </a:rPr>
              <a:t>Objeto da classe Pessoa</a:t>
            </a:r>
          </a:p>
        </p:txBody>
      </p:sp>
    </p:spTree>
    <p:extLst>
      <p:ext uri="{BB962C8B-B14F-4D97-AF65-F5344CB8AC3E}">
        <p14:creationId xmlns:p14="http://schemas.microsoft.com/office/powerpoint/2010/main" val="8121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 fontScale="92500" lnSpcReduction="2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criação de objetos é conseguida à custa do operador </a:t>
            </a:r>
            <a:r>
              <a:rPr lang="pt-PT" altLang="pt-PT" dirty="0" err="1">
                <a:solidFill>
                  <a:srgbClr val="FFC000"/>
                </a:solidFill>
              </a:rPr>
              <a:t>new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O operador </a:t>
            </a:r>
            <a:r>
              <a:rPr lang="pt-PT" altLang="pt-PT" dirty="0" err="1">
                <a:solidFill>
                  <a:srgbClr val="FFC000"/>
                </a:solidFill>
              </a:rPr>
              <a:t>new</a:t>
            </a:r>
            <a:r>
              <a:rPr lang="pt-PT" altLang="pt-PT" dirty="0"/>
              <a:t> é seguido do nome da classe a partir da qual se quer criar o objeto e de parêntesis (). Se a criação necessitar de parâmetros estes aparecem entre os parêntesis.</a:t>
            </a:r>
            <a:r>
              <a:rPr lang="pt-PT" altLang="pt-PT" dirty="0">
                <a:solidFill>
                  <a:schemeClr val="tx2"/>
                </a:solidFill>
              </a:rPr>
              <a:t> </a:t>
            </a:r>
          </a:p>
          <a:p>
            <a:r>
              <a:rPr lang="pt-PT" altLang="pt-PT" dirty="0"/>
              <a:t>	Exemplo:</a:t>
            </a:r>
            <a:r>
              <a:rPr lang="pt-PT" altLang="pt-PT" dirty="0">
                <a:solidFill>
                  <a:schemeClr val="tx2"/>
                </a:solidFill>
              </a:rPr>
              <a:t> </a:t>
            </a:r>
            <a:r>
              <a:rPr lang="pt-PT" alt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dirty="0">
                <a:solidFill>
                  <a:srgbClr val="FFC000"/>
                </a:solidFill>
                <a:latin typeface="Consolas" panose="020B0609020204030204" pitchFamily="49" charset="0"/>
              </a:rPr>
              <a:t> Pessoa (“Maria”,165, 55);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Os objetos são criados na memória central;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Quando um objeto é criado é reservado um bloco de memória suficiente para armazenar todos as variáveis do objeto (nome, altura e peso no nosso exemplo);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Este bloco de memória ficará ocupado até que o objeto seja destruído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New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12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56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 fontScale="925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localização de um objeto em memória não é controlada pelo programador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Para interatuar com um objeto é necessário ter alguma maneira de o referenciar. Isto consegue-se à custa de uma </a:t>
            </a:r>
            <a:r>
              <a:rPr lang="pt-PT" altLang="pt-PT" dirty="0">
                <a:solidFill>
                  <a:srgbClr val="FFC000"/>
                </a:solidFill>
              </a:rPr>
              <a:t>referência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Uma referência é um tipo especial de valor que identifica um objeto;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As referências podem ser armazenadas em variáveis, por exemplo:</a:t>
            </a:r>
          </a:p>
          <a:p>
            <a:pPr lvl="3">
              <a:buFontTx/>
              <a:buNone/>
            </a:pPr>
            <a:r>
              <a:rPr lang="pt-PT" altLang="pt-PT" sz="2600" b="1" dirty="0">
                <a:solidFill>
                  <a:srgbClr val="FFC000"/>
                </a:solidFill>
                <a:latin typeface="Consolas" panose="020B0609020204030204" pitchFamily="49" charset="0"/>
              </a:rPr>
              <a:t>Pessoa atleta;</a:t>
            </a:r>
          </a:p>
          <a:p>
            <a:pPr lvl="3">
              <a:buFontTx/>
              <a:buNone/>
            </a:pPr>
            <a:r>
              <a:rPr lang="pt-PT" altLang="pt-PT" sz="2600" b="1" dirty="0">
                <a:solidFill>
                  <a:srgbClr val="FFC000"/>
                </a:solidFill>
                <a:latin typeface="Consolas" panose="020B0609020204030204" pitchFamily="49" charset="0"/>
              </a:rPr>
              <a:t>atleta = </a:t>
            </a:r>
            <a:r>
              <a:rPr lang="pt-PT" altLang="pt-PT" sz="2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sz="2600" b="1" dirty="0">
                <a:solidFill>
                  <a:srgbClr val="FFC000"/>
                </a:solidFill>
                <a:latin typeface="Consolas" panose="020B0609020204030204" pitchFamily="49" charset="0"/>
              </a:rPr>
              <a:t> Pessoa (“Maria”, 165, 55);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New(II)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20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Após a sua declaração, sabe-se que a variável atleta referencia objetos da classe Pessoa, mas o seu valor é indefinido;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variável só passa a ter um valor definido após a utilização de </a:t>
            </a:r>
            <a:r>
              <a:rPr lang="pt-PT" altLang="pt-PT" dirty="0" err="1">
                <a:solidFill>
                  <a:srgbClr val="FFC000"/>
                </a:solidFill>
              </a:rPr>
              <a:t>new</a:t>
            </a:r>
            <a:r>
              <a:rPr lang="pt-PT" altLang="pt-PT" dirty="0"/>
              <a:t>, por isso é comum usar-se apenas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20000"/>
              </a:lnSpc>
            </a:pPr>
            <a:r>
              <a:rPr lang="pt-PT" altLang="pt-PT" dirty="0">
                <a:solidFill>
                  <a:schemeClr val="tx1"/>
                </a:solidFill>
              </a:rPr>
              <a:t>	</a:t>
            </a:r>
            <a:r>
              <a:rPr lang="pt-PT" altLang="pt-PT" dirty="0">
                <a:solidFill>
                  <a:srgbClr val="FFC000"/>
                </a:solidFill>
                <a:latin typeface="Consolas" panose="020B0609020204030204" pitchFamily="49" charset="0"/>
              </a:rPr>
              <a:t>Pessoa atleta = </a:t>
            </a:r>
            <a:r>
              <a:rPr lang="pt-PT" alt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dirty="0">
                <a:solidFill>
                  <a:srgbClr val="FFC000"/>
                </a:solidFill>
                <a:latin typeface="Consolas" panose="020B0609020204030204" pitchFamily="49" charset="0"/>
              </a:rPr>
              <a:t> Pessoa (“Maria”, 165, 55);</a:t>
            </a:r>
            <a:endParaRPr lang="pt-PT" altLang="pt-PT" dirty="0">
              <a:solidFill>
                <a:schemeClr val="tx1"/>
              </a:solidFill>
            </a:endParaRP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variável atleta passa a armazenar a referência do objeto criado;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Podemos interatuar com o objeto através desta variável;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New(III)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46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7" y="1588168"/>
            <a:ext cx="7992216" cy="5137206"/>
          </a:xfrm>
        </p:spPr>
        <p:txBody>
          <a:bodyPr>
            <a:normAutofit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É importante notar a diferença entre a </a:t>
            </a:r>
            <a:r>
              <a:rPr lang="pt-PT" altLang="pt-PT" dirty="0">
                <a:solidFill>
                  <a:srgbClr val="FFC000"/>
                </a:solidFill>
              </a:rPr>
              <a:t>referência</a:t>
            </a:r>
            <a:r>
              <a:rPr lang="pt-PT" altLang="pt-PT" dirty="0">
                <a:solidFill>
                  <a:srgbClr val="C00000"/>
                </a:solidFill>
              </a:rPr>
              <a:t> </a:t>
            </a:r>
            <a:r>
              <a:rPr lang="pt-PT" altLang="pt-PT" dirty="0"/>
              <a:t>a um objeto (indicação do local onde o objeto se encontra) e o </a:t>
            </a:r>
            <a:r>
              <a:rPr lang="pt-PT" altLang="pt-PT" dirty="0">
                <a:solidFill>
                  <a:srgbClr val="FFC000"/>
                </a:solidFill>
              </a:rPr>
              <a:t>próprio</a:t>
            </a:r>
            <a:r>
              <a:rPr lang="pt-PT" altLang="pt-PT" dirty="0">
                <a:solidFill>
                  <a:schemeClr val="accent1"/>
                </a:solidFill>
              </a:rPr>
              <a:t> </a:t>
            </a:r>
            <a:r>
              <a:rPr lang="pt-PT" altLang="pt-PT" dirty="0">
                <a:solidFill>
                  <a:srgbClr val="FFC000"/>
                </a:solidFill>
              </a:rPr>
              <a:t>objeto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Por exemplo:</a:t>
            </a:r>
          </a:p>
          <a:p>
            <a:pPr algn="just">
              <a:lnSpc>
                <a:spcPct val="120000"/>
              </a:lnSpc>
            </a:pPr>
            <a:r>
              <a:rPr lang="pt-PT" alt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Pessoa atleta1 = </a:t>
            </a:r>
            <a:r>
              <a:rPr lang="pt-PT" alt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Pessoa (“Maria”, 165, 55);</a:t>
            </a:r>
            <a:endParaRPr lang="pt-PT" altLang="pt-PT" sz="2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alt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Pessoa atleta2 = </a:t>
            </a:r>
            <a:r>
              <a:rPr lang="pt-PT" alt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Pessoa (“João”, 170, 70);</a:t>
            </a:r>
          </a:p>
          <a:p>
            <a:pPr algn="just">
              <a:lnSpc>
                <a:spcPct val="120000"/>
              </a:lnSpc>
            </a:pPr>
            <a:r>
              <a:rPr lang="pt-PT" altLang="pt-PT" dirty="0"/>
              <a:t>pode provocar a situação da figura.</a:t>
            </a:r>
          </a:p>
          <a:p>
            <a:pPr algn="just">
              <a:lnSpc>
                <a:spcPct val="120000"/>
              </a:lnSpc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Classes e objetos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Memória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/>
              <a:t>15</a:t>
            </a:fld>
            <a:endParaRPr lang="pt-PT" sz="1000" b="0" i="0" u="none" strike="noStrike" kern="1200" cap="none" spc="0" baseline="0" dirty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355F1F5-8A2A-4773-84E5-2B5D5A0B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2013826"/>
            <a:ext cx="17526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BB07BAE2-C89D-4AF4-8E2A-ED4E204C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2394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8" name="Rectangle 1031">
            <a:extLst>
              <a:ext uri="{FF2B5EF4-FFF2-40B4-BE49-F238E27FC236}">
                <a16:creationId xmlns:a16="http://schemas.microsoft.com/office/drawing/2014/main" id="{7EF87FDE-EC8D-42B1-92E3-AEA2AC53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2775826"/>
            <a:ext cx="17526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9" name="Rectangle 1032">
            <a:extLst>
              <a:ext uri="{FF2B5EF4-FFF2-40B4-BE49-F238E27FC236}">
                <a16:creationId xmlns:a16="http://schemas.microsoft.com/office/drawing/2014/main" id="{118BD22F-6CE4-4536-833A-2F9E52C7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3156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“João”</a:t>
            </a:r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11E90F07-48A8-4AA1-B832-3EBFBFE3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3918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1" name="Rectangle 1035">
            <a:extLst>
              <a:ext uri="{FF2B5EF4-FFF2-40B4-BE49-F238E27FC236}">
                <a16:creationId xmlns:a16="http://schemas.microsoft.com/office/drawing/2014/main" id="{617BC40A-8329-45EE-886C-B0C3E1BB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4299826"/>
            <a:ext cx="17526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 altLang="pt-PT" dirty="0"/>
          </a:p>
        </p:txBody>
      </p:sp>
      <p:sp>
        <p:nvSpPr>
          <p:cNvPr id="12" name="Rectangle 1036">
            <a:extLst>
              <a:ext uri="{FF2B5EF4-FFF2-40B4-BE49-F238E27FC236}">
                <a16:creationId xmlns:a16="http://schemas.microsoft.com/office/drawing/2014/main" id="{A063CAF7-DE1D-4D1E-BD4C-4F5F413D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4680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“Maria”</a:t>
            </a:r>
          </a:p>
        </p:txBody>
      </p:sp>
      <p:sp>
        <p:nvSpPr>
          <p:cNvPr id="13" name="Rectangle 1058">
            <a:extLst>
              <a:ext uri="{FF2B5EF4-FFF2-40B4-BE49-F238E27FC236}">
                <a16:creationId xmlns:a16="http://schemas.microsoft.com/office/drawing/2014/main" id="{4157C85F-3DF1-4F6B-AD7E-E87B2AA4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5061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165</a:t>
            </a:r>
          </a:p>
        </p:txBody>
      </p:sp>
      <p:sp>
        <p:nvSpPr>
          <p:cNvPr id="14" name="Rectangle 1059">
            <a:extLst>
              <a:ext uri="{FF2B5EF4-FFF2-40B4-BE49-F238E27FC236}">
                <a16:creationId xmlns:a16="http://schemas.microsoft.com/office/drawing/2014/main" id="{C0ABDC97-3CBC-49E7-9006-41177F85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5442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5" name="Rectangle 1060">
            <a:extLst>
              <a:ext uri="{FF2B5EF4-FFF2-40B4-BE49-F238E27FC236}">
                <a16:creationId xmlns:a16="http://schemas.microsoft.com/office/drawing/2014/main" id="{1EED73D1-49B4-4706-BBE8-017908A2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1632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6" name="Rectangle 1061">
            <a:extLst>
              <a:ext uri="{FF2B5EF4-FFF2-40B4-BE49-F238E27FC236}">
                <a16:creationId xmlns:a16="http://schemas.microsoft.com/office/drawing/2014/main" id="{4EC13216-520A-4B6D-9A50-95F099F4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6" y="35378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170</a:t>
            </a:r>
          </a:p>
        </p:txBody>
      </p:sp>
      <p:cxnSp>
        <p:nvCxnSpPr>
          <p:cNvPr id="17" name="AutoShape 1065">
            <a:extLst>
              <a:ext uri="{FF2B5EF4-FFF2-40B4-BE49-F238E27FC236}">
                <a16:creationId xmlns:a16="http://schemas.microsoft.com/office/drawing/2014/main" id="{B1153892-8813-4ACE-9E8B-5B4EC3B70C6B}"/>
              </a:ext>
            </a:extLst>
          </p:cNvPr>
          <p:cNvCxnSpPr>
            <a:cxnSpLocks noChangeShapeType="1"/>
            <a:stCxn id="15" idx="1"/>
            <a:endCxn id="12" idx="1"/>
          </p:cNvCxnSpPr>
          <p:nvPr/>
        </p:nvCxnSpPr>
        <p:spPr bwMode="auto">
          <a:xfrm rot="10800000" flipH="1" flipV="1">
            <a:off x="9283706" y="1823326"/>
            <a:ext cx="1588" cy="3048000"/>
          </a:xfrm>
          <a:prstGeom prst="curvedConnector3">
            <a:avLst>
              <a:gd name="adj1" fmla="val -483345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rc 1071">
            <a:extLst>
              <a:ext uri="{FF2B5EF4-FFF2-40B4-BE49-F238E27FC236}">
                <a16:creationId xmlns:a16="http://schemas.microsoft.com/office/drawing/2014/main" id="{8E0AFFF7-0B01-4C65-A37A-FD58FDDAEB7A}"/>
              </a:ext>
            </a:extLst>
          </p:cNvPr>
          <p:cNvSpPr>
            <a:spLocks/>
          </p:cNvSpPr>
          <p:nvPr/>
        </p:nvSpPr>
        <p:spPr bwMode="auto">
          <a:xfrm flipH="1" flipV="1">
            <a:off x="8878894" y="2945689"/>
            <a:ext cx="360362" cy="360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20" name="Arc 1070">
            <a:extLst>
              <a:ext uri="{FF2B5EF4-FFF2-40B4-BE49-F238E27FC236}">
                <a16:creationId xmlns:a16="http://schemas.microsoft.com/office/drawing/2014/main" id="{2B5BE953-719E-4C51-810F-A11832975F07}"/>
              </a:ext>
            </a:extLst>
          </p:cNvPr>
          <p:cNvSpPr>
            <a:spLocks/>
          </p:cNvSpPr>
          <p:nvPr/>
        </p:nvSpPr>
        <p:spPr bwMode="auto">
          <a:xfrm flipH="1">
            <a:off x="8879242" y="2611427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9409F32F-68BD-4599-AAC7-E69AD55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6306" y="1626702"/>
            <a:ext cx="915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altLang="pt-PT" sz="2000" dirty="0"/>
              <a:t>atleta1</a:t>
            </a:r>
            <a:endParaRPr lang="pt-PT" altLang="pt-PT" dirty="0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C77E846A-F7CB-47D0-AD94-AFB2E1CF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6008" y="2372598"/>
            <a:ext cx="915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altLang="pt-PT" sz="2000" dirty="0"/>
              <a:t>atleta2</a:t>
            </a:r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07032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7" y="1588168"/>
            <a:ext cx="7992216" cy="5137206"/>
          </a:xfrm>
        </p:spPr>
        <p:txBody>
          <a:bodyPr>
            <a:normAutofit lnSpcReduction="10000"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Em consequência, a alteração da referência não provoca alteração no objeto. Por exemplo:</a:t>
            </a:r>
          </a:p>
          <a:p>
            <a:r>
              <a:rPr lang="pt-PT" altLang="pt-PT" dirty="0">
                <a:solidFill>
                  <a:srgbClr val="FFC000"/>
                </a:solidFill>
                <a:latin typeface="Consolas" panose="020B0609020204030204" pitchFamily="49" charset="0"/>
              </a:rPr>
              <a:t>	atleta1 = atleta 2</a:t>
            </a:r>
          </a:p>
          <a:p>
            <a:r>
              <a:rPr lang="pt-PT" altLang="pt-PT" dirty="0"/>
              <a:t>     provoca o resultado da figura 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Os objetos permanecem inalteráveis e a única consequência neste caso é o facto de o segundo objeto ficar sem referência, o que provoca a sua destruição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algn="just">
              <a:lnSpc>
                <a:spcPct val="120000"/>
              </a:lnSpc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Classes e objetos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Memória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/>
              <a:t>16</a:t>
            </a:fld>
            <a:endParaRPr lang="pt-PT" sz="1000" b="0" i="0" u="none" strike="noStrike" kern="1200" cap="none" spc="0" baseline="0" dirty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355F1F5-8A2A-4773-84E5-2B5D5A0B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2204326"/>
            <a:ext cx="17526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BB07BAE2-C89D-4AF4-8E2A-ED4E204C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2585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8" name="Rectangle 1031">
            <a:extLst>
              <a:ext uri="{FF2B5EF4-FFF2-40B4-BE49-F238E27FC236}">
                <a16:creationId xmlns:a16="http://schemas.microsoft.com/office/drawing/2014/main" id="{7EF87FDE-EC8D-42B1-92E3-AEA2AC53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2966326"/>
            <a:ext cx="17526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9" name="Rectangle 1032">
            <a:extLst>
              <a:ext uri="{FF2B5EF4-FFF2-40B4-BE49-F238E27FC236}">
                <a16:creationId xmlns:a16="http://schemas.microsoft.com/office/drawing/2014/main" id="{118BD22F-6CE4-4536-833A-2F9E52C7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3347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“João”</a:t>
            </a:r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11E90F07-48A8-4AA1-B832-3EBFBFE3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4109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1" name="Rectangle 1035">
            <a:extLst>
              <a:ext uri="{FF2B5EF4-FFF2-40B4-BE49-F238E27FC236}">
                <a16:creationId xmlns:a16="http://schemas.microsoft.com/office/drawing/2014/main" id="{617BC40A-8329-45EE-886C-B0C3E1BB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4490326"/>
            <a:ext cx="1752600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 altLang="pt-PT" dirty="0"/>
          </a:p>
        </p:txBody>
      </p:sp>
      <p:sp>
        <p:nvSpPr>
          <p:cNvPr id="12" name="Rectangle 1036">
            <a:extLst>
              <a:ext uri="{FF2B5EF4-FFF2-40B4-BE49-F238E27FC236}">
                <a16:creationId xmlns:a16="http://schemas.microsoft.com/office/drawing/2014/main" id="{A063CAF7-DE1D-4D1E-BD4C-4F5F413D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4871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“Maria”</a:t>
            </a:r>
          </a:p>
        </p:txBody>
      </p:sp>
      <p:sp>
        <p:nvSpPr>
          <p:cNvPr id="13" name="Rectangle 1058">
            <a:extLst>
              <a:ext uri="{FF2B5EF4-FFF2-40B4-BE49-F238E27FC236}">
                <a16:creationId xmlns:a16="http://schemas.microsoft.com/office/drawing/2014/main" id="{4157C85F-3DF1-4F6B-AD7E-E87B2AA4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5252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165</a:t>
            </a:r>
          </a:p>
        </p:txBody>
      </p:sp>
      <p:sp>
        <p:nvSpPr>
          <p:cNvPr id="14" name="Rectangle 1059">
            <a:extLst>
              <a:ext uri="{FF2B5EF4-FFF2-40B4-BE49-F238E27FC236}">
                <a16:creationId xmlns:a16="http://schemas.microsoft.com/office/drawing/2014/main" id="{C0ABDC97-3CBC-49E7-9006-41177F85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5633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5" name="Rectangle 1060">
            <a:extLst>
              <a:ext uri="{FF2B5EF4-FFF2-40B4-BE49-F238E27FC236}">
                <a16:creationId xmlns:a16="http://schemas.microsoft.com/office/drawing/2014/main" id="{1EED73D1-49B4-4706-BBE8-017908A2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1823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6" name="Rectangle 1061">
            <a:extLst>
              <a:ext uri="{FF2B5EF4-FFF2-40B4-BE49-F238E27FC236}">
                <a16:creationId xmlns:a16="http://schemas.microsoft.com/office/drawing/2014/main" id="{4EC13216-520A-4B6D-9A50-95F099F4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6" y="3728326"/>
            <a:ext cx="1752600" cy="3810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pt-PT" altLang="pt-PT" sz="2000" dirty="0">
                <a:solidFill>
                  <a:schemeClr val="bg1"/>
                </a:solidFill>
              </a:rPr>
              <a:t>170</a:t>
            </a:r>
          </a:p>
        </p:txBody>
      </p:sp>
      <p:cxnSp>
        <p:nvCxnSpPr>
          <p:cNvPr id="17" name="AutoShape 1065">
            <a:extLst>
              <a:ext uri="{FF2B5EF4-FFF2-40B4-BE49-F238E27FC236}">
                <a16:creationId xmlns:a16="http://schemas.microsoft.com/office/drawing/2014/main" id="{B1153892-8813-4ACE-9E8B-5B4EC3B70C6B}"/>
              </a:ext>
            </a:extLst>
          </p:cNvPr>
          <p:cNvCxnSpPr>
            <a:cxnSpLocks noChangeShapeType="1"/>
            <a:stCxn id="15" idx="1"/>
            <a:endCxn id="18" idx="0"/>
          </p:cNvCxnSpPr>
          <p:nvPr/>
        </p:nvCxnSpPr>
        <p:spPr bwMode="auto">
          <a:xfrm rot="10800000" flipV="1">
            <a:off x="9264656" y="2013825"/>
            <a:ext cx="44450" cy="1482725"/>
          </a:xfrm>
          <a:prstGeom prst="curvedConnector3">
            <a:avLst>
              <a:gd name="adj1" fmla="val 142499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rc 1071">
            <a:extLst>
              <a:ext uri="{FF2B5EF4-FFF2-40B4-BE49-F238E27FC236}">
                <a16:creationId xmlns:a16="http://schemas.microsoft.com/office/drawing/2014/main" id="{8E0AFFF7-0B01-4C65-A37A-FD58FDDAEB7A}"/>
              </a:ext>
            </a:extLst>
          </p:cNvPr>
          <p:cNvSpPr>
            <a:spLocks/>
          </p:cNvSpPr>
          <p:nvPr/>
        </p:nvSpPr>
        <p:spPr bwMode="auto">
          <a:xfrm flipH="1" flipV="1">
            <a:off x="8904294" y="3136189"/>
            <a:ext cx="360362" cy="3603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20" name="Arc 1070">
            <a:extLst>
              <a:ext uri="{FF2B5EF4-FFF2-40B4-BE49-F238E27FC236}">
                <a16:creationId xmlns:a16="http://schemas.microsoft.com/office/drawing/2014/main" id="{2B5BE953-719E-4C51-810F-A11832975F07}"/>
              </a:ext>
            </a:extLst>
          </p:cNvPr>
          <p:cNvSpPr>
            <a:spLocks/>
          </p:cNvSpPr>
          <p:nvPr/>
        </p:nvSpPr>
        <p:spPr bwMode="auto">
          <a:xfrm flipH="1">
            <a:off x="8904642" y="2804044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E68B6BEE-2890-414E-9932-94B217DE1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4028" y="1829875"/>
            <a:ext cx="915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altLang="pt-PT" sz="2000" dirty="0"/>
              <a:t>atleta1</a:t>
            </a:r>
            <a:endParaRPr lang="pt-PT" altLang="pt-PT" dirty="0"/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24C63D6C-8E5A-4D0E-A4A5-6FCEB8E4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730" y="2575771"/>
            <a:ext cx="915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PT" altLang="pt-PT" sz="2000" dirty="0"/>
              <a:t>atleta2</a:t>
            </a:r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83326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/>
          </a:bodyPr>
          <a:lstStyle/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Quando um objeto já não tem qualquer referência válida para si, não pode ser acedido pelo programa;</a:t>
            </a:r>
          </a:p>
          <a:p>
            <a:endParaRPr lang="pt-PT" altLang="pt-PT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É inútil e, por isso, chamado lixo ou </a:t>
            </a:r>
            <a:r>
              <a:rPr lang="pt-PT" altLang="pt-PT" dirty="0" err="1">
                <a:solidFill>
                  <a:srgbClr val="FFC000"/>
                </a:solidFill>
              </a:rPr>
              <a:t>garbage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endParaRPr lang="pt-PT" altLang="pt-PT" dirty="0">
              <a:solidFill>
                <a:schemeClr val="tx1"/>
              </a:solidFill>
            </a:endParaRPr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O Java efetua periodicamente recolha de lixo (</a:t>
            </a:r>
            <a:r>
              <a:rPr lang="pt-PT" altLang="pt-PT" dirty="0" err="1">
                <a:solidFill>
                  <a:srgbClr val="FFC000"/>
                </a:solidFill>
              </a:rPr>
              <a:t>garbage</a:t>
            </a:r>
            <a:r>
              <a:rPr lang="pt-PT" altLang="pt-PT" dirty="0">
                <a:solidFill>
                  <a:srgbClr val="C00000"/>
                </a:solidFill>
              </a:rPr>
              <a:t> </a:t>
            </a:r>
            <a:r>
              <a:rPr lang="pt-PT" altLang="pt-PT" dirty="0" err="1">
                <a:solidFill>
                  <a:srgbClr val="FFC000"/>
                </a:solidFill>
              </a:rPr>
              <a:t>collection</a:t>
            </a:r>
            <a:r>
              <a:rPr lang="pt-PT" altLang="pt-PT" dirty="0"/>
              <a:t>), devolvendo a memória ocupada por estes objetos ao sistema, de modo a que possa voltar a ser utilizada;</a:t>
            </a:r>
          </a:p>
          <a:p>
            <a:endParaRPr lang="pt-PT" altLang="pt-PT" dirty="0"/>
          </a:p>
          <a:p>
            <a:pPr marL="512758" indent="-457200">
              <a:buFont typeface="Arial" panose="020B0604020202020204" pitchFamily="34" charset="0"/>
              <a:buChar char="•"/>
            </a:pPr>
            <a:r>
              <a:rPr lang="pt-PT" altLang="pt-PT" dirty="0"/>
              <a:t>Noutras linguagens é o programador que tem que se preocupar em fazer a </a:t>
            </a:r>
            <a:r>
              <a:rPr lang="pt-PT" altLang="pt-PT" dirty="0" err="1">
                <a:solidFill>
                  <a:srgbClr val="FFC000"/>
                </a:solidFill>
              </a:rPr>
              <a:t>garbage</a:t>
            </a:r>
            <a:r>
              <a:rPr lang="pt-PT" altLang="pt-PT" dirty="0">
                <a:solidFill>
                  <a:srgbClr val="FFC000"/>
                </a:solidFill>
              </a:rPr>
              <a:t> </a:t>
            </a:r>
            <a:r>
              <a:rPr lang="pt-PT" altLang="pt-PT" dirty="0" err="1">
                <a:solidFill>
                  <a:srgbClr val="FFC000"/>
                </a:solidFill>
              </a:rPr>
              <a:t>collection</a:t>
            </a:r>
            <a:r>
              <a:rPr lang="pt-PT" altLang="pt-P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Garbage collector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59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Objetos e classes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92BAC-0E00-4BB1-A058-624A6D9A5FE6}"/>
              </a:ext>
            </a:extLst>
          </p:cNvPr>
          <p:cNvSpPr/>
          <p:nvPr/>
        </p:nvSpPr>
        <p:spPr>
          <a:xfrm>
            <a:off x="377388" y="3535290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3BBE20E-20D2-436E-BDB8-A026AC46833E}"/>
              </a:ext>
            </a:extLst>
          </p:cNvPr>
          <p:cNvSpPr txBox="1">
            <a:spLocks/>
          </p:cNvSpPr>
          <p:nvPr/>
        </p:nvSpPr>
        <p:spPr>
          <a:xfrm>
            <a:off x="744899" y="1528145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Propriedades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New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</a:t>
            </a:r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3768A-CF77-4CCF-A6C6-561E2F4CA7CD}"/>
              </a:ext>
            </a:extLst>
          </p:cNvPr>
          <p:cNvSpPr/>
          <p:nvPr/>
        </p:nvSpPr>
        <p:spPr>
          <a:xfrm>
            <a:off x="382066" y="46315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A2570-4162-4361-A38E-448A21B69BA6}"/>
              </a:ext>
            </a:extLst>
          </p:cNvPr>
          <p:cNvSpPr/>
          <p:nvPr/>
        </p:nvSpPr>
        <p:spPr>
          <a:xfrm>
            <a:off x="390088" y="5618090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24000"/>
            <a:ext cx="11430000" cy="4994272"/>
          </a:xfrm>
        </p:spPr>
        <p:txBody>
          <a:bodyPr>
            <a:normAutofit fontScale="92500" lnSpcReduction="2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programação orientada a objetos tem a ver com a construção de programas a partir de </a:t>
            </a:r>
            <a:r>
              <a:rPr lang="pt-PT" altLang="pt-PT" dirty="0">
                <a:solidFill>
                  <a:srgbClr val="FFC000"/>
                </a:solidFill>
              </a:rPr>
              <a:t>objetos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Desenhar um programa consiste em definir os objetos necessários, as suas funcionalidades e o modo como comunicam entre si, por forma a atingir os objetivos pretendidos;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Um objeto é uma combinação de </a:t>
            </a:r>
            <a:r>
              <a:rPr lang="pt-PT" altLang="pt-PT" dirty="0">
                <a:solidFill>
                  <a:srgbClr val="FFC000"/>
                </a:solidFill>
              </a:rPr>
              <a:t>dados</a:t>
            </a:r>
            <a:r>
              <a:rPr lang="pt-PT" altLang="pt-PT" dirty="0"/>
              <a:t> (variáveis) e </a:t>
            </a:r>
            <a:r>
              <a:rPr lang="pt-PT" altLang="pt-PT" dirty="0">
                <a:solidFill>
                  <a:srgbClr val="FFC000"/>
                </a:solidFill>
              </a:rPr>
              <a:t>ações</a:t>
            </a:r>
            <a:r>
              <a:rPr lang="pt-PT" altLang="pt-PT" dirty="0"/>
              <a:t> (métodos) intimamente relacionados;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Um objeto num programa funciona de modo semelhante a um objeto no mundo real;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Tem três partes: </a:t>
            </a:r>
            <a:r>
              <a:rPr lang="pt-PT" altLang="pt-PT" dirty="0">
                <a:solidFill>
                  <a:srgbClr val="FFC000"/>
                </a:solidFill>
              </a:rPr>
              <a:t>identidade</a:t>
            </a:r>
            <a:r>
              <a:rPr lang="pt-PT" altLang="pt-PT" dirty="0"/>
              <a:t>, </a:t>
            </a:r>
            <a:r>
              <a:rPr lang="pt-PT" altLang="pt-PT" dirty="0">
                <a:solidFill>
                  <a:srgbClr val="FFC000"/>
                </a:solidFill>
              </a:rPr>
              <a:t>atributos</a:t>
            </a:r>
            <a:r>
              <a:rPr lang="pt-PT" altLang="pt-PT" dirty="0"/>
              <a:t> e </a:t>
            </a:r>
            <a:r>
              <a:rPr lang="pt-PT" altLang="pt-PT" dirty="0">
                <a:solidFill>
                  <a:srgbClr val="FFC000"/>
                </a:solidFill>
              </a:rPr>
              <a:t>comportamento</a:t>
            </a:r>
            <a:r>
              <a:rPr lang="pt-PT" altLang="pt-PT" dirty="0">
                <a:solidFill>
                  <a:schemeClr val="tx1"/>
                </a:solidFill>
              </a:rPr>
              <a:t>.</a:t>
            </a:r>
          </a:p>
          <a:p>
            <a:pPr marL="512758" indent="-457200"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88168"/>
            <a:ext cx="11430000" cy="5137206"/>
          </a:xfrm>
        </p:spPr>
        <p:txBody>
          <a:bodyPr>
            <a:normAutofit lnSpcReduction="1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É possível (e comum) ter objetos semelhantes, com o mesmo comportamento, mas com atributos e identidade diferentes</a:t>
            </a:r>
            <a:r>
              <a:rPr lang="pt-PT" alt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Em Java, como em qualquer linguagem OO, não é possível definir objetos diretamente;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É necessário definir primeiro a </a:t>
            </a:r>
            <a:r>
              <a:rPr lang="pt-PT" altLang="pt-PT" dirty="0">
                <a:solidFill>
                  <a:srgbClr val="C00000"/>
                </a:solidFill>
              </a:rPr>
              <a:t>classe </a:t>
            </a:r>
            <a:r>
              <a:rPr lang="pt-PT" altLang="pt-PT" dirty="0"/>
              <a:t>a que o objeto pertence;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Uma classe é usada para definir um objeto (ou um conjunto de objetos semelhantes);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Funciona como um molde que pode ser utilizado para criar qualquer número de objetos semelhantes.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88168"/>
            <a:ext cx="11430000" cy="5137206"/>
          </a:xfrm>
        </p:spPr>
        <p:txBody>
          <a:bodyPr>
            <a:normAutofit fontScale="92500" lnSpcReduction="1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definição de uma classe implica a especificação dos seus </a:t>
            </a:r>
            <a:r>
              <a:rPr lang="pt-PT" altLang="pt-PT" dirty="0">
                <a:solidFill>
                  <a:srgbClr val="FFC000"/>
                </a:solidFill>
              </a:rPr>
              <a:t>atributos</a:t>
            </a:r>
            <a:r>
              <a:rPr lang="pt-PT" altLang="pt-PT" dirty="0">
                <a:solidFill>
                  <a:srgbClr val="C00000"/>
                </a:solidFill>
              </a:rPr>
              <a:t> </a:t>
            </a:r>
            <a:r>
              <a:rPr lang="pt-PT" altLang="pt-PT" dirty="0"/>
              <a:t>(variáveis) e do seu </a:t>
            </a:r>
            <a:r>
              <a:rPr lang="pt-PT" altLang="pt-PT" dirty="0">
                <a:solidFill>
                  <a:srgbClr val="FFC000"/>
                </a:solidFill>
              </a:rPr>
              <a:t>comportamento</a:t>
            </a:r>
            <a:r>
              <a:rPr lang="pt-PT" altLang="pt-PT" dirty="0">
                <a:solidFill>
                  <a:srgbClr val="C00000"/>
                </a:solidFill>
              </a:rPr>
              <a:t> </a:t>
            </a:r>
            <a:r>
              <a:rPr lang="pt-PT" altLang="pt-PT" dirty="0"/>
              <a:t>(métodos);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Um objeto é, assim, definido como </a:t>
            </a:r>
            <a:r>
              <a:rPr lang="pt-PT" altLang="pt-PT" dirty="0">
                <a:solidFill>
                  <a:srgbClr val="FFC000"/>
                </a:solidFill>
              </a:rPr>
              <a:t>instância de uma classe</a:t>
            </a:r>
            <a:r>
              <a:rPr lang="pt-PT" altLang="pt-PT" dirty="0">
                <a:solidFill>
                  <a:srgbClr val="C00000"/>
                </a:solidFill>
              </a:rPr>
              <a:t> </a:t>
            </a:r>
            <a:r>
              <a:rPr lang="pt-PT" altLang="pt-PT" dirty="0"/>
              <a:t>e</a:t>
            </a:r>
            <a:r>
              <a:rPr lang="pt-PT" altLang="pt-PT" dirty="0">
                <a:solidFill>
                  <a:schemeClr val="tx2"/>
                </a:solidFill>
              </a:rPr>
              <a:t> </a:t>
            </a:r>
            <a:r>
              <a:rPr lang="pt-PT" altLang="pt-PT" dirty="0"/>
              <a:t>tem todas as variáveis e métodos definidos para essa classe</a:t>
            </a:r>
            <a:r>
              <a:rPr lang="pt-PT" altLang="pt-PT" dirty="0">
                <a:solidFill>
                  <a:schemeClr val="tx2"/>
                </a:solidFill>
              </a:rPr>
              <a:t>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 diferença entre uma classe e um objeto dessa classe é semelhante à diferença entre uma espécie (</a:t>
            </a:r>
            <a:r>
              <a:rPr lang="pt-PT" altLang="pt-PT" dirty="0" err="1"/>
              <a:t>ex</a:t>
            </a:r>
            <a:r>
              <a:rPr lang="pt-PT" altLang="pt-PT" dirty="0"/>
              <a:t>: Cão) e um elemento dessa espécie (</a:t>
            </a:r>
            <a:r>
              <a:rPr lang="pt-PT" altLang="pt-PT" dirty="0" err="1"/>
              <a:t>ex</a:t>
            </a:r>
            <a:r>
              <a:rPr lang="pt-PT" altLang="pt-PT" dirty="0"/>
              <a:t>: </a:t>
            </a:r>
            <a:r>
              <a:rPr lang="pt-PT" altLang="pt-PT" dirty="0" err="1"/>
              <a:t>Bobi</a:t>
            </a:r>
            <a:r>
              <a:rPr lang="pt-PT" altLang="pt-PT" dirty="0"/>
              <a:t>);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Por convenção, em Java os nomes de classes começam com maiúscula (</a:t>
            </a:r>
            <a:r>
              <a:rPr lang="pt-PT" altLang="pt-PT" dirty="0" err="1"/>
              <a:t>ex</a:t>
            </a:r>
            <a:r>
              <a:rPr lang="pt-PT" altLang="pt-PT" dirty="0"/>
              <a:t>: </a:t>
            </a:r>
            <a:r>
              <a:rPr lang="pt-PT" altLang="pt-PT" dirty="0" err="1"/>
              <a:t>EstaClasse</a:t>
            </a:r>
            <a:r>
              <a:rPr lang="pt-PT" altLang="pt-PT" dirty="0"/>
              <a:t>), e os nomes de objetos começam com minúsculas (</a:t>
            </a:r>
            <a:r>
              <a:rPr lang="pt-PT" altLang="pt-PT" dirty="0" err="1"/>
              <a:t>ex</a:t>
            </a:r>
            <a:r>
              <a:rPr lang="pt-PT" altLang="pt-PT" dirty="0"/>
              <a:t>: </a:t>
            </a:r>
            <a:r>
              <a:rPr lang="pt-PT" altLang="pt-PT" dirty="0" err="1"/>
              <a:t>esteObjeto</a:t>
            </a:r>
            <a:r>
              <a:rPr lang="pt-PT" altLang="pt-PT" dirty="0"/>
              <a:t>)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dirty="0">
              <a:solidFill>
                <a:schemeClr val="tx1"/>
              </a:solidFill>
            </a:endParaRP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7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88168"/>
            <a:ext cx="11430000" cy="5137206"/>
          </a:xfrm>
        </p:spPr>
        <p:txBody>
          <a:bodyPr>
            <a:normAutofit lnSpcReduction="1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Exemplos de objetos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Num sistema de simulação de tráfego, podemos ter carros, camiões, peões, semáforos, ….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Num sistema gráfico, círculos, retângulos, linhas, polígonos, ….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Num sistema de elaboração de horários, alunos, aulas, salas, …</a:t>
            </a:r>
            <a:endParaRPr lang="pt-PT" altLang="pt-PT" dirty="0">
              <a:solidFill>
                <a:schemeClr val="tx1"/>
              </a:solidFill>
            </a:endParaRP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Os objetos têm atributos (características do objeto)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Ex: uma linha tem coordenadas de início e fim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Os objetos podem fazer “coisas” (métodos)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Ex: um círculo pode mudar de cor</a:t>
            </a:r>
          </a:p>
          <a:p>
            <a:pPr lvl="1" indent="0" algn="just">
              <a:lnSpc>
                <a:spcPct val="120000"/>
              </a:lnSpc>
              <a:buNone/>
            </a:pPr>
            <a:endParaRPr lang="pt-PT" altLang="pt-PT" sz="1800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2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 fontScale="85000" lnSpcReduction="2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Objetos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Substantivos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Coisas reais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Atributos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Propriedades que o objeto tem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Métodos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Ações que o objeto pode fazer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3100" dirty="0"/>
              <a:t>Mensagens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Comunicação entre objetos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Um objeto pode pedir a outro para executar um dado método</a:t>
            </a:r>
          </a:p>
          <a:p>
            <a:pPr lvl="1" indent="0" algn="just">
              <a:lnSpc>
                <a:spcPct val="120000"/>
              </a:lnSpc>
              <a:buNone/>
            </a:pPr>
            <a:endParaRPr lang="pt-PT" altLang="pt-PT" sz="1800" dirty="0"/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Classes e objetos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Propriedades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78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028" y="1588168"/>
            <a:ext cx="11430000" cy="5137206"/>
          </a:xfrm>
        </p:spPr>
        <p:txBody>
          <a:bodyPr>
            <a:normAutofit fontScale="85000" lnSpcReduction="20000"/>
          </a:bodyPr>
          <a:lstStyle/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Manipulação de formas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Atributos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cheio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largura do traço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cor do traço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estilo do traço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...</a:t>
            </a:r>
          </a:p>
          <a:p>
            <a:pPr marL="512758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dirty="0"/>
              <a:t>Métodos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move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altLang="pt-PT" sz="2400" dirty="0"/>
              <a:t>cresce...</a:t>
            </a:r>
          </a:p>
          <a:p>
            <a:pPr marL="74294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altLang="pt-PT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Classes e objetos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Propriedades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/>
              <a:t>9</a:t>
            </a:fld>
            <a:endParaRPr lang="pt-PT" sz="1000" b="0" i="0" u="none" strike="noStrike" kern="1200" cap="none" spc="0" baseline="0" dirty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C983757-2749-408E-B59E-342F4C356C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5708" y="1993232"/>
            <a:ext cx="1676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5F249-9EB5-4820-B6C4-217AA0C9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022" y="2564732"/>
            <a:ext cx="990600" cy="990600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75EA30-1DE2-4E13-B6FE-7A638DBC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016" y="4156771"/>
            <a:ext cx="1066800" cy="1066800"/>
          </a:xfrm>
          <a:prstGeom prst="ellipse">
            <a:avLst/>
          </a:prstGeom>
          <a:noFill/>
          <a:ln w="698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3AE8FB5-2473-41B5-80F9-99DBE006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522" y="4936960"/>
            <a:ext cx="1143000" cy="129540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96519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81D87-B8D2-4578-AB09-9B1F468EF3A2}">
  <ds:schemaRefs>
    <ds:schemaRef ds:uri="http://schemas.microsoft.com/office/2006/documentManagement/types"/>
    <ds:schemaRef ds:uri="804f70ca-119b-40ef-8b1a-1b7373f2aa2e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1149</Words>
  <Application>Microsoft Office PowerPoint</Application>
  <PresentationFormat>Widescreen</PresentationFormat>
  <Paragraphs>208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Classes e objetos introdução (I)</vt:lpstr>
      <vt:lpstr>Classes e objetos introdução(II)</vt:lpstr>
      <vt:lpstr>Classes e objetos introdução(III)</vt:lpstr>
      <vt:lpstr>Classes e objetos Exemplos</vt:lpstr>
      <vt:lpstr>Classes e objetos Propriedades</vt:lpstr>
      <vt:lpstr>Classes e objetos Propriedades</vt:lpstr>
      <vt:lpstr>Classes e objetos Propriedades</vt:lpstr>
      <vt:lpstr>Classes e objetos Exemplos</vt:lpstr>
      <vt:lpstr>Classes e objetos New (I)</vt:lpstr>
      <vt:lpstr>Classes e objetos New(II)</vt:lpstr>
      <vt:lpstr>Classes e objetos New(III)</vt:lpstr>
      <vt:lpstr>Classes e objetos Memória (I)</vt:lpstr>
      <vt:lpstr>Classes e objetos Memória (II)</vt:lpstr>
      <vt:lpstr>Classes e objetos Garbage 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11</cp:revision>
  <dcterms:created xsi:type="dcterms:W3CDTF">2019-07-25T10:31:53Z</dcterms:created>
  <dcterms:modified xsi:type="dcterms:W3CDTF">2019-09-25T20:16:20Z</dcterms:modified>
</cp:coreProperties>
</file>