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330" r:id="rId5"/>
    <p:sldId id="309" r:id="rId6"/>
    <p:sldId id="335" r:id="rId7"/>
    <p:sldId id="478" r:id="rId8"/>
    <p:sldId id="497" r:id="rId9"/>
    <p:sldId id="498" r:id="rId10"/>
    <p:sldId id="499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E37B2-4990-4F2C-80AA-060CE6EF3B96}" v="169" dt="2019-05-18T11:09:30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a, Vasco P." userId="b276ea66-e884-4454-8733-48ace163f9df" providerId="ADAL" clId="{18C517DA-1EA1-40D4-B235-A1339DED4EAE}"/>
    <pc:docChg chg="custSel modSld">
      <pc:chgData name="Costa, Vasco P." userId="b276ea66-e884-4454-8733-48ace163f9df" providerId="ADAL" clId="{18C517DA-1EA1-40D4-B235-A1339DED4EAE}" dt="2019-05-17T10:33:07.343" v="1" actId="27636"/>
      <pc:docMkLst>
        <pc:docMk/>
      </pc:docMkLst>
      <pc:sldChg chg="modSp modAnim">
        <pc:chgData name="Costa, Vasco P." userId="b276ea66-e884-4454-8733-48ace163f9df" providerId="ADAL" clId="{18C517DA-1EA1-40D4-B235-A1339DED4EAE}" dt="2019-05-17T10:33:07.343" v="1" actId="27636"/>
        <pc:sldMkLst>
          <pc:docMk/>
          <pc:sldMk cId="547704532" sldId="478"/>
        </pc:sldMkLst>
        <pc:spChg chg="mod">
          <ac:chgData name="Costa, Vasco P." userId="b276ea66-e884-4454-8733-48ace163f9df" providerId="ADAL" clId="{18C517DA-1EA1-40D4-B235-A1339DED4EAE}" dt="2019-05-17T10:33:07.343" v="1" actId="27636"/>
          <ac:spMkLst>
            <pc:docMk/>
            <pc:sldMk cId="547704532" sldId="478"/>
            <ac:spMk id="51203" creationId="{00000000-0000-0000-0000-000000000000}"/>
          </ac:spMkLst>
        </pc:spChg>
      </pc:sldChg>
    </pc:docChg>
  </pc:docChgLst>
  <pc:docChgLst>
    <pc:chgData name="Costa, Vasco P." userId="b276ea66-e884-4454-8733-48ace163f9df" providerId="ADAL" clId="{B9EE37B2-4990-4F2C-80AA-060CE6EF3B96}"/>
    <pc:docChg chg="custSel delSld modSld sldOrd">
      <pc:chgData name="Costa, Vasco P." userId="b276ea66-e884-4454-8733-48ace163f9df" providerId="ADAL" clId="{B9EE37B2-4990-4F2C-80AA-060CE6EF3B96}" dt="2019-05-18T11:09:30.229" v="166" actId="20577"/>
      <pc:docMkLst>
        <pc:docMk/>
      </pc:docMkLst>
      <pc:sldChg chg="addSp modSp">
        <pc:chgData name="Costa, Vasco P." userId="b276ea66-e884-4454-8733-48ace163f9df" providerId="ADAL" clId="{B9EE37B2-4990-4F2C-80AA-060CE6EF3B96}" dt="2019-05-18T11:04:55.222" v="69" actId="20577"/>
        <pc:sldMkLst>
          <pc:docMk/>
          <pc:sldMk cId="2095816919" sldId="335"/>
        </pc:sldMkLst>
        <pc:spChg chg="mod">
          <ac:chgData name="Costa, Vasco P." userId="b276ea66-e884-4454-8733-48ace163f9df" providerId="ADAL" clId="{B9EE37B2-4990-4F2C-80AA-060CE6EF3B96}" dt="2019-05-18T11:04:31.865" v="62" actId="1076"/>
          <ac:spMkLst>
            <pc:docMk/>
            <pc:sldMk cId="2095816919" sldId="335"/>
            <ac:spMk id="10" creationId="{09950279-A825-4B67-8277-9F09B2D723DA}"/>
          </ac:spMkLst>
        </pc:spChg>
        <pc:spChg chg="mod">
          <ac:chgData name="Costa, Vasco P." userId="b276ea66-e884-4454-8733-48ace163f9df" providerId="ADAL" clId="{B9EE37B2-4990-4F2C-80AA-060CE6EF3B96}" dt="2019-05-18T11:04:48.439" v="65" actId="20577"/>
          <ac:spMkLst>
            <pc:docMk/>
            <pc:sldMk cId="2095816919" sldId="335"/>
            <ac:spMk id="15" creationId="{AEF9FCB0-858F-45CE-BE95-BEF7A784689B}"/>
          </ac:spMkLst>
        </pc:spChg>
        <pc:spChg chg="add mod">
          <ac:chgData name="Costa, Vasco P." userId="b276ea66-e884-4454-8733-48ace163f9df" providerId="ADAL" clId="{B9EE37B2-4990-4F2C-80AA-060CE6EF3B96}" dt="2019-05-18T11:04:55.222" v="69" actId="20577"/>
          <ac:spMkLst>
            <pc:docMk/>
            <pc:sldMk cId="2095816919" sldId="335"/>
            <ac:spMk id="16" creationId="{7DA3EA27-ACCF-471D-A4D9-20035BB10AA6}"/>
          </ac:spMkLst>
        </pc:spChg>
        <pc:spChg chg="mod">
          <ac:chgData name="Costa, Vasco P." userId="b276ea66-e884-4454-8733-48ace163f9df" providerId="ADAL" clId="{B9EE37B2-4990-4F2C-80AA-060CE6EF3B96}" dt="2019-05-18T11:04:10.862" v="59" actId="20577"/>
          <ac:spMkLst>
            <pc:docMk/>
            <pc:sldMk cId="2095816919" sldId="335"/>
            <ac:spMk id="20" creationId="{C1E52B3B-30E1-4604-8041-57A1BB654B9B}"/>
          </ac:spMkLst>
        </pc:spChg>
      </pc:sldChg>
      <pc:sldChg chg="modSp ord modAnim">
        <pc:chgData name="Costa, Vasco P." userId="b276ea66-e884-4454-8733-48ace163f9df" providerId="ADAL" clId="{B9EE37B2-4990-4F2C-80AA-060CE6EF3B96}" dt="2019-05-18T11:02:04.230" v="30" actId="20577"/>
        <pc:sldMkLst>
          <pc:docMk/>
          <pc:sldMk cId="1127854140" sldId="485"/>
        </pc:sldMkLst>
        <pc:spChg chg="mod">
          <ac:chgData name="Costa, Vasco P." userId="b276ea66-e884-4454-8733-48ace163f9df" providerId="ADAL" clId="{B9EE37B2-4990-4F2C-80AA-060CE6EF3B96}" dt="2019-05-18T11:01:07.620" v="19" actId="20577"/>
          <ac:spMkLst>
            <pc:docMk/>
            <pc:sldMk cId="1127854140" sldId="485"/>
            <ac:spMk id="11" creationId="{E13F62F5-AEDF-4BC9-8297-FCF510EE6685}"/>
          </ac:spMkLst>
        </pc:spChg>
        <pc:spChg chg="mod">
          <ac:chgData name="Costa, Vasco P." userId="b276ea66-e884-4454-8733-48ace163f9df" providerId="ADAL" clId="{B9EE37B2-4990-4F2C-80AA-060CE6EF3B96}" dt="2019-05-18T11:02:04.230" v="30" actId="20577"/>
          <ac:spMkLst>
            <pc:docMk/>
            <pc:sldMk cId="1127854140" sldId="485"/>
            <ac:spMk id="311299" creationId="{00000000-0000-0000-0000-000000000000}"/>
          </ac:spMkLst>
        </pc:spChg>
      </pc:sldChg>
      <pc:sldChg chg="modSp ord modAnim">
        <pc:chgData name="Costa, Vasco P." userId="b276ea66-e884-4454-8733-48ace163f9df" providerId="ADAL" clId="{B9EE37B2-4990-4F2C-80AA-060CE6EF3B96}" dt="2019-05-18T11:03:15.483" v="49" actId="108"/>
        <pc:sldMkLst>
          <pc:docMk/>
          <pc:sldMk cId="2146714923" sldId="486"/>
        </pc:sldMkLst>
        <pc:spChg chg="mod">
          <ac:chgData name="Costa, Vasco P." userId="b276ea66-e884-4454-8733-48ace163f9df" providerId="ADAL" clId="{B9EE37B2-4990-4F2C-80AA-060CE6EF3B96}" dt="2019-05-18T11:02:31.040" v="34"/>
          <ac:spMkLst>
            <pc:docMk/>
            <pc:sldMk cId="2146714923" sldId="486"/>
            <ac:spMk id="11" creationId="{A81ED104-2A2A-4FCC-AB1B-4C0E23A3977E}"/>
          </ac:spMkLst>
        </pc:spChg>
        <pc:spChg chg="mod">
          <ac:chgData name="Costa, Vasco P." userId="b276ea66-e884-4454-8733-48ace163f9df" providerId="ADAL" clId="{B9EE37B2-4990-4F2C-80AA-060CE6EF3B96}" dt="2019-05-18T11:03:15.483" v="49" actId="108"/>
          <ac:spMkLst>
            <pc:docMk/>
            <pc:sldMk cId="2146714923" sldId="486"/>
            <ac:spMk id="313347" creationId="{00000000-0000-0000-0000-000000000000}"/>
          </ac:spMkLst>
        </pc:spChg>
      </pc:sldChg>
      <pc:sldChg chg="modSp modAnim">
        <pc:chgData name="Costa, Vasco P." userId="b276ea66-e884-4454-8733-48ace163f9df" providerId="ADAL" clId="{B9EE37B2-4990-4F2C-80AA-060CE6EF3B96}" dt="2019-05-18T11:06:50.622" v="96" actId="27636"/>
        <pc:sldMkLst>
          <pc:docMk/>
          <pc:sldMk cId="3119583754" sldId="487"/>
        </pc:sldMkLst>
        <pc:spChg chg="mod">
          <ac:chgData name="Costa, Vasco P." userId="b276ea66-e884-4454-8733-48ace163f9df" providerId="ADAL" clId="{B9EE37B2-4990-4F2C-80AA-060CE6EF3B96}" dt="2019-05-18T11:05:17.618" v="70" actId="14100"/>
          <ac:spMkLst>
            <pc:docMk/>
            <pc:sldMk cId="3119583754" sldId="487"/>
            <ac:spMk id="8" creationId="{C2D76457-AB3D-4D8F-BA17-197DF10E5B98}"/>
          </ac:spMkLst>
        </pc:spChg>
        <pc:spChg chg="mod">
          <ac:chgData name="Costa, Vasco P." userId="b276ea66-e884-4454-8733-48ace163f9df" providerId="ADAL" clId="{B9EE37B2-4990-4F2C-80AA-060CE6EF3B96}" dt="2019-05-18T11:06:50.622" v="96" actId="27636"/>
          <ac:spMkLst>
            <pc:docMk/>
            <pc:sldMk cId="3119583754" sldId="487"/>
            <ac:spMk id="314371" creationId="{00000000-0000-0000-0000-000000000000}"/>
          </ac:spMkLst>
        </pc:spChg>
      </pc:sldChg>
      <pc:sldChg chg="modSp modAnim">
        <pc:chgData name="Costa, Vasco P." userId="b276ea66-e884-4454-8733-48ace163f9df" providerId="ADAL" clId="{B9EE37B2-4990-4F2C-80AA-060CE6EF3B96}" dt="2019-05-18T11:07:53.143" v="121" actId="20577"/>
        <pc:sldMkLst>
          <pc:docMk/>
          <pc:sldMk cId="3910254726" sldId="488"/>
        </pc:sldMkLst>
        <pc:spChg chg="mod">
          <ac:chgData name="Costa, Vasco P." userId="b276ea66-e884-4454-8733-48ace163f9df" providerId="ADAL" clId="{B9EE37B2-4990-4F2C-80AA-060CE6EF3B96}" dt="2019-05-18T11:06:58.354" v="98" actId="14100"/>
          <ac:spMkLst>
            <pc:docMk/>
            <pc:sldMk cId="3910254726" sldId="488"/>
            <ac:spMk id="9" creationId="{FA49A893-0B87-4789-B672-4DB13A9258FF}"/>
          </ac:spMkLst>
        </pc:spChg>
        <pc:spChg chg="mod">
          <ac:chgData name="Costa, Vasco P." userId="b276ea66-e884-4454-8733-48ace163f9df" providerId="ADAL" clId="{B9EE37B2-4990-4F2C-80AA-060CE6EF3B96}" dt="2019-05-18T11:07:53.143" v="121" actId="20577"/>
          <ac:spMkLst>
            <pc:docMk/>
            <pc:sldMk cId="3910254726" sldId="488"/>
            <ac:spMk id="315395" creationId="{00000000-0000-0000-0000-000000000000}"/>
          </ac:spMkLst>
        </pc:spChg>
      </pc:sldChg>
      <pc:sldChg chg="modSp modAnim">
        <pc:chgData name="Costa, Vasco P." userId="b276ea66-e884-4454-8733-48ace163f9df" providerId="ADAL" clId="{B9EE37B2-4990-4F2C-80AA-060CE6EF3B96}" dt="2019-05-18T11:09:30.229" v="166" actId="20577"/>
        <pc:sldMkLst>
          <pc:docMk/>
          <pc:sldMk cId="386554061" sldId="489"/>
        </pc:sldMkLst>
        <pc:spChg chg="mod">
          <ac:chgData name="Costa, Vasco P." userId="b276ea66-e884-4454-8733-48ace163f9df" providerId="ADAL" clId="{B9EE37B2-4990-4F2C-80AA-060CE6EF3B96}" dt="2019-05-18T11:08:02.066" v="122" actId="14100"/>
          <ac:spMkLst>
            <pc:docMk/>
            <pc:sldMk cId="386554061" sldId="489"/>
            <ac:spMk id="11" creationId="{E47BCBA5-8F38-4938-91E6-3B313C92D462}"/>
          </ac:spMkLst>
        </pc:spChg>
        <pc:spChg chg="mod">
          <ac:chgData name="Costa, Vasco P." userId="b276ea66-e884-4454-8733-48ace163f9df" providerId="ADAL" clId="{B9EE37B2-4990-4F2C-80AA-060CE6EF3B96}" dt="2019-05-18T11:09:30.229" v="166" actId="20577"/>
          <ac:spMkLst>
            <pc:docMk/>
            <pc:sldMk cId="386554061" sldId="489"/>
            <ac:spMk id="316419" creationId="{00000000-0000-0000-0000-000000000000}"/>
          </ac:spMkLst>
        </pc:spChg>
      </pc:sldChg>
      <pc:sldChg chg="del">
        <pc:chgData name="Costa, Vasco P." userId="b276ea66-e884-4454-8733-48ace163f9df" providerId="ADAL" clId="{B9EE37B2-4990-4F2C-80AA-060CE6EF3B96}" dt="2019-05-18T10:59:59.149" v="2" actId="2696"/>
        <pc:sldMkLst>
          <pc:docMk/>
          <pc:sldMk cId="1997034423" sldId="490"/>
        </pc:sldMkLst>
      </pc:sldChg>
      <pc:sldChg chg="del">
        <pc:chgData name="Costa, Vasco P." userId="b276ea66-e884-4454-8733-48ace163f9df" providerId="ADAL" clId="{B9EE37B2-4990-4F2C-80AA-060CE6EF3B96}" dt="2019-05-18T10:59:58.175" v="1" actId="2696"/>
        <pc:sldMkLst>
          <pc:docMk/>
          <pc:sldMk cId="2764522553" sldId="491"/>
        </pc:sldMkLst>
      </pc:sldChg>
      <pc:sldChg chg="del">
        <pc:chgData name="Costa, Vasco P." userId="b276ea66-e884-4454-8733-48ace163f9df" providerId="ADAL" clId="{B9EE37B2-4990-4F2C-80AA-060CE6EF3B96}" dt="2019-05-18T10:59:57.302" v="0" actId="2696"/>
        <pc:sldMkLst>
          <pc:docMk/>
          <pc:sldMk cId="986309809" sldId="4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BBF4-8BFF-45E3-B307-F014743B8477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0029C-CE9D-40D9-9850-070358D0D5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19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2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13B5-CB55-47DB-AD89-8D5BC4A56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633F2-F918-4F0C-A692-ADF92598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C476-A8C5-46BE-947F-90077FEF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BB50-E754-4FD0-AB8A-767A99A5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7A0D-74D3-4B5A-A0F3-286C5DF2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8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8992-5CA5-4811-8238-DC676925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46839-F1F9-4793-80B0-6E172B29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A1BE-619F-40DF-AF7A-0B310391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5ACE-76C6-4409-A9E2-899D2686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101D-FA2C-46C1-87E4-7EA72B10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42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36925-2DA8-48C7-AC95-2D2A00100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13B92-4ACD-4CAD-9F64-3FDBC81B9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8254-98EC-4A25-B595-EB92A5F9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F891-776A-4569-8F0A-C0EA5DEE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65323-DF0F-4CE1-A847-AED4E089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64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4486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5044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EAF1-C123-4289-A482-A0DA0974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0688-D985-4078-BFF5-A823EAB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DB33-9EE1-436C-8142-057ECA6C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C144-9C87-4A39-B09C-D72182D0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05AD-7B13-43E0-859E-81DD0A05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8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2722-421D-4B11-80C4-48593E01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DE912-A04B-4F0F-8C94-D5B8A26D0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8874-2890-4C19-82BF-F56A1D26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DC91-130E-4082-BAA1-53D439E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3C21-4BBC-4710-9CE5-DF0893EC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59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3621-F8B5-41CD-979F-FA18A8BA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3CFF-0F4F-486F-8C01-26E0B1BC0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FB0C7-EFAF-48DA-B568-3955E527A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AAA2-D1C0-45EF-98A7-40B16B79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D35A3-C565-4C83-835B-63663F9B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39932-D018-4ECA-8203-39D7B522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F01E-E571-4B87-A018-2FDDF4E5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D7E38-0A50-4F71-9E07-74E243FB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9DF8A-956A-4652-B460-152AA19FD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64E8A-9C89-457F-A690-8386C9C56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22F91-F560-4230-AA68-ED46BD66A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36BFB-B73D-4478-BAF9-52B99E16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CE5E8-B3D6-4B4D-8463-74A9705A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3F4AC-5AC3-4537-9F72-E88F32F3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013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24AD-1685-4817-A9E2-823B35C8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8568E-CD0D-475D-8824-A6227799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1AADF-CBF6-486E-87A1-8E40E9AB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A8B8C-D7C0-481E-86EF-E0E2A674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06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9CE3D-B570-4386-BB24-D8B482DD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F0C94-25B6-48CF-9FF2-D06310C0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47433-C880-40CE-9B5B-9B1B654C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216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CA9E-940B-41D8-8F30-63BCC771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6700-CA58-41D2-9B10-FAF92EDC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9C182-279E-4D29-B57C-5D5D9AE8E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FC2F8-9087-4716-BC94-F9CDDCE2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8F718-8E33-42BD-AFAE-A825AC4A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F06DC-E11F-4224-997D-E5D2C249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483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F4B3-C856-422D-88A1-D3E0305D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DAAEE-3C1B-4E3E-B91E-A04944784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3977D-8BC8-4442-8445-057831B5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03D02-834A-495D-A35C-A3A866DD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E79A-2590-44D0-8C67-89EE6300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CF9F1-7B9B-41A1-94F6-EDA39E52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8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2FF8C-A5E3-4B05-B935-99E7B6B5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77B1-12E2-4A62-A740-32637D07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2E5C-90A8-4F3E-A014-DEB15DD1E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6BDE-FE28-4336-AD23-A5537B741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45C8-7C53-4E20-A3A6-87861406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75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936234"/>
            <a:ext cx="6718206" cy="2584938"/>
          </a:xfrm>
        </p:spPr>
        <p:txBody>
          <a:bodyPr/>
          <a:lstStyle/>
          <a:p>
            <a:pPr lvl="0"/>
            <a:r>
              <a:rPr lang="pt-PT" sz="5999">
                <a:solidFill>
                  <a:srgbClr val="000000"/>
                </a:solidFill>
                <a:latin typeface="Arial Black" panose="020B0A04020102020204" pitchFamily="34" charset="0"/>
              </a:rPr>
              <a:t>WORKFORCE OF THE </a:t>
            </a:r>
            <a:r>
              <a:rPr lang="pt-PT" sz="5999">
                <a:solidFill>
                  <a:srgbClr val="FFB600"/>
                </a:solidFill>
                <a:latin typeface="Arial Black" panose="020B0A04020102020204" pitchFamily="34" charset="0"/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all" spc="0" baseline="0" dirty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all" spc="0" baseline="0" dirty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Colégio de s. José ramalhão</a:t>
            </a: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7C867E6-6FE3-4B8D-9970-38A368BAB15D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 </a:t>
            </a:r>
            <a:r>
              <a:rPr lang="pt-PT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 </a:t>
            </a:r>
            <a:r>
              <a:rPr lang="pt-PT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António José Mendes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pt-PT" sz="2400" b="0" i="0" u="none" strike="noStrike" kern="1200" cap="all" spc="0" baseline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4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pt-PT" sz="4400" b="0" i="0" u="none" strike="noStrike" kern="1200" cap="all" spc="0" baseline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4069774"/>
            <a:ext cx="8333340" cy="173611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dirty="0">
                <a:latin typeface="Arial Black"/>
              </a:rPr>
              <a:t>Programação 11º Ano</a:t>
            </a:r>
            <a:endParaRPr lang="pt-PT" sz="2800" b="0" dirty="0">
              <a:latin typeface="Arial Black"/>
            </a:endParaRPr>
          </a:p>
          <a:p>
            <a:pPr lvl="0">
              <a:lnSpc>
                <a:spcPct val="100000"/>
              </a:lnSpc>
            </a:pPr>
            <a:endParaRPr lang="pt-PT" sz="2800" b="0" dirty="0">
              <a:solidFill>
                <a:srgbClr val="14007F"/>
              </a:solidFill>
              <a:latin typeface="Arial Black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pt-PT" sz="2800" b="0" dirty="0" err="1">
                <a:solidFill>
                  <a:srgbClr val="000088"/>
                </a:solidFill>
                <a:latin typeface="Arial Black"/>
              </a:rPr>
              <a:t>Strings</a:t>
            </a:r>
            <a:endParaRPr lang="pt-PT" sz="200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pt-PT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rPr lang="pt-PT" smtClean="0"/>
              <a:t>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/>
              <a:t>Indíce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2009959"/>
            <a:ext cx="9514602" cy="431900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Operações com </a:t>
            </a:r>
            <a:r>
              <a:rPr lang="pt-PT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204320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3038563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50279-A825-4B67-8277-9F09B2D723DA}"/>
              </a:ext>
            </a:extLst>
          </p:cNvPr>
          <p:cNvSpPr/>
          <p:nvPr/>
        </p:nvSpPr>
        <p:spPr>
          <a:xfrm>
            <a:off x="369363" y="407951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pt-PT" sz="1600" b="1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0972797" cy="5115606"/>
          </a:xfrm>
        </p:spPr>
        <p:txBody>
          <a:bodyPr>
            <a:normAutofit lnSpcReduction="10000"/>
          </a:bodyPr>
          <a:lstStyle/>
          <a:p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Um caracter numa </a:t>
            </a:r>
            <a:r>
              <a:rPr lang="pt-PT" sz="26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 é referido pela sua posição, ou </a:t>
            </a:r>
            <a:r>
              <a:rPr lang="pt-PT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PT" alt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PT" altLang="pt-PT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pt-PT" alt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 do primeiro caracter é zero;</a:t>
            </a:r>
          </a:p>
          <a:p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A classe </a:t>
            </a:r>
            <a:r>
              <a:rPr lang="pt-PT" sz="26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 inclui um vasto conjunto de métodos que permitem diversas manipulações de objetos deste tipo</a:t>
            </a:r>
          </a:p>
          <a:p>
            <a:r>
              <a:rPr lang="pt-PT" alt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Exemplos:</a:t>
            </a:r>
          </a:p>
          <a:p>
            <a:pPr marL="0" indent="0">
              <a:buNone/>
            </a:pPr>
            <a:r>
              <a:rPr lang="pt-PT" alt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devolve o número de caracteres da </a:t>
            </a:r>
            <a:r>
              <a:rPr lang="pt-PT" sz="2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pt-PT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alt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devolve uma </a:t>
            </a:r>
            <a:r>
              <a:rPr lang="pt-PT" sz="2600" dirty="0" err="1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da original</a:t>
            </a:r>
          </a:p>
          <a:p>
            <a:pPr marL="0" indent="0">
              <a:buNone/>
            </a:pPr>
            <a:r>
              <a:rPr lang="pt-PT" alt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devolve uma </a:t>
            </a:r>
            <a:r>
              <a:rPr lang="pt-PT" sz="2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igual à original com todos os 	 caracteres convertidos para minúsculas</a:t>
            </a:r>
          </a:p>
          <a:p>
            <a:pPr marL="0" indent="0">
              <a:buNone/>
            </a:pPr>
            <a:r>
              <a:rPr lang="pt-PT" alt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charAt</a:t>
            </a:r>
            <a:r>
              <a:rPr 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devolve o caracter num determinado ponto da </a:t>
            </a:r>
            <a:r>
              <a:rPr lang="pt-PT" sz="2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pt-PT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alt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compara duas </a:t>
            </a:r>
            <a:r>
              <a:rPr lang="pt-PT" sz="2600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pt-PT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2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alt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OPERAÇÕES COM STRINGS</a:t>
            </a:r>
          </a:p>
        </p:txBody>
      </p:sp>
    </p:spTree>
    <p:extLst>
      <p:ext uri="{BB962C8B-B14F-4D97-AF65-F5344CB8AC3E}">
        <p14:creationId xmlns:p14="http://schemas.microsoft.com/office/powerpoint/2010/main" val="54770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0972797" cy="5115606"/>
          </a:xfrm>
        </p:spPr>
        <p:txBody>
          <a:bodyPr>
            <a:normAutofit fontScale="92500" lnSpcReduction="20000"/>
          </a:bodyPr>
          <a:lstStyle/>
          <a:p>
            <a:endParaRPr lang="pt-PT" alt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3200" b="1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marL="0" indent="0">
              <a:buNone/>
            </a:pPr>
            <a:endParaRPr lang="pt-PT" alt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pt-PT" alt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dirty="0" err="1">
                <a:solidFill>
                  <a:srgbClr val="FFC000"/>
                </a:solidFill>
              </a:rPr>
              <a:t>String</a:t>
            </a:r>
            <a:r>
              <a:rPr lang="pt-PT" dirty="0">
                <a:solidFill>
                  <a:srgbClr val="FFC000"/>
                </a:solidFill>
              </a:rPr>
              <a:t> frase = “Hoje é quinta feira”;</a:t>
            </a:r>
          </a:p>
          <a:p>
            <a:pPr>
              <a:buFont typeface="Wingdings" pitchFamily="2" charset="2"/>
              <a:buNone/>
            </a:pPr>
            <a:r>
              <a:rPr lang="pt-PT" dirty="0">
                <a:solidFill>
                  <a:srgbClr val="FFC000"/>
                </a:solidFill>
              </a:rPr>
              <a:t>	</a:t>
            </a:r>
            <a:r>
              <a:rPr lang="pt-PT" dirty="0" err="1">
                <a:solidFill>
                  <a:srgbClr val="FFC000"/>
                </a:solidFill>
              </a:rPr>
              <a:t>int</a:t>
            </a:r>
            <a:r>
              <a:rPr lang="pt-PT" dirty="0">
                <a:solidFill>
                  <a:srgbClr val="FFC000"/>
                </a:solidFill>
              </a:rPr>
              <a:t> tamanho = </a:t>
            </a:r>
            <a:r>
              <a:rPr lang="pt-PT" dirty="0" err="1">
                <a:solidFill>
                  <a:srgbClr val="FFC000"/>
                </a:solidFill>
              </a:rPr>
              <a:t>frase.length</a:t>
            </a:r>
            <a:r>
              <a:rPr lang="pt-PT" dirty="0">
                <a:solidFill>
                  <a:srgbClr val="FFC000"/>
                </a:solidFill>
              </a:rPr>
              <a:t> ();</a:t>
            </a:r>
            <a:r>
              <a:rPr lang="pt-PT" sz="3200" dirty="0">
                <a:solidFill>
                  <a:srgbClr val="FFC000"/>
                </a:solidFill>
              </a:rPr>
              <a:t> 			</a:t>
            </a:r>
            <a:r>
              <a:rPr lang="pt-PT" dirty="0">
                <a:solidFill>
                  <a:srgbClr val="2121FF"/>
                </a:solidFill>
              </a:rPr>
              <a:t>// tamanho = 19</a:t>
            </a:r>
          </a:p>
          <a:p>
            <a:pPr>
              <a:buFont typeface="Wingdings" pitchFamily="2" charset="2"/>
              <a:buNone/>
            </a:pPr>
            <a:r>
              <a:rPr lang="pt-PT" dirty="0">
                <a:solidFill>
                  <a:srgbClr val="FFC000"/>
                </a:solidFill>
              </a:rPr>
              <a:t>	</a:t>
            </a:r>
            <a:r>
              <a:rPr lang="pt-PT" dirty="0" err="1">
                <a:solidFill>
                  <a:srgbClr val="FFC000"/>
                </a:solidFill>
              </a:rPr>
              <a:t>String</a:t>
            </a:r>
            <a:r>
              <a:rPr lang="pt-PT" dirty="0">
                <a:solidFill>
                  <a:srgbClr val="FFC000"/>
                </a:solidFill>
              </a:rPr>
              <a:t> palavra = </a:t>
            </a:r>
            <a:r>
              <a:rPr lang="pt-PT" dirty="0" err="1">
                <a:solidFill>
                  <a:srgbClr val="FFC000"/>
                </a:solidFill>
              </a:rPr>
              <a:t>frase.substring</a:t>
            </a:r>
            <a:r>
              <a:rPr lang="pt-PT" dirty="0">
                <a:solidFill>
                  <a:srgbClr val="FFC000"/>
                </a:solidFill>
              </a:rPr>
              <a:t> (0, 4);		</a:t>
            </a:r>
            <a:r>
              <a:rPr lang="pt-PT" dirty="0">
                <a:solidFill>
                  <a:srgbClr val="2121FF"/>
                </a:solidFill>
              </a:rPr>
              <a:t>// palavra = “Hoje”</a:t>
            </a:r>
          </a:p>
          <a:p>
            <a:pPr>
              <a:buFont typeface="Wingdings" pitchFamily="2" charset="2"/>
              <a:buNone/>
            </a:pPr>
            <a:r>
              <a:rPr lang="pt-PT" dirty="0">
                <a:solidFill>
                  <a:srgbClr val="FFC000"/>
                </a:solidFill>
              </a:rPr>
              <a:t>	palavra = </a:t>
            </a:r>
            <a:r>
              <a:rPr lang="pt-PT" dirty="0" err="1">
                <a:solidFill>
                  <a:srgbClr val="FFC000"/>
                </a:solidFill>
              </a:rPr>
              <a:t>palavra.toLowerCase</a:t>
            </a:r>
            <a:r>
              <a:rPr lang="pt-PT" dirty="0">
                <a:solidFill>
                  <a:srgbClr val="FFC000"/>
                </a:solidFill>
              </a:rPr>
              <a:t> ();		</a:t>
            </a:r>
            <a:r>
              <a:rPr lang="pt-PT" dirty="0">
                <a:solidFill>
                  <a:srgbClr val="2121FF"/>
                </a:solidFill>
              </a:rPr>
              <a:t>// palavra = “hoje”</a:t>
            </a:r>
          </a:p>
          <a:p>
            <a:pPr>
              <a:buFont typeface="Wingdings" pitchFamily="2" charset="2"/>
              <a:buNone/>
            </a:pPr>
            <a:r>
              <a:rPr lang="pt-PT" dirty="0">
                <a:solidFill>
                  <a:srgbClr val="FFC000"/>
                </a:solidFill>
              </a:rPr>
              <a:t>	</a:t>
            </a:r>
            <a:r>
              <a:rPr lang="pt-PT" dirty="0" err="1">
                <a:solidFill>
                  <a:srgbClr val="FFC000"/>
                </a:solidFill>
              </a:rPr>
              <a:t>char</a:t>
            </a:r>
            <a:r>
              <a:rPr lang="pt-PT" dirty="0">
                <a:solidFill>
                  <a:srgbClr val="FFC000"/>
                </a:solidFill>
              </a:rPr>
              <a:t> c = </a:t>
            </a:r>
            <a:r>
              <a:rPr lang="pt-PT" dirty="0" err="1">
                <a:solidFill>
                  <a:srgbClr val="FFC000"/>
                </a:solidFill>
              </a:rPr>
              <a:t>palavra.charAt</a:t>
            </a:r>
            <a:r>
              <a:rPr lang="pt-PT" dirty="0">
                <a:solidFill>
                  <a:srgbClr val="FFC000"/>
                </a:solidFill>
              </a:rPr>
              <a:t> (2);			</a:t>
            </a:r>
            <a:r>
              <a:rPr lang="pt-PT" dirty="0">
                <a:solidFill>
                  <a:srgbClr val="2121FF"/>
                </a:solidFill>
              </a:rPr>
              <a:t>// c = ‘j’</a:t>
            </a:r>
          </a:p>
          <a:p>
            <a:pPr>
              <a:buFont typeface="Wingdings" pitchFamily="2" charset="2"/>
              <a:buNone/>
            </a:pPr>
            <a:r>
              <a:rPr lang="pt-PT" dirty="0">
                <a:solidFill>
                  <a:srgbClr val="FFC000"/>
                </a:solidFill>
              </a:rPr>
              <a:t>	</a:t>
            </a:r>
            <a:r>
              <a:rPr lang="pt-PT" dirty="0" err="1">
                <a:solidFill>
                  <a:srgbClr val="FFC000"/>
                </a:solidFill>
              </a:rPr>
              <a:t>boolean</a:t>
            </a:r>
            <a:r>
              <a:rPr lang="pt-PT" dirty="0">
                <a:solidFill>
                  <a:srgbClr val="FFC000"/>
                </a:solidFill>
              </a:rPr>
              <a:t> b = </a:t>
            </a:r>
            <a:r>
              <a:rPr lang="pt-PT" dirty="0" err="1">
                <a:solidFill>
                  <a:srgbClr val="FFC000"/>
                </a:solidFill>
              </a:rPr>
              <a:t>palavra.equals</a:t>
            </a:r>
            <a:r>
              <a:rPr lang="pt-PT" dirty="0">
                <a:solidFill>
                  <a:srgbClr val="FFC000"/>
                </a:solidFill>
              </a:rPr>
              <a:t> (“Hoje”);		</a:t>
            </a:r>
            <a:r>
              <a:rPr lang="pt-PT" dirty="0">
                <a:solidFill>
                  <a:srgbClr val="2121FF"/>
                </a:solidFill>
              </a:rPr>
              <a:t>// b = false</a:t>
            </a:r>
          </a:p>
          <a:p>
            <a:pPr>
              <a:buFont typeface="Wingdings" pitchFamily="2" charset="2"/>
              <a:buNone/>
            </a:pPr>
            <a:r>
              <a:rPr lang="pt-PT" dirty="0">
                <a:solidFill>
                  <a:srgbClr val="FFC000"/>
                </a:solidFill>
              </a:rPr>
              <a:t>	</a:t>
            </a:r>
            <a:r>
              <a:rPr lang="pt-PT" dirty="0" err="1">
                <a:solidFill>
                  <a:srgbClr val="FFC000"/>
                </a:solidFill>
              </a:rPr>
              <a:t>int</a:t>
            </a:r>
            <a:r>
              <a:rPr lang="pt-PT" dirty="0">
                <a:solidFill>
                  <a:srgbClr val="FFC000"/>
                </a:solidFill>
              </a:rPr>
              <a:t> </a:t>
            </a:r>
            <a:r>
              <a:rPr lang="pt-PT" dirty="0" err="1">
                <a:solidFill>
                  <a:srgbClr val="FFC000"/>
                </a:solidFill>
              </a:rPr>
              <a:t>indice</a:t>
            </a:r>
            <a:r>
              <a:rPr lang="pt-PT" dirty="0">
                <a:solidFill>
                  <a:srgbClr val="FFC000"/>
                </a:solidFill>
              </a:rPr>
              <a:t> = </a:t>
            </a:r>
            <a:r>
              <a:rPr lang="pt-PT" dirty="0" err="1">
                <a:solidFill>
                  <a:srgbClr val="FFC000"/>
                </a:solidFill>
              </a:rPr>
              <a:t>frase.indexOf</a:t>
            </a:r>
            <a:r>
              <a:rPr lang="pt-PT" dirty="0">
                <a:solidFill>
                  <a:srgbClr val="FFC000"/>
                </a:solidFill>
              </a:rPr>
              <a:t> (“qui”);		</a:t>
            </a:r>
            <a:r>
              <a:rPr lang="pt-PT" dirty="0">
                <a:solidFill>
                  <a:srgbClr val="2121FF"/>
                </a:solidFill>
              </a:rPr>
              <a:t>// índice = 7</a:t>
            </a:r>
          </a:p>
          <a:p>
            <a:pPr>
              <a:buFont typeface="Wingdings" pitchFamily="2" charset="2"/>
              <a:buNone/>
            </a:pPr>
            <a:r>
              <a:rPr lang="pt-PT" dirty="0">
                <a:solidFill>
                  <a:srgbClr val="FFC000"/>
                </a:solidFill>
              </a:rPr>
              <a:t>	palavra = </a:t>
            </a:r>
            <a:r>
              <a:rPr lang="pt-PT" dirty="0" err="1">
                <a:solidFill>
                  <a:srgbClr val="FFC000"/>
                </a:solidFill>
              </a:rPr>
              <a:t>frase.substring</a:t>
            </a:r>
            <a:r>
              <a:rPr lang="pt-PT" dirty="0">
                <a:solidFill>
                  <a:srgbClr val="FFC000"/>
                </a:solidFill>
              </a:rPr>
              <a:t> (</a:t>
            </a:r>
            <a:r>
              <a:rPr lang="pt-PT" dirty="0" err="1">
                <a:solidFill>
                  <a:srgbClr val="FFC000"/>
                </a:solidFill>
              </a:rPr>
              <a:t>indice</a:t>
            </a:r>
            <a:r>
              <a:rPr lang="pt-PT" dirty="0">
                <a:solidFill>
                  <a:srgbClr val="FFC000"/>
                </a:solidFill>
              </a:rPr>
              <a:t>, indice+7);	</a:t>
            </a:r>
            <a:r>
              <a:rPr lang="pt-PT" dirty="0">
                <a:solidFill>
                  <a:srgbClr val="2121FF"/>
                </a:solidFill>
              </a:rPr>
              <a:t>// palavra = “quinta “</a:t>
            </a:r>
          </a:p>
          <a:p>
            <a:pPr>
              <a:buFont typeface="Wingdings" pitchFamily="2" charset="2"/>
              <a:buNone/>
            </a:pPr>
            <a:r>
              <a:rPr lang="pt-PT" dirty="0">
                <a:solidFill>
                  <a:srgbClr val="FFC000"/>
                </a:solidFill>
              </a:rPr>
              <a:t>	palavra = </a:t>
            </a:r>
            <a:r>
              <a:rPr lang="pt-PT" dirty="0" err="1">
                <a:solidFill>
                  <a:srgbClr val="FFC000"/>
                </a:solidFill>
              </a:rPr>
              <a:t>palavra.trim</a:t>
            </a:r>
            <a:r>
              <a:rPr lang="pt-PT" dirty="0">
                <a:solidFill>
                  <a:srgbClr val="FFC000"/>
                </a:solidFill>
              </a:rPr>
              <a:t> ();		</a:t>
            </a:r>
            <a:r>
              <a:rPr lang="pt-PT" dirty="0">
                <a:solidFill>
                  <a:schemeClr val="hlink"/>
                </a:solidFill>
              </a:rPr>
              <a:t>		</a:t>
            </a:r>
            <a:r>
              <a:rPr lang="pt-PT" dirty="0">
                <a:solidFill>
                  <a:srgbClr val="2121FF"/>
                </a:solidFill>
              </a:rPr>
              <a:t>// palavra = “quinta”</a:t>
            </a:r>
          </a:p>
          <a:p>
            <a:pPr marL="0" indent="0">
              <a:buNone/>
            </a:pPr>
            <a:endParaRPr lang="pt-PT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2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alt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5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MANIPULAÇÃO DE STRINGS</a:t>
            </a:r>
          </a:p>
        </p:txBody>
      </p:sp>
    </p:spTree>
    <p:extLst>
      <p:ext uri="{BB962C8B-B14F-4D97-AF65-F5344CB8AC3E}">
        <p14:creationId xmlns:p14="http://schemas.microsoft.com/office/powerpoint/2010/main" val="41962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0972797" cy="5115606"/>
          </a:xfrm>
        </p:spPr>
        <p:txBody>
          <a:bodyPr>
            <a:normAutofit/>
          </a:bodyPr>
          <a:lstStyle/>
          <a:p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É importante referir que, caso produzam alguma alteração, os métodos que à primeira vista alteram a </a:t>
            </a:r>
            <a:r>
              <a:rPr lang="pt-PT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 (como </a:t>
            </a:r>
            <a:r>
              <a:rPr lang="pt-PT" sz="26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) na realidade devolvem uma nova </a:t>
            </a:r>
            <a:r>
              <a:rPr lang="pt-PT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 deixando a original intacta;</a:t>
            </a:r>
          </a:p>
          <a:p>
            <a:pPr marL="0" indent="0">
              <a:buNone/>
            </a:pPr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Isto decorre de as </a:t>
            </a:r>
            <a:r>
              <a:rPr lang="pt-PT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 serem objetos imutáveis, pelo que não é possível a sua alteração;</a:t>
            </a:r>
          </a:p>
          <a:p>
            <a:pPr marL="0" indent="0">
              <a:buNone/>
            </a:pPr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Em vez disso os métodos devolvem um novo objeto da mesma classe.</a:t>
            </a:r>
          </a:p>
          <a:p>
            <a:pPr marL="0" indent="0">
              <a:buNone/>
            </a:pPr>
            <a:endParaRPr lang="pt-PT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2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alt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6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CONCEITOS</a:t>
            </a:r>
          </a:p>
        </p:txBody>
      </p:sp>
    </p:spTree>
    <p:extLst>
      <p:ext uri="{BB962C8B-B14F-4D97-AF65-F5344CB8AC3E}">
        <p14:creationId xmlns:p14="http://schemas.microsoft.com/office/powerpoint/2010/main" val="294161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027906"/>
            <a:ext cx="10972797" cy="5115606"/>
          </a:xfrm>
        </p:spPr>
        <p:txBody>
          <a:bodyPr>
            <a:normAutofit lnSpcReduction="10000"/>
          </a:bodyPr>
          <a:lstStyle/>
          <a:p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Exemplo: Programa que escreve as iniciais de três palavras</a:t>
            </a:r>
            <a:endParaRPr lang="pt-PT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pt-PT" sz="1800" dirty="0">
              <a:solidFill>
                <a:srgbClr val="FFC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 err="1">
                <a:solidFill>
                  <a:srgbClr val="FFC000"/>
                </a:solidFill>
              </a:rPr>
              <a:t>class</a:t>
            </a:r>
            <a:r>
              <a:rPr lang="pt-PT" sz="1800" dirty="0">
                <a:solidFill>
                  <a:srgbClr val="FFC000"/>
                </a:solidFill>
              </a:rPr>
              <a:t> Program2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solidFill>
                  <a:srgbClr val="FFC000"/>
                </a:solidFill>
              </a:rPr>
              <a:t>	</a:t>
            </a:r>
            <a:r>
              <a:rPr lang="pt-PT" sz="1800" dirty="0" err="1">
                <a:solidFill>
                  <a:srgbClr val="FFC000"/>
                </a:solidFill>
              </a:rPr>
              <a:t>public</a:t>
            </a:r>
            <a:r>
              <a:rPr lang="pt-PT" sz="1800" dirty="0">
                <a:solidFill>
                  <a:srgbClr val="FFC000"/>
                </a:solidFill>
              </a:rPr>
              <a:t> </a:t>
            </a:r>
            <a:r>
              <a:rPr lang="pt-PT" sz="1800" dirty="0" err="1">
                <a:solidFill>
                  <a:srgbClr val="FFC000"/>
                </a:solidFill>
              </a:rPr>
              <a:t>static</a:t>
            </a:r>
            <a:r>
              <a:rPr lang="pt-PT" sz="1800" dirty="0">
                <a:solidFill>
                  <a:srgbClr val="FFC000"/>
                </a:solidFill>
              </a:rPr>
              <a:t> </a:t>
            </a:r>
            <a:r>
              <a:rPr lang="pt-PT" sz="1800" dirty="0" err="1">
                <a:solidFill>
                  <a:srgbClr val="FFC000"/>
                </a:solidFill>
              </a:rPr>
              <a:t>void</a:t>
            </a:r>
            <a:r>
              <a:rPr lang="pt-PT" sz="1800" dirty="0">
                <a:solidFill>
                  <a:srgbClr val="FFC000"/>
                </a:solidFill>
              </a:rPr>
              <a:t> </a:t>
            </a:r>
            <a:r>
              <a:rPr lang="pt-PT" sz="1800" dirty="0" err="1">
                <a:solidFill>
                  <a:srgbClr val="FFC000"/>
                </a:solidFill>
              </a:rPr>
              <a:t>main</a:t>
            </a:r>
            <a:r>
              <a:rPr lang="pt-PT" sz="1800" dirty="0">
                <a:solidFill>
                  <a:srgbClr val="FFC000"/>
                </a:solidFill>
              </a:rPr>
              <a:t>(</a:t>
            </a:r>
            <a:r>
              <a:rPr lang="pt-PT" sz="1800" dirty="0" err="1">
                <a:solidFill>
                  <a:srgbClr val="FFC000"/>
                </a:solidFill>
              </a:rPr>
              <a:t>String</a:t>
            </a:r>
            <a:r>
              <a:rPr lang="pt-PT" sz="1800" dirty="0">
                <a:solidFill>
                  <a:srgbClr val="FFC000"/>
                </a:solidFill>
              </a:rPr>
              <a:t> </a:t>
            </a:r>
            <a:r>
              <a:rPr lang="pt-PT" sz="1800" dirty="0" err="1">
                <a:solidFill>
                  <a:srgbClr val="FFC000"/>
                </a:solidFill>
              </a:rPr>
              <a:t>arg</a:t>
            </a:r>
            <a:r>
              <a:rPr lang="pt-PT" sz="1800" dirty="0">
                <a:solidFill>
                  <a:srgbClr val="FFC000"/>
                </a:solidFill>
              </a:rPr>
              <a:t>[])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solidFill>
                  <a:srgbClr val="FFC000"/>
                </a:solidFill>
              </a:rPr>
              <a:t>		</a:t>
            </a:r>
            <a:r>
              <a:rPr lang="pt-PT" sz="1800" dirty="0" err="1">
                <a:solidFill>
                  <a:srgbClr val="FFC000"/>
                </a:solidFill>
              </a:rPr>
              <a:t>String</a:t>
            </a:r>
            <a:r>
              <a:rPr lang="pt-PT" sz="1800" dirty="0">
                <a:solidFill>
                  <a:srgbClr val="FFC000"/>
                </a:solidFill>
              </a:rPr>
              <a:t>	</a:t>
            </a:r>
            <a:r>
              <a:rPr lang="pt-PT" sz="1800" dirty="0" err="1">
                <a:solidFill>
                  <a:srgbClr val="FFC000"/>
                </a:solidFill>
              </a:rPr>
              <a:t>first</a:t>
            </a:r>
            <a:r>
              <a:rPr lang="pt-PT" sz="1800" dirty="0">
                <a:solidFill>
                  <a:srgbClr val="FFC000"/>
                </a:solidFill>
              </a:rPr>
              <a:t> = "Departamento";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solidFill>
                  <a:srgbClr val="FFC000"/>
                </a:solidFill>
              </a:rPr>
              <a:t>		</a:t>
            </a:r>
            <a:r>
              <a:rPr lang="pt-PT" sz="1800" dirty="0" err="1">
                <a:solidFill>
                  <a:srgbClr val="FFC000"/>
                </a:solidFill>
              </a:rPr>
              <a:t>String</a:t>
            </a:r>
            <a:r>
              <a:rPr lang="pt-PT" sz="1800" dirty="0">
                <a:solidFill>
                  <a:srgbClr val="FFC000"/>
                </a:solidFill>
              </a:rPr>
              <a:t>	</a:t>
            </a:r>
            <a:r>
              <a:rPr lang="pt-PT" sz="1800" dirty="0" err="1">
                <a:solidFill>
                  <a:srgbClr val="FFC000"/>
                </a:solidFill>
              </a:rPr>
              <a:t>middle</a:t>
            </a:r>
            <a:r>
              <a:rPr lang="pt-PT" sz="1800" dirty="0">
                <a:solidFill>
                  <a:srgbClr val="FFC000"/>
                </a:solidFill>
              </a:rPr>
              <a:t> = "Engenharia";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solidFill>
                  <a:srgbClr val="FFC000"/>
                </a:solidFill>
              </a:rPr>
              <a:t>		</a:t>
            </a:r>
            <a:r>
              <a:rPr lang="pt-PT" sz="1800" dirty="0" err="1">
                <a:solidFill>
                  <a:srgbClr val="FFC000"/>
                </a:solidFill>
              </a:rPr>
              <a:t>String</a:t>
            </a:r>
            <a:r>
              <a:rPr lang="pt-PT" sz="1800" dirty="0">
                <a:solidFill>
                  <a:srgbClr val="FFC000"/>
                </a:solidFill>
              </a:rPr>
              <a:t>	</a:t>
            </a:r>
            <a:r>
              <a:rPr lang="pt-PT" sz="1800" dirty="0" err="1">
                <a:solidFill>
                  <a:srgbClr val="FFC000"/>
                </a:solidFill>
              </a:rPr>
              <a:t>last</a:t>
            </a:r>
            <a:r>
              <a:rPr lang="pt-PT" sz="1800" dirty="0">
                <a:solidFill>
                  <a:srgbClr val="FFC000"/>
                </a:solidFill>
              </a:rPr>
              <a:t> = "Informática";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solidFill>
                  <a:srgbClr val="FFC000"/>
                </a:solidFill>
              </a:rPr>
              <a:t>		</a:t>
            </a:r>
            <a:r>
              <a:rPr lang="pt-PT" sz="1800" dirty="0" err="1">
                <a:solidFill>
                  <a:srgbClr val="FFC000"/>
                </a:solidFill>
              </a:rPr>
              <a:t>String</a:t>
            </a:r>
            <a:r>
              <a:rPr lang="pt-PT" sz="1800" dirty="0">
                <a:solidFill>
                  <a:srgbClr val="FFC000"/>
                </a:solidFill>
              </a:rPr>
              <a:t>	</a:t>
            </a:r>
            <a:r>
              <a:rPr lang="pt-PT" sz="1800" dirty="0" err="1">
                <a:solidFill>
                  <a:srgbClr val="FFC000"/>
                </a:solidFill>
              </a:rPr>
              <a:t>initials</a:t>
            </a:r>
            <a:r>
              <a:rPr lang="pt-PT" sz="1800" dirty="0">
                <a:solidFill>
                  <a:srgbClr val="FFC000"/>
                </a:solidFill>
              </a:rPr>
              <a:t>, </a:t>
            </a:r>
            <a:r>
              <a:rPr lang="pt-PT" sz="1800" dirty="0" err="1">
                <a:solidFill>
                  <a:srgbClr val="FFC000"/>
                </a:solidFill>
              </a:rPr>
              <a:t>firstInit</a:t>
            </a:r>
            <a:r>
              <a:rPr lang="pt-PT" sz="1800" dirty="0">
                <a:solidFill>
                  <a:srgbClr val="FFC000"/>
                </a:solidFill>
              </a:rPr>
              <a:t>, </a:t>
            </a:r>
            <a:r>
              <a:rPr lang="pt-PT" sz="1800" dirty="0" err="1">
                <a:solidFill>
                  <a:srgbClr val="FFC000"/>
                </a:solidFill>
              </a:rPr>
              <a:t>middleInit</a:t>
            </a:r>
            <a:r>
              <a:rPr lang="pt-PT" sz="1800" dirty="0">
                <a:solidFill>
                  <a:srgbClr val="FFC000"/>
                </a:solidFill>
              </a:rPr>
              <a:t>, </a:t>
            </a:r>
            <a:r>
              <a:rPr lang="pt-PT" sz="1800" dirty="0" err="1">
                <a:solidFill>
                  <a:srgbClr val="FFC000"/>
                </a:solidFill>
              </a:rPr>
              <a:t>lastInit</a:t>
            </a:r>
            <a:r>
              <a:rPr lang="pt-PT" sz="1800" dirty="0">
                <a:solidFill>
                  <a:srgbClr val="FFC000"/>
                </a:solidFill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pt-PT" sz="1800" dirty="0">
              <a:solidFill>
                <a:srgbClr val="FFC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solidFill>
                  <a:srgbClr val="FFC000"/>
                </a:solidFill>
              </a:rPr>
              <a:t>		</a:t>
            </a:r>
            <a:r>
              <a:rPr lang="pt-PT" sz="1800" dirty="0" err="1">
                <a:solidFill>
                  <a:srgbClr val="FFC000"/>
                </a:solidFill>
              </a:rPr>
              <a:t>firstInit</a:t>
            </a:r>
            <a:r>
              <a:rPr lang="pt-PT" sz="1800" dirty="0">
                <a:solidFill>
                  <a:srgbClr val="FFC000"/>
                </a:solidFill>
              </a:rPr>
              <a:t> = </a:t>
            </a:r>
            <a:r>
              <a:rPr lang="pt-PT" sz="1800" dirty="0" err="1">
                <a:solidFill>
                  <a:srgbClr val="FFC000"/>
                </a:solidFill>
              </a:rPr>
              <a:t>first.substring</a:t>
            </a:r>
            <a:r>
              <a:rPr lang="pt-PT" sz="1800" dirty="0">
                <a:solidFill>
                  <a:srgbClr val="FFC000"/>
                </a:solidFill>
              </a:rPr>
              <a:t>(0,1);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solidFill>
                  <a:srgbClr val="FFC000"/>
                </a:solidFill>
              </a:rPr>
              <a:t>		</a:t>
            </a:r>
            <a:r>
              <a:rPr lang="pt-PT" sz="1800" dirty="0" err="1">
                <a:solidFill>
                  <a:srgbClr val="FFC000"/>
                </a:solidFill>
              </a:rPr>
              <a:t>middleInit</a:t>
            </a:r>
            <a:r>
              <a:rPr lang="pt-PT" sz="1800" dirty="0">
                <a:solidFill>
                  <a:srgbClr val="FFC000"/>
                </a:solidFill>
              </a:rPr>
              <a:t> = </a:t>
            </a:r>
            <a:r>
              <a:rPr lang="pt-PT" sz="1800" dirty="0" err="1">
                <a:solidFill>
                  <a:srgbClr val="FFC000"/>
                </a:solidFill>
              </a:rPr>
              <a:t>middle.substring</a:t>
            </a:r>
            <a:r>
              <a:rPr lang="pt-PT" sz="1800" dirty="0">
                <a:solidFill>
                  <a:srgbClr val="FFC000"/>
                </a:solidFill>
              </a:rPr>
              <a:t>(0,1);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solidFill>
                  <a:srgbClr val="FFC000"/>
                </a:solidFill>
              </a:rPr>
              <a:t>		</a:t>
            </a:r>
            <a:r>
              <a:rPr lang="pt-PT" sz="1800" dirty="0" err="1">
                <a:solidFill>
                  <a:srgbClr val="FFC000"/>
                </a:solidFill>
              </a:rPr>
              <a:t>lastInit</a:t>
            </a:r>
            <a:r>
              <a:rPr lang="pt-PT" sz="1800" dirty="0">
                <a:solidFill>
                  <a:srgbClr val="FFC000"/>
                </a:solidFill>
              </a:rPr>
              <a:t> = </a:t>
            </a:r>
            <a:r>
              <a:rPr lang="pt-PT" sz="1800" dirty="0" err="1">
                <a:solidFill>
                  <a:srgbClr val="FFC000"/>
                </a:solidFill>
              </a:rPr>
              <a:t>last.substring</a:t>
            </a:r>
            <a:r>
              <a:rPr lang="pt-PT" sz="1800" dirty="0">
                <a:solidFill>
                  <a:srgbClr val="FFC000"/>
                </a:solidFill>
              </a:rPr>
              <a:t>(0,1);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solidFill>
                  <a:srgbClr val="FFC000"/>
                </a:solidFill>
              </a:rPr>
              <a:t>		</a:t>
            </a:r>
            <a:r>
              <a:rPr lang="pt-PT" sz="1800" dirty="0" err="1">
                <a:solidFill>
                  <a:srgbClr val="FFC000"/>
                </a:solidFill>
              </a:rPr>
              <a:t>initials</a:t>
            </a:r>
            <a:r>
              <a:rPr lang="pt-PT" sz="1800" dirty="0">
                <a:solidFill>
                  <a:srgbClr val="FFC000"/>
                </a:solidFill>
              </a:rPr>
              <a:t> = </a:t>
            </a:r>
            <a:r>
              <a:rPr lang="pt-PT" sz="1800" dirty="0" err="1">
                <a:solidFill>
                  <a:srgbClr val="FFC000"/>
                </a:solidFill>
              </a:rPr>
              <a:t>firstInit.concat</a:t>
            </a:r>
            <a:r>
              <a:rPr lang="pt-PT" sz="1800" dirty="0">
                <a:solidFill>
                  <a:srgbClr val="FFC000"/>
                </a:solidFill>
              </a:rPr>
              <a:t>(</a:t>
            </a:r>
            <a:r>
              <a:rPr lang="pt-PT" sz="1800" dirty="0" err="1">
                <a:solidFill>
                  <a:srgbClr val="FFC000"/>
                </a:solidFill>
              </a:rPr>
              <a:t>middleInit</a:t>
            </a:r>
            <a:r>
              <a:rPr lang="pt-PT" sz="1800" dirty="0">
                <a:solidFill>
                  <a:srgbClr val="FFC000"/>
                </a:solidFill>
              </a:rPr>
              <a:t>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solidFill>
                  <a:srgbClr val="FFC000"/>
                </a:solidFill>
              </a:rPr>
              <a:t>		</a:t>
            </a:r>
            <a:r>
              <a:rPr lang="pt-PT" sz="1800" dirty="0" err="1">
                <a:solidFill>
                  <a:srgbClr val="FFC000"/>
                </a:solidFill>
              </a:rPr>
              <a:t>initials</a:t>
            </a:r>
            <a:r>
              <a:rPr lang="pt-PT" sz="1800" dirty="0">
                <a:solidFill>
                  <a:srgbClr val="FFC000"/>
                </a:solidFill>
              </a:rPr>
              <a:t> = </a:t>
            </a:r>
            <a:r>
              <a:rPr lang="pt-PT" sz="1800" dirty="0" err="1">
                <a:solidFill>
                  <a:srgbClr val="FFC000"/>
                </a:solidFill>
              </a:rPr>
              <a:t>initials.concat</a:t>
            </a:r>
            <a:r>
              <a:rPr lang="pt-PT" sz="1800" dirty="0">
                <a:solidFill>
                  <a:srgbClr val="FFC000"/>
                </a:solidFill>
              </a:rPr>
              <a:t>(</a:t>
            </a:r>
            <a:r>
              <a:rPr lang="pt-PT" sz="1800" dirty="0" err="1">
                <a:solidFill>
                  <a:srgbClr val="FFC000"/>
                </a:solidFill>
              </a:rPr>
              <a:t>lastInit</a:t>
            </a:r>
            <a:r>
              <a:rPr lang="pt-PT" sz="1800" dirty="0">
                <a:solidFill>
                  <a:srgbClr val="FFC000"/>
                </a:solidFill>
              </a:rPr>
              <a:t>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solidFill>
                  <a:srgbClr val="FFC000"/>
                </a:solidFill>
              </a:rPr>
              <a:t>		</a:t>
            </a:r>
            <a:r>
              <a:rPr lang="pt-PT" sz="1800" dirty="0" err="1">
                <a:solidFill>
                  <a:srgbClr val="FFC000"/>
                </a:solidFill>
              </a:rPr>
              <a:t>System.out.println</a:t>
            </a:r>
            <a:r>
              <a:rPr lang="pt-PT" sz="1800" dirty="0">
                <a:solidFill>
                  <a:srgbClr val="FFC000"/>
                </a:solidFill>
              </a:rPr>
              <a:t>(</a:t>
            </a:r>
            <a:r>
              <a:rPr lang="pt-PT" sz="1800" dirty="0" err="1">
                <a:solidFill>
                  <a:srgbClr val="FFC000"/>
                </a:solidFill>
              </a:rPr>
              <a:t>initials</a:t>
            </a:r>
            <a:r>
              <a:rPr lang="pt-PT" sz="1800" dirty="0">
                <a:solidFill>
                  <a:srgbClr val="FFC000"/>
                </a:solidFill>
              </a:rPr>
              <a:t>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solidFill>
                  <a:srgbClr val="FFC000"/>
                </a:solidFill>
              </a:rPr>
              <a:t>	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solidFill>
                  <a:srgbClr val="FFC000"/>
                </a:solidFill>
              </a:rPr>
              <a:t>}</a:t>
            </a:r>
            <a:endParaRPr lang="pt-PT" alt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7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EXEMPLO DE UTILIZAÇÃO</a:t>
            </a:r>
          </a:p>
        </p:txBody>
      </p:sp>
    </p:spTree>
    <p:extLst>
      <p:ext uri="{BB962C8B-B14F-4D97-AF65-F5344CB8AC3E}">
        <p14:creationId xmlns:p14="http://schemas.microsoft.com/office/powerpoint/2010/main" val="4188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39573B-EC61-48F7-8E1E-58FB68C165F2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804f70ca-119b-40ef-8b1a-1b7373f2aa2e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59496F-72BB-40A4-9769-EA32CC79EB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3731C5-E6E2-4572-AB57-D98FD7B291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234</Words>
  <Application>Microsoft Office PowerPoint</Application>
  <PresentationFormat>Widescreen</PresentationFormat>
  <Paragraphs>85</Paragraphs>
  <Slides>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Graphik</vt:lpstr>
      <vt:lpstr>Wingdings</vt:lpstr>
      <vt:lpstr>Office Theme</vt:lpstr>
      <vt:lpstr>WORKFORCE OF THE FUTURE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of the future</dc:title>
  <dc:creator>Simões, D. F.</dc:creator>
  <cp:lastModifiedBy>Costa, Vasco P.</cp:lastModifiedBy>
  <cp:revision>31</cp:revision>
  <dcterms:created xsi:type="dcterms:W3CDTF">2019-05-16T18:59:22Z</dcterms:created>
  <dcterms:modified xsi:type="dcterms:W3CDTF">2019-10-22T15:54:50Z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0x0101003C0C4672A30C4349BC33E4BF2B0EF8EB</vt:lpwstr>
  </property>
</Properties>
</file>