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30" r:id="rId5"/>
    <p:sldId id="309" r:id="rId6"/>
    <p:sldId id="335" r:id="rId7"/>
    <p:sldId id="478" r:id="rId8"/>
    <p:sldId id="494" r:id="rId9"/>
    <p:sldId id="495" r:id="rId10"/>
    <p:sldId id="498" r:id="rId11"/>
    <p:sldId id="499" r:id="rId12"/>
    <p:sldId id="500" r:id="rId13"/>
    <p:sldId id="501" r:id="rId14"/>
    <p:sldId id="502" r:id="rId15"/>
    <p:sldId id="503" r:id="rId16"/>
    <p:sldId id="504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E37B2-4990-4F2C-80AA-060CE6EF3B96}" v="169" dt="2019-05-18T11:09:3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18C517DA-1EA1-40D4-B235-A1339DED4EAE}"/>
    <pc:docChg chg="custSel modSld">
      <pc:chgData name="Costa, Vasco P." userId="b276ea66-e884-4454-8733-48ace163f9df" providerId="ADAL" clId="{18C517DA-1EA1-40D4-B235-A1339DED4EAE}" dt="2019-05-17T10:33:07.343" v="1" actId="27636"/>
      <pc:docMkLst>
        <pc:docMk/>
      </pc:docMkLst>
      <pc:sldChg chg="modSp modAnim">
        <pc:chgData name="Costa, Vasco P." userId="b276ea66-e884-4454-8733-48ace163f9df" providerId="ADAL" clId="{18C517DA-1EA1-40D4-B235-A1339DED4EAE}" dt="2019-05-17T10:33:07.343" v="1" actId="27636"/>
        <pc:sldMkLst>
          <pc:docMk/>
          <pc:sldMk cId="547704532" sldId="478"/>
        </pc:sldMkLst>
        <pc:spChg chg="mod">
          <ac:chgData name="Costa, Vasco P." userId="b276ea66-e884-4454-8733-48ace163f9df" providerId="ADAL" clId="{18C517DA-1EA1-40D4-B235-A1339DED4EAE}" dt="2019-05-17T10:33:07.343" v="1" actId="27636"/>
          <ac:spMkLst>
            <pc:docMk/>
            <pc:sldMk cId="547704532" sldId="478"/>
            <ac:spMk id="51203" creationId="{00000000-0000-0000-0000-000000000000}"/>
          </ac:spMkLst>
        </pc:spChg>
      </pc:sldChg>
    </pc:docChg>
  </pc:docChgLst>
  <pc:docChgLst>
    <pc:chgData name="Costa, Vasco P." userId="b276ea66-e884-4454-8733-48ace163f9df" providerId="ADAL" clId="{B9EE37B2-4990-4F2C-80AA-060CE6EF3B96}"/>
    <pc:docChg chg="custSel delSld modSld sldOrd">
      <pc:chgData name="Costa, Vasco P." userId="b276ea66-e884-4454-8733-48ace163f9df" providerId="ADAL" clId="{B9EE37B2-4990-4F2C-80AA-060CE6EF3B96}" dt="2019-05-18T11:09:30.229" v="166" actId="20577"/>
      <pc:docMkLst>
        <pc:docMk/>
      </pc:docMkLst>
      <pc:sldChg chg="addSp modSp">
        <pc:chgData name="Costa, Vasco P." userId="b276ea66-e884-4454-8733-48ace163f9df" providerId="ADAL" clId="{B9EE37B2-4990-4F2C-80AA-060CE6EF3B96}" dt="2019-05-18T11:04:55.222" v="69" actId="20577"/>
        <pc:sldMkLst>
          <pc:docMk/>
          <pc:sldMk cId="2095816919" sldId="335"/>
        </pc:sldMkLst>
        <pc:spChg chg="mod">
          <ac:chgData name="Costa, Vasco P." userId="b276ea66-e884-4454-8733-48ace163f9df" providerId="ADAL" clId="{B9EE37B2-4990-4F2C-80AA-060CE6EF3B96}" dt="2019-05-18T11:04:31.865" v="62" actId="1076"/>
          <ac:spMkLst>
            <pc:docMk/>
            <pc:sldMk cId="2095816919" sldId="335"/>
            <ac:spMk id="10" creationId="{09950279-A825-4B67-8277-9F09B2D723DA}"/>
          </ac:spMkLst>
        </pc:spChg>
        <pc:spChg chg="mod">
          <ac:chgData name="Costa, Vasco P." userId="b276ea66-e884-4454-8733-48ace163f9df" providerId="ADAL" clId="{B9EE37B2-4990-4F2C-80AA-060CE6EF3B96}" dt="2019-05-18T11:04:48.439" v="65" actId="20577"/>
          <ac:spMkLst>
            <pc:docMk/>
            <pc:sldMk cId="2095816919" sldId="335"/>
            <ac:spMk id="15" creationId="{AEF9FCB0-858F-45CE-BE95-BEF7A784689B}"/>
          </ac:spMkLst>
        </pc:spChg>
        <pc:spChg chg="add mod">
          <ac:chgData name="Costa, Vasco P." userId="b276ea66-e884-4454-8733-48ace163f9df" providerId="ADAL" clId="{B9EE37B2-4990-4F2C-80AA-060CE6EF3B96}" dt="2019-05-18T11:04:55.222" v="69" actId="20577"/>
          <ac:spMkLst>
            <pc:docMk/>
            <pc:sldMk cId="2095816919" sldId="335"/>
            <ac:spMk id="16" creationId="{7DA3EA27-ACCF-471D-A4D9-20035BB10AA6}"/>
          </ac:spMkLst>
        </pc:spChg>
        <pc:spChg chg="mod">
          <ac:chgData name="Costa, Vasco P." userId="b276ea66-e884-4454-8733-48ace163f9df" providerId="ADAL" clId="{B9EE37B2-4990-4F2C-80AA-060CE6EF3B96}" dt="2019-05-18T11:04:10.862" v="59" actId="20577"/>
          <ac:spMkLst>
            <pc:docMk/>
            <pc:sldMk cId="2095816919" sldId="335"/>
            <ac:spMk id="20" creationId="{C1E52B3B-30E1-4604-8041-57A1BB654B9B}"/>
          </ac:spMkLst>
        </pc:spChg>
      </pc:sldChg>
      <pc:sldChg chg="modSp ord modAnim">
        <pc:chgData name="Costa, Vasco P." userId="b276ea66-e884-4454-8733-48ace163f9df" providerId="ADAL" clId="{B9EE37B2-4990-4F2C-80AA-060CE6EF3B96}" dt="2019-05-18T11:02:04.230" v="30" actId="20577"/>
        <pc:sldMkLst>
          <pc:docMk/>
          <pc:sldMk cId="1127854140" sldId="485"/>
        </pc:sldMkLst>
        <pc:spChg chg="mod">
          <ac:chgData name="Costa, Vasco P." userId="b276ea66-e884-4454-8733-48ace163f9df" providerId="ADAL" clId="{B9EE37B2-4990-4F2C-80AA-060CE6EF3B96}" dt="2019-05-18T11:01:07.620" v="19" actId="20577"/>
          <ac:spMkLst>
            <pc:docMk/>
            <pc:sldMk cId="1127854140" sldId="485"/>
            <ac:spMk id="11" creationId="{E13F62F5-AEDF-4BC9-8297-FCF510EE6685}"/>
          </ac:spMkLst>
        </pc:spChg>
        <pc:spChg chg="mod">
          <ac:chgData name="Costa, Vasco P." userId="b276ea66-e884-4454-8733-48ace163f9df" providerId="ADAL" clId="{B9EE37B2-4990-4F2C-80AA-060CE6EF3B96}" dt="2019-05-18T11:02:04.230" v="30" actId="20577"/>
          <ac:spMkLst>
            <pc:docMk/>
            <pc:sldMk cId="1127854140" sldId="485"/>
            <ac:spMk id="311299" creationId="{00000000-0000-0000-0000-000000000000}"/>
          </ac:spMkLst>
        </pc:spChg>
      </pc:sldChg>
      <pc:sldChg chg="modSp ord modAnim">
        <pc:chgData name="Costa, Vasco P." userId="b276ea66-e884-4454-8733-48ace163f9df" providerId="ADAL" clId="{B9EE37B2-4990-4F2C-80AA-060CE6EF3B96}" dt="2019-05-18T11:03:15.483" v="49" actId="108"/>
        <pc:sldMkLst>
          <pc:docMk/>
          <pc:sldMk cId="2146714923" sldId="486"/>
        </pc:sldMkLst>
        <pc:spChg chg="mod">
          <ac:chgData name="Costa, Vasco P." userId="b276ea66-e884-4454-8733-48ace163f9df" providerId="ADAL" clId="{B9EE37B2-4990-4F2C-80AA-060CE6EF3B96}" dt="2019-05-18T11:02:31.040" v="34"/>
          <ac:spMkLst>
            <pc:docMk/>
            <pc:sldMk cId="2146714923" sldId="486"/>
            <ac:spMk id="11" creationId="{A81ED104-2A2A-4FCC-AB1B-4C0E23A3977E}"/>
          </ac:spMkLst>
        </pc:spChg>
        <pc:spChg chg="mod">
          <ac:chgData name="Costa, Vasco P." userId="b276ea66-e884-4454-8733-48ace163f9df" providerId="ADAL" clId="{B9EE37B2-4990-4F2C-80AA-060CE6EF3B96}" dt="2019-05-18T11:03:15.483" v="49" actId="108"/>
          <ac:spMkLst>
            <pc:docMk/>
            <pc:sldMk cId="2146714923" sldId="486"/>
            <ac:spMk id="313347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6:50.622" v="96" actId="27636"/>
        <pc:sldMkLst>
          <pc:docMk/>
          <pc:sldMk cId="3119583754" sldId="487"/>
        </pc:sldMkLst>
        <pc:spChg chg="mod">
          <ac:chgData name="Costa, Vasco P." userId="b276ea66-e884-4454-8733-48ace163f9df" providerId="ADAL" clId="{B9EE37B2-4990-4F2C-80AA-060CE6EF3B96}" dt="2019-05-18T11:05:17.618" v="70" actId="14100"/>
          <ac:spMkLst>
            <pc:docMk/>
            <pc:sldMk cId="3119583754" sldId="487"/>
            <ac:spMk id="8" creationId="{C2D76457-AB3D-4D8F-BA17-197DF10E5B98}"/>
          </ac:spMkLst>
        </pc:spChg>
        <pc:spChg chg="mod">
          <ac:chgData name="Costa, Vasco P." userId="b276ea66-e884-4454-8733-48ace163f9df" providerId="ADAL" clId="{B9EE37B2-4990-4F2C-80AA-060CE6EF3B96}" dt="2019-05-18T11:06:50.622" v="96" actId="27636"/>
          <ac:spMkLst>
            <pc:docMk/>
            <pc:sldMk cId="3119583754" sldId="487"/>
            <ac:spMk id="314371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7:53.143" v="121" actId="20577"/>
        <pc:sldMkLst>
          <pc:docMk/>
          <pc:sldMk cId="3910254726" sldId="488"/>
        </pc:sldMkLst>
        <pc:spChg chg="mod">
          <ac:chgData name="Costa, Vasco P." userId="b276ea66-e884-4454-8733-48ace163f9df" providerId="ADAL" clId="{B9EE37B2-4990-4F2C-80AA-060CE6EF3B96}" dt="2019-05-18T11:06:58.354" v="98" actId="14100"/>
          <ac:spMkLst>
            <pc:docMk/>
            <pc:sldMk cId="3910254726" sldId="488"/>
            <ac:spMk id="9" creationId="{FA49A893-0B87-4789-B672-4DB13A9258FF}"/>
          </ac:spMkLst>
        </pc:spChg>
        <pc:spChg chg="mod">
          <ac:chgData name="Costa, Vasco P." userId="b276ea66-e884-4454-8733-48ace163f9df" providerId="ADAL" clId="{B9EE37B2-4990-4F2C-80AA-060CE6EF3B96}" dt="2019-05-18T11:07:53.143" v="121" actId="20577"/>
          <ac:spMkLst>
            <pc:docMk/>
            <pc:sldMk cId="3910254726" sldId="488"/>
            <ac:spMk id="315395" creationId="{00000000-0000-0000-0000-000000000000}"/>
          </ac:spMkLst>
        </pc:spChg>
      </pc:sldChg>
      <pc:sldChg chg="modSp modAnim">
        <pc:chgData name="Costa, Vasco P." userId="b276ea66-e884-4454-8733-48ace163f9df" providerId="ADAL" clId="{B9EE37B2-4990-4F2C-80AA-060CE6EF3B96}" dt="2019-05-18T11:09:30.229" v="166" actId="20577"/>
        <pc:sldMkLst>
          <pc:docMk/>
          <pc:sldMk cId="386554061" sldId="489"/>
        </pc:sldMkLst>
        <pc:spChg chg="mod">
          <ac:chgData name="Costa, Vasco P." userId="b276ea66-e884-4454-8733-48ace163f9df" providerId="ADAL" clId="{B9EE37B2-4990-4F2C-80AA-060CE6EF3B96}" dt="2019-05-18T11:08:02.066" v="122" actId="14100"/>
          <ac:spMkLst>
            <pc:docMk/>
            <pc:sldMk cId="386554061" sldId="489"/>
            <ac:spMk id="11" creationId="{E47BCBA5-8F38-4938-91E6-3B313C92D462}"/>
          </ac:spMkLst>
        </pc:spChg>
        <pc:spChg chg="mod">
          <ac:chgData name="Costa, Vasco P." userId="b276ea66-e884-4454-8733-48ace163f9df" providerId="ADAL" clId="{B9EE37B2-4990-4F2C-80AA-060CE6EF3B96}" dt="2019-05-18T11:09:30.229" v="166" actId="20577"/>
          <ac:spMkLst>
            <pc:docMk/>
            <pc:sldMk cId="386554061" sldId="489"/>
            <ac:spMk id="316419" creationId="{00000000-0000-0000-0000-000000000000}"/>
          </ac:spMkLst>
        </pc:spChg>
      </pc:sldChg>
      <pc:sldChg chg="del">
        <pc:chgData name="Costa, Vasco P." userId="b276ea66-e884-4454-8733-48ace163f9df" providerId="ADAL" clId="{B9EE37B2-4990-4F2C-80AA-060CE6EF3B96}" dt="2019-05-18T10:59:59.149" v="2" actId="2696"/>
        <pc:sldMkLst>
          <pc:docMk/>
          <pc:sldMk cId="1997034423" sldId="490"/>
        </pc:sldMkLst>
      </pc:sldChg>
      <pc:sldChg chg="del">
        <pc:chgData name="Costa, Vasco P." userId="b276ea66-e884-4454-8733-48ace163f9df" providerId="ADAL" clId="{B9EE37B2-4990-4F2C-80AA-060CE6EF3B96}" dt="2019-05-18T10:59:58.175" v="1" actId="2696"/>
        <pc:sldMkLst>
          <pc:docMk/>
          <pc:sldMk cId="2764522553" sldId="491"/>
        </pc:sldMkLst>
      </pc:sldChg>
      <pc:sldChg chg="del">
        <pc:chgData name="Costa, Vasco P." userId="b276ea66-e884-4454-8733-48ace163f9df" providerId="ADAL" clId="{B9EE37B2-4990-4F2C-80AA-060CE6EF3B96}" dt="2019-05-18T10:59:57.302" v="0" actId="2696"/>
        <pc:sldMkLst>
          <pc:docMk/>
          <pc:sldMk cId="986309809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BBF4-8BFF-45E3-B307-F014743B8477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0029C-CE9D-40D9-9850-070358D0D5C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9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46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6525" y="766763"/>
            <a:ext cx="6826250" cy="38401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39" y="4861781"/>
            <a:ext cx="5678824" cy="46062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13B5-CB55-47DB-AD89-8D5BC4A5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33F2-F918-4F0C-A692-ADF92598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C476-A8C5-46BE-947F-90077FEF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BB50-E754-4FD0-AB8A-767A99A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7A0D-74D3-4B5A-A0F3-286C5DF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8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8992-5CA5-4811-8238-DC676925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839-F1F9-4793-80B0-6E172B29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A1BE-619F-40DF-AF7A-0B31039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5ACE-76C6-4409-A9E2-899D2686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101D-FA2C-46C1-87E4-7EA72B10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4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36925-2DA8-48C7-AC95-2D2A00100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3B92-4ACD-4CAD-9F64-3FDBC81B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8254-98EC-4A25-B595-EB92A5F9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F891-776A-4569-8F0A-C0EA5DE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5323-DF0F-4CE1-A847-AED4E089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64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486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5044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AF1-C123-4289-A482-A0DA097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0688-D985-4078-BFF5-A823EAB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DB33-9EE1-436C-8142-057ECA6C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144-9C87-4A39-B09C-D72182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05AD-7B13-43E0-859E-81DD0A05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2722-421D-4B11-80C4-48593E01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E912-A04B-4F0F-8C94-D5B8A26D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8874-2890-4C19-82BF-F56A1D26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C91-130E-4082-BAA1-53D439E9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3C21-4BBC-4710-9CE5-DF0893EC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5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3621-F8B5-41CD-979F-FA18A8BA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3CFF-0F4F-486F-8C01-26E0B1BC0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B0C7-EFAF-48DA-B568-3955E527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AAA2-D1C0-45EF-98A7-40B16B79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35A3-C565-4C83-835B-63663F9B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9932-D018-4ECA-8203-39D7B52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01E-E571-4B87-A018-2FDDF4E5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D7E38-0A50-4F71-9E07-74E243FB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9DF8A-956A-4652-B460-152AA19F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64E8A-9C89-457F-A690-8386C9C56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22F91-F560-4230-AA68-ED46BD66A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6BFB-B73D-4478-BAF9-52B99E16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E5E8-B3D6-4B4D-8463-74A9705A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3F4AC-5AC3-4537-9F72-E88F32F3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0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24AD-1685-4817-A9E2-823B35C8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8568E-CD0D-475D-8824-A6227799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1AADF-CBF6-486E-87A1-8E40E9AB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A8B8C-D7C0-481E-86EF-E0E2A674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06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9CE3D-B570-4386-BB24-D8B482DD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F0C94-25B6-48CF-9FF2-D06310C0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47433-C880-40CE-9B5B-9B1B654C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1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CA9E-940B-41D8-8F30-63BCC771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6700-CA58-41D2-9B10-FAF92ED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C182-279E-4D29-B57C-5D5D9AE8E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C2F8-9087-4716-BC94-F9CDDCE2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8F718-8E33-42BD-AFAE-A825AC4A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06DC-E11F-4224-997D-E5D2C249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83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4B3-C856-422D-88A1-D3E0305D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DAAEE-3C1B-4E3E-B91E-A04944784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977D-8BC8-4442-8445-057831B5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3D02-834A-495D-A35C-A3A866D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E79A-2590-44D0-8C67-89EE6300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F9F1-7B9B-41A1-94F6-EDA39E52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8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2FF8C-A5E3-4B05-B935-99E7B6B5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77B1-12E2-4A62-A740-32637D07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2E5C-90A8-4F3E-A014-DEB15DD1E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AF55-A45C-4A77-A3EA-F796001BA28F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6BDE-FE28-4336-AD23-A5537B741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45C8-7C53-4E20-A3A6-87861406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B065-FE17-405E-813B-6C9CB098907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5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936234"/>
            <a:ext cx="6718206" cy="2584938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  <a:latin typeface="Arial Black" panose="020B0A04020102020204" pitchFamily="34" charset="0"/>
              </a:rPr>
              <a:t>WORKFORCE OF THE </a:t>
            </a:r>
            <a:r>
              <a:rPr lang="pt-PT" sz="5999">
                <a:solidFill>
                  <a:srgbClr val="FFB600"/>
                </a:solidFill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C867E6-6FE3-4B8D-9970-38A368BAB15D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 </a:t>
            </a:r>
            <a:r>
              <a:rPr lang="pt-PT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António José Mendes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110344"/>
            <a:ext cx="10972797" cy="524600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(valor1 &gt; 0){</a:t>
            </a: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(valor2 &gt; 0)</a:t>
            </a: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System.out.println</a:t>
            </a: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(“Ambos os valores são positivos.");</a:t>
            </a: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endParaRPr lang="pt-PT" sz="59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System.out.println</a:t>
            </a: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(“Só o primeiro valor é positivo.");</a:t>
            </a: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(valor2 &gt; 0)</a:t>
            </a: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System.out.println</a:t>
            </a: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("Só o segundo valor é positivo.");</a:t>
            </a: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endParaRPr lang="pt-PT" sz="59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sz="5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System.out.println</a:t>
            </a: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(“Nenhum valor é positivo.");</a:t>
            </a:r>
          </a:p>
          <a:p>
            <a:pPr marL="0" indent="0">
              <a:buNone/>
            </a:pPr>
            <a:r>
              <a:rPr lang="pt-PT" sz="5900" b="1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pt-PT" sz="4000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pt-PT" sz="27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pt-PT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163287" y="365126"/>
            <a:ext cx="12028714" cy="745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IF – Exemplo 	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E02FB0-EA79-4348-8F7D-18F9F9827FD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1110344"/>
            <a:ext cx="10972797" cy="524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sz="360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0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6"/>
            <a:ext cx="10972797" cy="723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Diagrama de Fluxo - SWITCH</a:t>
            </a:r>
          </a:p>
          <a:p>
            <a:endParaRPr lang="pt-PT" sz="4000" dirty="0">
              <a:latin typeface="Arial Black" panose="020B0A040201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E82622-EFC6-43C7-A02A-739AEFE7B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7394" y="1341403"/>
            <a:ext cx="3837212" cy="47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110343"/>
            <a:ext cx="10972797" cy="5066619"/>
          </a:xfrm>
        </p:spPr>
        <p:txBody>
          <a:bodyPr>
            <a:normAutofit/>
          </a:bodyPr>
          <a:lstStyle/>
          <a:p>
            <a:r>
              <a:rPr lang="pt-PT" sz="3000" dirty="0"/>
              <a:t>Algumas situações de decisão encadeadas com a instrução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sz="3000" dirty="0"/>
              <a:t> podem ser resolvidas através da instrução de decisão múltipla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switch</a:t>
            </a:r>
            <a:r>
              <a:rPr lang="pt-PT" sz="3000" dirty="0"/>
              <a:t>.</a:t>
            </a:r>
          </a:p>
          <a:p>
            <a:r>
              <a:rPr lang="pt-PT" dirty="0"/>
              <a:t>Primeiro é calculada a expressão e depois o seu valor é pesquisado na lista de alternativas existentes em cada case, pela ordem dada.</a:t>
            </a:r>
          </a:p>
          <a:p>
            <a:r>
              <a:rPr lang="pt-PT" dirty="0"/>
              <a:t>Se a pesquisa for bem sucedida, o bloco de código correspondente é executado.</a:t>
            </a:r>
          </a:p>
          <a:p>
            <a:r>
              <a:rPr lang="pt-PT" dirty="0"/>
              <a:t>Caso não exista na lista e se o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default</a:t>
            </a:r>
            <a:r>
              <a:rPr lang="pt-PT" dirty="0"/>
              <a:t> existir, o bloco de código correspondente é executado.</a:t>
            </a:r>
          </a:p>
          <a:p>
            <a:r>
              <a:rPr lang="pt-PT" dirty="0"/>
              <a:t>A execução do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switch</a:t>
            </a:r>
            <a:r>
              <a:rPr lang="pt-PT" dirty="0"/>
              <a:t> termina com o aparecimento da instrução 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break</a:t>
            </a:r>
            <a:r>
              <a:rPr lang="pt-PT" dirty="0"/>
              <a:t> ou no fim do bloco.</a:t>
            </a:r>
            <a:endParaRPr lang="pt-PT" sz="3000" dirty="0"/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12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163287" y="365126"/>
            <a:ext cx="12028714" cy="745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Instrução de Decisão – SWITCH (1)</a:t>
            </a:r>
          </a:p>
        </p:txBody>
      </p:sp>
    </p:spTree>
    <p:extLst>
      <p:ext uri="{BB962C8B-B14F-4D97-AF65-F5344CB8AC3E}">
        <p14:creationId xmlns:p14="http://schemas.microsoft.com/office/powerpoint/2010/main" val="22647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91245" y="1611994"/>
            <a:ext cx="10972797" cy="524600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switch (expressão)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{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	case valor1: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		bloco1;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		break;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	case valor2: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		bloco2;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		break;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	default: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		bloco3;</a:t>
            </a:r>
          </a:p>
          <a:p>
            <a:pPr marL="0" indent="0">
              <a:buNone/>
            </a:pPr>
            <a:r>
              <a:rPr lang="pt-PT" sz="8600" b="1">
                <a:solidFill>
                  <a:srgbClr val="FFC000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pt-PT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pt-PT" sz="360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163287" y="365126"/>
            <a:ext cx="12028714" cy="745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Instrução de Decisão – SWITCH(2)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E02FB0-EA79-4348-8F7D-18F9F9827FD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1110344"/>
            <a:ext cx="10972797" cy="524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sz="360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9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4069774"/>
            <a:ext cx="6945083" cy="17361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dirty="0">
                <a:latin typeface="Arial Black"/>
              </a:rPr>
              <a:t>Programação 11º Ano</a:t>
            </a:r>
            <a:endParaRPr lang="pt-PT" sz="2800" b="0" dirty="0">
              <a:latin typeface="Arial Black"/>
            </a:endParaRP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pt-PT" sz="2800" b="0" dirty="0">
                <a:solidFill>
                  <a:srgbClr val="000088"/>
                </a:solidFill>
                <a:latin typeface="Arial Black"/>
              </a:rPr>
              <a:t>Controlo de Fluxo: </a:t>
            </a: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If</a:t>
            </a:r>
            <a:r>
              <a:rPr lang="pt-PT" sz="2800" b="0" dirty="0">
                <a:solidFill>
                  <a:srgbClr val="000088"/>
                </a:solidFill>
                <a:latin typeface="Arial Black"/>
              </a:rPr>
              <a:t>, </a:t>
            </a: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Switch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200995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Diagrama de Fluxo</a:t>
            </a: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204320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48701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50279-A825-4B67-8277-9F09B2D723DA}"/>
              </a:ext>
            </a:extLst>
          </p:cNvPr>
          <p:cNvSpPr/>
          <p:nvPr/>
        </p:nvSpPr>
        <p:spPr>
          <a:xfrm>
            <a:off x="369363" y="3067148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66C19B-288D-4D9A-B119-62DAF1D4C4EC}"/>
              </a:ext>
            </a:extLst>
          </p:cNvPr>
          <p:cNvSpPr/>
          <p:nvPr/>
        </p:nvSpPr>
        <p:spPr>
          <a:xfrm>
            <a:off x="369364" y="358779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91132-1BAD-4EC2-B611-FBA53859D867}"/>
              </a:ext>
            </a:extLst>
          </p:cNvPr>
          <p:cNvSpPr/>
          <p:nvPr/>
        </p:nvSpPr>
        <p:spPr>
          <a:xfrm>
            <a:off x="369363" y="4093285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061357"/>
            <a:ext cx="10972797" cy="5115606"/>
          </a:xfrm>
        </p:spPr>
        <p:txBody>
          <a:bodyPr>
            <a:normAutofit/>
          </a:bodyPr>
          <a:lstStyle/>
          <a:p>
            <a:r>
              <a:rPr lang="pt-PT" dirty="0"/>
              <a:t>Uma das particularidades de um computador é a capacidade de repetir tarefas ou executar tarefas consoante determinadas condições.</a:t>
            </a:r>
          </a:p>
          <a:p>
            <a:r>
              <a:rPr lang="pt-PT" dirty="0"/>
              <a:t>Para implementar programas mais complexos, temos a necessidade de executar instruções de forma condicional.</a:t>
            </a:r>
          </a:p>
          <a:p>
            <a:r>
              <a:rPr lang="pt-PT" dirty="0"/>
              <a:t>Determinadas instruções só podem/devem ser executadas depois da avaliação de determinadas condições.</a:t>
            </a:r>
          </a:p>
          <a:p>
            <a:r>
              <a:rPr lang="pt-PT" dirty="0"/>
              <a:t>As instruções que permitem condicionar a execução de outras designam-se por </a:t>
            </a:r>
            <a:r>
              <a:rPr lang="pt-PT" b="1" dirty="0">
                <a:solidFill>
                  <a:srgbClr val="FFC000"/>
                </a:solidFill>
              </a:rPr>
              <a:t>estruturas de controlo</a:t>
            </a:r>
            <a:r>
              <a:rPr lang="pt-PT" dirty="0"/>
              <a:t>. Nestes slides vamos apresentar as </a:t>
            </a:r>
            <a:r>
              <a:rPr lang="pt-PT" b="1" dirty="0">
                <a:solidFill>
                  <a:srgbClr val="FFC000"/>
                </a:solidFill>
              </a:rPr>
              <a:t>estruturas de decisão</a:t>
            </a:r>
            <a:r>
              <a:rPr lang="pt-PT" dirty="0"/>
              <a:t>.</a:t>
            </a:r>
          </a:p>
          <a:p>
            <a:r>
              <a:rPr lang="pt-PT" dirty="0"/>
              <a:t>Temos em Java (e na maioria das linguagens) dois tipos de instruções de decisão: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dirty="0"/>
              <a:t> e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switch</a:t>
            </a:r>
            <a:r>
              <a:rPr lang="pt-PT" dirty="0"/>
              <a:t>.</a:t>
            </a:r>
            <a:endParaRPr lang="pt-PT" alt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5"/>
            <a:ext cx="1097279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Introdução – Estruturas de Decisão</a:t>
            </a:r>
          </a:p>
        </p:txBody>
      </p:sp>
    </p:spTree>
    <p:extLst>
      <p:ext uri="{BB962C8B-B14F-4D97-AF65-F5344CB8AC3E}">
        <p14:creationId xmlns:p14="http://schemas.microsoft.com/office/powerpoint/2010/main" val="5477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110343"/>
            <a:ext cx="10972797" cy="5066619"/>
          </a:xfrm>
        </p:spPr>
        <p:txBody>
          <a:bodyPr>
            <a:normAutofit fontScale="62500" lnSpcReduction="20000"/>
          </a:bodyPr>
          <a:lstStyle/>
          <a:p>
            <a:r>
              <a:rPr lang="pt-PT" sz="3600" dirty="0"/>
              <a:t>Tipo de dados </a:t>
            </a:r>
            <a:r>
              <a:rPr lang="pt-PT" sz="3600" dirty="0" err="1">
                <a:latin typeface="Consolas" panose="020B0609020204030204" pitchFamily="49" charset="0"/>
              </a:rPr>
              <a:t>boolean</a:t>
            </a:r>
            <a:r>
              <a:rPr lang="pt-PT" sz="3600" dirty="0"/>
              <a:t>– Podem assumir os valores </a:t>
            </a:r>
            <a:r>
              <a:rPr lang="pt-PT" sz="3600" dirty="0" err="1">
                <a:solidFill>
                  <a:srgbClr val="FFC000"/>
                </a:solidFill>
                <a:latin typeface="Consolas" panose="020B0609020204030204" pitchFamily="49" charset="0"/>
              </a:rPr>
              <a:t>true</a:t>
            </a:r>
            <a:r>
              <a:rPr lang="pt-PT" sz="3600" dirty="0"/>
              <a:t> e </a:t>
            </a:r>
            <a:r>
              <a:rPr lang="pt-PT" sz="3600" dirty="0">
                <a:solidFill>
                  <a:srgbClr val="FFC000"/>
                </a:solidFill>
                <a:latin typeface="Consolas" panose="020B0609020204030204" pitchFamily="49" charset="0"/>
              </a:rPr>
              <a:t>false</a:t>
            </a:r>
            <a:r>
              <a:rPr lang="pt-PT" sz="3600" dirty="0"/>
              <a:t> (verdadeiro e falso).</a:t>
            </a:r>
          </a:p>
          <a:p>
            <a:endParaRPr lang="pt-P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600" dirty="0"/>
              <a:t>Operadores relacionais: </a:t>
            </a:r>
            <a:r>
              <a:rPr lang="pt-PT" sz="3600" dirty="0">
                <a:latin typeface="Consolas" panose="020B0609020204030204" pitchFamily="49" charset="0"/>
              </a:rPr>
              <a:t>&lt;, &lt;=, &gt;, &gt;=, ==, !=</a:t>
            </a:r>
          </a:p>
          <a:p>
            <a:pPr marL="0" indent="0">
              <a:buNone/>
            </a:pPr>
            <a:endParaRPr lang="pt-PT" sz="3600" dirty="0"/>
          </a:p>
          <a:p>
            <a:r>
              <a:rPr lang="pt-PT" sz="3600" dirty="0"/>
              <a:t>Operadores lógicos: </a:t>
            </a:r>
            <a:r>
              <a:rPr lang="pt-PT" sz="3600" dirty="0">
                <a:latin typeface="Consolas" panose="020B0609020204030204" pitchFamily="49" charset="0"/>
              </a:rPr>
              <a:t>!, ||, &amp;&amp;</a:t>
            </a:r>
          </a:p>
          <a:p>
            <a:pPr marL="0" indent="0">
              <a:buNone/>
            </a:pPr>
            <a:endParaRPr lang="pt-PT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600" dirty="0"/>
              <a:t>Exemplos:</a:t>
            </a:r>
          </a:p>
          <a:p>
            <a:pPr marL="0" indent="0">
              <a:buNone/>
            </a:pPr>
            <a:r>
              <a:rPr lang="pt-PT" sz="3600" dirty="0"/>
              <a:t>		</a:t>
            </a:r>
            <a:r>
              <a:rPr lang="pt-PT" sz="3600" dirty="0" err="1">
                <a:latin typeface="Consolas" panose="020B0609020204030204" pitchFamily="49" charset="0"/>
              </a:rPr>
              <a:t>boolean</a:t>
            </a:r>
            <a:r>
              <a:rPr lang="pt-PT" sz="3600" dirty="0">
                <a:latin typeface="Consolas" panose="020B0609020204030204" pitchFamily="49" charset="0"/>
              </a:rPr>
              <a:t> cond1, cond2, cond3, cond4, cond5;</a:t>
            </a:r>
          </a:p>
          <a:p>
            <a:pPr marL="0" indent="0">
              <a:buNone/>
            </a:pPr>
            <a:r>
              <a:rPr lang="pt-PT" sz="3600" dirty="0">
                <a:latin typeface="Consolas" panose="020B0609020204030204" pitchFamily="49" charset="0"/>
              </a:rPr>
              <a:t>		cond1 = 3 &gt; 0; </a:t>
            </a:r>
            <a:r>
              <a:rPr lang="pt-PT" sz="3600" dirty="0">
                <a:solidFill>
                  <a:srgbClr val="2121FF"/>
                </a:solidFill>
                <a:latin typeface="Consolas" panose="020B0609020204030204" pitchFamily="49" charset="0"/>
              </a:rPr>
              <a:t>// cond1 fica com </a:t>
            </a:r>
            <a:r>
              <a:rPr lang="pt-PT" sz="3600" dirty="0" err="1">
                <a:solidFill>
                  <a:srgbClr val="2121FF"/>
                </a:solidFill>
                <a:latin typeface="Consolas" panose="020B0609020204030204" pitchFamily="49" charset="0"/>
              </a:rPr>
              <a:t>true</a:t>
            </a:r>
            <a:endParaRPr lang="pt-PT" sz="3600" dirty="0">
              <a:solidFill>
                <a:srgbClr val="2121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3600" dirty="0">
                <a:latin typeface="Consolas" panose="020B0609020204030204" pitchFamily="49" charset="0"/>
              </a:rPr>
              <a:t>		cond2 = 5 != 5; </a:t>
            </a:r>
            <a:r>
              <a:rPr lang="pt-PT" sz="3600" dirty="0">
                <a:solidFill>
                  <a:srgbClr val="2121FF"/>
                </a:solidFill>
                <a:latin typeface="Consolas" panose="020B0609020204030204" pitchFamily="49" charset="0"/>
              </a:rPr>
              <a:t>// cond2 fica com false</a:t>
            </a:r>
          </a:p>
          <a:p>
            <a:pPr marL="0" indent="0">
              <a:buNone/>
            </a:pPr>
            <a:r>
              <a:rPr lang="pt-PT" sz="3600" dirty="0">
                <a:latin typeface="Consolas" panose="020B0609020204030204" pitchFamily="49" charset="0"/>
              </a:rPr>
              <a:t>		cond3 = cond1 || cond2; </a:t>
            </a:r>
            <a:r>
              <a:rPr lang="pt-PT" sz="3600" dirty="0">
                <a:solidFill>
                  <a:srgbClr val="2121FF"/>
                </a:solidFill>
                <a:latin typeface="Consolas" panose="020B0609020204030204" pitchFamily="49" charset="0"/>
              </a:rPr>
              <a:t>// cond3 fica com </a:t>
            </a:r>
            <a:r>
              <a:rPr lang="pt-PT" sz="3600" dirty="0" err="1">
                <a:solidFill>
                  <a:srgbClr val="2121FF"/>
                </a:solidFill>
                <a:latin typeface="Consolas" panose="020B0609020204030204" pitchFamily="49" charset="0"/>
              </a:rPr>
              <a:t>true</a:t>
            </a:r>
            <a:endParaRPr lang="pt-PT" sz="3600" dirty="0">
              <a:solidFill>
                <a:srgbClr val="2121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3600" dirty="0">
                <a:latin typeface="Consolas" panose="020B0609020204030204" pitchFamily="49" charset="0"/>
              </a:rPr>
              <a:t>		cond4 = cond1 &amp;&amp; cond2; </a:t>
            </a:r>
            <a:r>
              <a:rPr lang="pt-PT" sz="3600" dirty="0">
                <a:solidFill>
                  <a:srgbClr val="2121FF"/>
                </a:solidFill>
                <a:latin typeface="Consolas" panose="020B0609020204030204" pitchFamily="49" charset="0"/>
              </a:rPr>
              <a:t>// cond4 fica com false</a:t>
            </a:r>
          </a:p>
          <a:p>
            <a:pPr marL="0" indent="0">
              <a:buNone/>
            </a:pPr>
            <a:r>
              <a:rPr lang="pt-PT" sz="3600" dirty="0">
                <a:latin typeface="Consolas" panose="020B0609020204030204" pitchFamily="49" charset="0"/>
              </a:rPr>
              <a:t>		cond5 = !cond4; </a:t>
            </a:r>
            <a:r>
              <a:rPr lang="pt-PT" sz="3600" dirty="0">
                <a:solidFill>
                  <a:srgbClr val="2121FF"/>
                </a:solidFill>
                <a:latin typeface="Consolas" panose="020B0609020204030204" pitchFamily="49" charset="0"/>
              </a:rPr>
              <a:t>// cond5 fica com </a:t>
            </a:r>
            <a:r>
              <a:rPr lang="pt-PT" sz="3600" dirty="0" err="1">
                <a:solidFill>
                  <a:srgbClr val="2121FF"/>
                </a:solidFill>
                <a:latin typeface="Consolas" panose="020B0609020204030204" pitchFamily="49" charset="0"/>
              </a:rPr>
              <a:t>true</a:t>
            </a:r>
            <a:endParaRPr lang="pt-PT" sz="3600" dirty="0">
              <a:solidFill>
                <a:srgbClr val="2121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163287" y="365126"/>
            <a:ext cx="12028714" cy="745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Conceitos</a:t>
            </a:r>
          </a:p>
        </p:txBody>
      </p:sp>
    </p:spTree>
    <p:extLst>
      <p:ext uri="{BB962C8B-B14F-4D97-AF65-F5344CB8AC3E}">
        <p14:creationId xmlns:p14="http://schemas.microsoft.com/office/powerpoint/2010/main" val="295279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D7E9D8A-380B-475D-BC1F-F52CB5757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0476" y="1060155"/>
            <a:ext cx="2244911" cy="5324613"/>
          </a:xfrm>
          <a:prstGeom prst="rect">
            <a:avLst/>
          </a:prstGeom>
        </p:spPr>
      </p:pic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365126"/>
            <a:ext cx="10972797" cy="723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Diagrama de Fluxo - IF</a:t>
            </a:r>
          </a:p>
          <a:p>
            <a:endParaRPr lang="pt-PT" sz="400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FF313-FC6C-4322-882A-1479DFB6F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534" y="871647"/>
            <a:ext cx="5282354" cy="48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110343"/>
            <a:ext cx="10972797" cy="5066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(condição) instrução;</a:t>
            </a:r>
          </a:p>
          <a:p>
            <a:r>
              <a:rPr lang="pt-PT" sz="3000" dirty="0"/>
              <a:t>a condição é avaliada;</a:t>
            </a:r>
          </a:p>
          <a:p>
            <a:r>
              <a:rPr lang="pt-PT" sz="3000" dirty="0"/>
              <a:t>tem que ser uma expressão cujo resultado seja do tipo booleano;</a:t>
            </a:r>
          </a:p>
          <a:p>
            <a:r>
              <a:rPr lang="pt-PT" sz="3000" dirty="0"/>
              <a:t>se verdadeira, é executada a instrução;</a:t>
            </a:r>
          </a:p>
          <a:p>
            <a:r>
              <a:rPr lang="pt-PT" sz="3000" dirty="0"/>
              <a:t>se falsa, o programa continua na linha seguinte;</a:t>
            </a:r>
          </a:p>
          <a:p>
            <a:r>
              <a:rPr lang="pt-PT" sz="3000" dirty="0"/>
              <a:t>exemplo: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(“Um valor inteiro:”);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x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sc.nextInt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 x &lt; 0) x = -x;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System.out.println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(“O valor absoluto é “ + x);</a:t>
            </a:r>
            <a:endParaRPr lang="pt-PT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163287" y="365126"/>
            <a:ext cx="12028714" cy="745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Instrução de Decisão – IF (1)</a:t>
            </a:r>
          </a:p>
        </p:txBody>
      </p:sp>
    </p:spTree>
    <p:extLst>
      <p:ext uri="{BB962C8B-B14F-4D97-AF65-F5344CB8AC3E}">
        <p14:creationId xmlns:p14="http://schemas.microsoft.com/office/powerpoint/2010/main" val="136500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110343"/>
            <a:ext cx="10972797" cy="5066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2700" dirty="0">
                <a:solidFill>
                  <a:srgbClr val="FFC000"/>
                </a:solidFill>
                <a:latin typeface="Consolas" panose="020B0609020204030204" pitchFamily="49" charset="0"/>
              </a:rPr>
              <a:t>			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(condição)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	{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		bloco1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endParaRPr lang="pt-PT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	{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		bloco2</a:t>
            </a:r>
          </a:p>
          <a:p>
            <a:pPr marL="0" indent="0">
              <a:buNone/>
            </a:pP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			}</a:t>
            </a:r>
          </a:p>
          <a:p>
            <a:r>
              <a:rPr lang="pt-PT" sz="3000" dirty="0"/>
              <a:t>a condição é avaliada; </a:t>
            </a:r>
          </a:p>
          <a:p>
            <a:r>
              <a:rPr lang="pt-PT" sz="3000" dirty="0"/>
              <a:t>se verdadeira, é executado o 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bloco1</a:t>
            </a:r>
            <a:r>
              <a:rPr lang="pt-PT" sz="3000" dirty="0"/>
              <a:t>;</a:t>
            </a:r>
          </a:p>
          <a:p>
            <a:r>
              <a:rPr lang="pt-PT" sz="3000" dirty="0"/>
              <a:t>se falsa, é executado o 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bloco2</a:t>
            </a:r>
            <a:r>
              <a:rPr lang="pt-PT" sz="3000" dirty="0"/>
              <a:t>. </a:t>
            </a:r>
          </a:p>
          <a:p>
            <a:endParaRPr lang="pt-PT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8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163287" y="365126"/>
            <a:ext cx="12028714" cy="745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>
                <a:latin typeface="Arial Black" panose="020B0A04020102020204" pitchFamily="34" charset="0"/>
              </a:rPr>
              <a:t>Instrução de Decisão – IF (2)</a:t>
            </a:r>
          </a:p>
        </p:txBody>
      </p:sp>
    </p:spTree>
    <p:extLst>
      <p:ext uri="{BB962C8B-B14F-4D97-AF65-F5344CB8AC3E}">
        <p14:creationId xmlns:p14="http://schemas.microsoft.com/office/powerpoint/2010/main" val="34169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3" y="1110344"/>
            <a:ext cx="10972797" cy="5246006"/>
          </a:xfrm>
        </p:spPr>
        <p:txBody>
          <a:bodyPr>
            <a:normAutofit/>
          </a:bodyPr>
          <a:lstStyle/>
          <a:p>
            <a:r>
              <a:rPr lang="pt-PT" dirty="0"/>
              <a:t>A seguir à instrução decisória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dirty="0"/>
              <a:t> ou ao separador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r>
              <a:rPr lang="pt-PT" dirty="0"/>
              <a:t>, podemos ter qualquer tipo de instrução, inclusive outras instruções de decisão.</a:t>
            </a:r>
            <a:endParaRPr lang="pt-PT" sz="27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27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2700" dirty="0">
                <a:solidFill>
                  <a:srgbClr val="FFC000"/>
                </a:solidFill>
                <a:latin typeface="Consolas" panose="020B0609020204030204" pitchFamily="49" charset="0"/>
              </a:rPr>
              <a:t>			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pt-PT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arcador de Posição do Número do Diapositivo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56CFA-64A7-4F9E-989A-263CDE8F5528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6DC4B11-9914-4BEA-B36A-448B6FB5C452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82AB39B-0361-4810-8473-641FE41CBD8A}"/>
              </a:ext>
            </a:extLst>
          </p:cNvPr>
          <p:cNvSpPr txBox="1">
            <a:spLocks noChangeArrowheads="1"/>
          </p:cNvSpPr>
          <p:nvPr/>
        </p:nvSpPr>
        <p:spPr>
          <a:xfrm>
            <a:off x="163287" y="365126"/>
            <a:ext cx="12028714" cy="745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>
                <a:latin typeface="Arial Black" panose="020B0A04020102020204" pitchFamily="34" charset="0"/>
              </a:rPr>
              <a:t>Instrução de Decisão – IF (3)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E02FB0-EA79-4348-8F7D-18F9F9827FD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3" y="1110344"/>
            <a:ext cx="10972797" cy="524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sz="360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ABA18048-A8CF-401D-87EE-98684D7A53A1}"/>
              </a:ext>
            </a:extLst>
          </p:cNvPr>
          <p:cNvSpPr txBox="1"/>
          <p:nvPr/>
        </p:nvSpPr>
        <p:spPr>
          <a:xfrm>
            <a:off x="381002" y="2039715"/>
            <a:ext cx="5490987" cy="41073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Autofit/>
          </a:bodyPr>
          <a:lstStyle/>
          <a:p>
            <a:r>
              <a:rPr lang="pt-PT" sz="2800">
                <a:solidFill>
                  <a:srgbClr val="FFC000"/>
                </a:solidFill>
                <a:latin typeface="Consolas" panose="020B0609020204030204" pitchFamily="49" charset="0"/>
              </a:rPr>
              <a:t>if(condiçao1){</a:t>
            </a:r>
          </a:p>
          <a:p>
            <a:r>
              <a:rPr lang="pt-PT" sz="2800">
                <a:solidFill>
                  <a:srgbClr val="FFC000"/>
                </a:solidFill>
                <a:latin typeface="Consolas" panose="020B0609020204030204" pitchFamily="49" charset="0"/>
              </a:rPr>
              <a:t>	if(condição2){</a:t>
            </a:r>
          </a:p>
          <a:p>
            <a:r>
              <a:rPr lang="pt-PT" sz="2800">
                <a:solidFill>
                  <a:srgbClr val="FFC000"/>
                </a:solidFill>
                <a:latin typeface="Consolas" panose="020B0609020204030204" pitchFamily="49" charset="0"/>
              </a:rPr>
              <a:t>		bloco1;</a:t>
            </a:r>
          </a:p>
          <a:p>
            <a:r>
              <a:rPr lang="pt-PT" sz="2800">
                <a:solidFill>
                  <a:srgbClr val="FFC000"/>
                </a:solidFill>
                <a:latin typeface="Consolas" panose="020B0609020204030204" pitchFamily="49" charset="0"/>
              </a:rPr>
              <a:t>	} else {</a:t>
            </a:r>
          </a:p>
          <a:p>
            <a:r>
              <a:rPr lang="pt-PT" sz="2800">
                <a:solidFill>
                  <a:srgbClr val="FFC000"/>
                </a:solidFill>
                <a:latin typeface="Consolas" panose="020B0609020204030204" pitchFamily="49" charset="0"/>
              </a:rPr>
              <a:t>		bloco2;</a:t>
            </a:r>
          </a:p>
          <a:p>
            <a:r>
              <a:rPr lang="pt-PT" sz="2800">
                <a:solidFill>
                  <a:srgbClr val="FFC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pt-PT" sz="2800">
                <a:solidFill>
                  <a:srgbClr val="FFC000"/>
                </a:solidFill>
                <a:latin typeface="Consolas" panose="020B0609020204030204" pitchFamily="49" charset="0"/>
              </a:rPr>
              <a:t>}else{</a:t>
            </a:r>
          </a:p>
          <a:p>
            <a:r>
              <a:rPr lang="pt-PT" sz="2800">
                <a:solidFill>
                  <a:srgbClr val="FFC000"/>
                </a:solidFill>
                <a:latin typeface="Consolas" panose="020B0609020204030204" pitchFamily="49" charset="0"/>
              </a:rPr>
              <a:t>	bloco3;</a:t>
            </a:r>
          </a:p>
          <a:p>
            <a:r>
              <a:rPr lang="pt-PT" sz="280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FD82963-622F-4907-B8DB-DA200EC087D4}"/>
              </a:ext>
            </a:extLst>
          </p:cNvPr>
          <p:cNvSpPr txBox="1"/>
          <p:nvPr/>
        </p:nvSpPr>
        <p:spPr>
          <a:xfrm>
            <a:off x="6320013" y="2039715"/>
            <a:ext cx="5490987" cy="41073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Autofit/>
          </a:bodyPr>
          <a:lstStyle/>
          <a:p>
            <a:r>
              <a:rPr lang="pt-PT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(condiçao1){</a:t>
            </a:r>
          </a:p>
          <a:p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	bloco1;</a:t>
            </a:r>
          </a:p>
          <a:p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pt-PT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if</a:t>
            </a:r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(condição2){</a:t>
            </a:r>
          </a:p>
          <a:p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	bloco2;</a:t>
            </a:r>
          </a:p>
          <a:p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r>
              <a:rPr lang="pt-PT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else</a:t>
            </a:r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	bloco3;</a:t>
            </a:r>
          </a:p>
          <a:p>
            <a:r>
              <a:rPr lang="pt-PT" sz="28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25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59496F-72BB-40A4-9769-EA32CC79EB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9573B-EC61-48F7-8E1E-58FB68C165F2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804f70ca-119b-40ef-8b1a-1b7373f2aa2e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3731C5-E6E2-4572-AB57-D98FD7B291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540</Words>
  <Application>Microsoft Office PowerPoint</Application>
  <PresentationFormat>Widescreen</PresentationFormat>
  <Paragraphs>144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Consolas</vt:lpstr>
      <vt:lpstr>Graphik</vt:lpstr>
      <vt:lpstr>Office Theme</vt:lpstr>
      <vt:lpstr>WORKFORCE OF THE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Simões, D. F.</dc:creator>
  <cp:lastModifiedBy>Costa, Vasco P.</cp:lastModifiedBy>
  <cp:revision>28</cp:revision>
  <dcterms:created xsi:type="dcterms:W3CDTF">2019-05-16T18:59:22Z</dcterms:created>
  <dcterms:modified xsi:type="dcterms:W3CDTF">2019-10-22T15:04:58Z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0x0101003C0C4672A30C4349BC33E4BF2B0EF8EB</vt:lpwstr>
  </property>
</Properties>
</file>