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15"/>
  </p:notesMasterIdLst>
  <p:handoutMasterIdLst>
    <p:handoutMasterId r:id="rId16"/>
  </p:handoutMasterIdLst>
  <p:sldIdLst>
    <p:sldId id="330" r:id="rId8"/>
    <p:sldId id="309" r:id="rId9"/>
    <p:sldId id="335" r:id="rId10"/>
    <p:sldId id="316" r:id="rId11"/>
    <p:sldId id="342" r:id="rId12"/>
    <p:sldId id="343" r:id="rId13"/>
    <p:sldId id="344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7/25/2019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7/25/2019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en-US" sz="5999" dirty="0">
                <a:solidFill>
                  <a:srgbClr val="000000"/>
                </a:solidFill>
              </a:rPr>
              <a:t>Workforce of the </a:t>
            </a:r>
            <a:r>
              <a:rPr lang="en-US" sz="5999" dirty="0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all" spc="0" baseline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all" spc="0" baseline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all" spc="0" baseline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en-US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en-US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en-US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en-US" sz="2800" b="0" dirty="0">
                <a:solidFill>
                  <a:srgbClr val="000088"/>
                </a:solidFill>
                <a:latin typeface="Arial Black"/>
              </a:rPr>
              <a:t>Packages</a:t>
            </a:r>
            <a:endParaRPr lang="en-US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t>3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 dirty="0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92BAC-0E00-4BB1-A058-624A6D9A5FE6}"/>
              </a:ext>
            </a:extLst>
          </p:cNvPr>
          <p:cNvSpPr/>
          <p:nvPr/>
        </p:nvSpPr>
        <p:spPr>
          <a:xfrm>
            <a:off x="377388" y="3535290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</a:t>
            </a:r>
          </a:p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AU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</a:t>
            </a:r>
          </a:p>
          <a:p>
            <a:endParaRPr lang="en-AU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57EA4-418F-4FBB-BF5F-199DBE5A1E02}"/>
              </a:ext>
            </a:extLst>
          </p:cNvPr>
          <p:cNvSpPr/>
          <p:nvPr/>
        </p:nvSpPr>
        <p:spPr>
          <a:xfrm>
            <a:off x="377388" y="4551294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/>
          </a:bodyPr>
          <a:lstStyle/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pt-PT" altLang="pt-PT" dirty="0"/>
              <a:t>m Java o espaço de nomes é gerido através do conceito package;</a:t>
            </a:r>
          </a:p>
          <a:p>
            <a:pPr lvl="0"/>
            <a:endParaRPr lang="pt-PT" altLang="pt-PT" dirty="0"/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altLang="pt-PT" dirty="0"/>
              <a:t>Porque é preciso gerir o espaço de nomes?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2600" b="1" dirty="0">
                <a:solidFill>
                  <a:srgbClr val="2121FF"/>
                </a:solidFill>
              </a:rPr>
              <a:t>Para evitar conflitos de nomes de classes!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400" b="1" dirty="0">
                <a:solidFill>
                  <a:srgbClr val="FFC000"/>
                </a:solidFill>
              </a:rPr>
              <a:t>Não temos geralmente problemas em distinguir os nomes das classes que implementamos.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r>
              <a:rPr lang="pt-PT" altLang="pt-PT" sz="2400" b="1" dirty="0">
                <a:solidFill>
                  <a:srgbClr val="FFC000"/>
                </a:solidFill>
              </a:rPr>
              <a:t>Mas como garantimos que a nossa classe Point não colide com outra que eventualmente possa já existir?</a:t>
            </a:r>
          </a:p>
          <a:p>
            <a:pPr marL="971540" lvl="2" indent="-457200">
              <a:buFont typeface="Arial" panose="020B0604020202020204" pitchFamily="34" charset="0"/>
              <a:buChar char="•"/>
            </a:pPr>
            <a:endParaRPr lang="pt-PT" altLang="pt-PT" sz="2800" b="1" dirty="0"/>
          </a:p>
          <a:p>
            <a:r>
              <a:rPr lang="pt-PT" dirty="0"/>
              <a:t>• É um problema análogo ao dos nomes de ficheiros num disco.</a:t>
            </a: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Packages</a:t>
            </a:r>
            <a:br>
              <a:rPr lang="en-US" dirty="0"/>
            </a:br>
            <a:r>
              <a:rPr lang="en-US" sz="3200" dirty="0" err="1">
                <a:solidFill>
                  <a:srgbClr val="000088"/>
                </a:solidFill>
              </a:rPr>
              <a:t>Introdução</a:t>
            </a:r>
            <a:endParaRPr lang="en-US" sz="3200" dirty="0">
              <a:solidFill>
                <a:srgbClr val="00008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t>4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896574"/>
          </a:xfrm>
        </p:spPr>
        <p:txBody>
          <a:bodyPr>
            <a:normAutofit fontScale="62500" lnSpcReduction="20000"/>
          </a:bodyPr>
          <a:lstStyle/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Utilização</a:t>
            </a:r>
            <a:r>
              <a:rPr lang="pt-PT" sz="3600" dirty="0"/>
              <a:t>: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As classes são referenciadas através dos seus nomes absolutos ou utilizando a primitiva import;</a:t>
            </a:r>
          </a:p>
          <a:p>
            <a:r>
              <a:rPr lang="pt-PT" dirty="0">
                <a:solidFill>
                  <a:srgbClr val="FF0000"/>
                </a:solidFill>
              </a:rPr>
              <a:t>	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java.util.Scanner;</a:t>
            </a:r>
          </a:p>
          <a:p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java.util.*;</a:t>
            </a:r>
            <a:endParaRPr lang="pt-PT" altLang="pt-PT" sz="2800" dirty="0">
              <a:latin typeface="Consolas" panose="020B0609020204030204" pitchFamily="49" charset="0"/>
            </a:endParaRP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As cláusulas import devem aparecer sempre antes das declarações de classes;</a:t>
            </a:r>
            <a:r>
              <a:rPr lang="pt-PT" dirty="0"/>
              <a:t>	</a:t>
            </a:r>
          </a:p>
          <a:p>
            <a:pPr lvl="1" indent="0">
              <a:buNone/>
            </a:pPr>
            <a:r>
              <a:rPr lang="pt-PT" dirty="0"/>
              <a:t>	</a:t>
            </a:r>
            <a:endParaRPr lang="pt-PT" altLang="pt-PT" dirty="0"/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altLang="pt-PT" sz="3700" dirty="0"/>
              <a:t>Quando escrevemos:</a:t>
            </a:r>
          </a:p>
          <a:p>
            <a:pPr lvl="0"/>
            <a:r>
              <a:rPr lang="pt-PT" altLang="pt-PT" dirty="0"/>
              <a:t>	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900" b="0" dirty="0">
                <a:solidFill>
                  <a:srgbClr val="FFC000"/>
                </a:solidFill>
                <a:latin typeface="Consolas" panose="020B0609020204030204" pitchFamily="49" charset="0"/>
              </a:rPr>
              <a:t>java.util.*;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Estamos a indicar um caminho para um pacote de classes permitindo usá-las através de nomes simples:</a:t>
            </a:r>
          </a:p>
          <a:p>
            <a:r>
              <a:rPr lang="pt-PT" b="0" dirty="0">
                <a:solidFill>
                  <a:srgbClr val="FFC000"/>
                </a:solidFill>
              </a:rPr>
              <a:t>	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Scanner in = </a:t>
            </a:r>
            <a:r>
              <a:rPr lang="pt-PT" sz="29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Scanner (System.in);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3200" dirty="0"/>
              <a:t>De outra forma teríamos de escrever</a:t>
            </a:r>
            <a:r>
              <a:rPr lang="pt-PT" sz="2900" dirty="0"/>
              <a:t>:</a:t>
            </a:r>
          </a:p>
          <a:p>
            <a:r>
              <a:rPr lang="pt-PT" b="0" dirty="0">
                <a:solidFill>
                  <a:srgbClr val="FFC000"/>
                </a:solidFill>
              </a:rPr>
              <a:t>	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java.util.Scanner in = </a:t>
            </a:r>
            <a:r>
              <a:rPr lang="pt-PT" sz="29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pt-PT" sz="2900" b="0" dirty="0">
                <a:solidFill>
                  <a:srgbClr val="FFC000"/>
                </a:solidFill>
                <a:latin typeface="Consolas" panose="020B0609020204030204" pitchFamily="49" charset="0"/>
              </a:rPr>
              <a:t>java.util.Scanner 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(System.in);</a:t>
            </a:r>
          </a:p>
          <a:p>
            <a:endParaRPr lang="pt-PT" b="0" dirty="0">
              <a:solidFill>
                <a:srgbClr val="FFC000"/>
              </a:solidFill>
            </a:endParaRPr>
          </a:p>
          <a:p>
            <a:endParaRPr lang="pt-PT" b="0" dirty="0">
              <a:solidFill>
                <a:srgbClr val="FFC000"/>
              </a:solidFill>
            </a:endParaRPr>
          </a:p>
          <a:p>
            <a:pPr lvl="0"/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Packages</a:t>
            </a:r>
            <a:br>
              <a:rPr lang="en-US" dirty="0"/>
            </a:br>
            <a:r>
              <a:rPr lang="en-US" sz="3200" dirty="0" err="1">
                <a:solidFill>
                  <a:srgbClr val="000088"/>
                </a:solidFill>
              </a:rPr>
              <a:t>Instrução</a:t>
            </a:r>
            <a:r>
              <a:rPr lang="en-US" sz="3200" dirty="0">
                <a:solidFill>
                  <a:srgbClr val="000088"/>
                </a:solidFill>
              </a:rPr>
              <a:t> import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t>5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7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84421"/>
            <a:ext cx="11612878" cy="5040953"/>
          </a:xfrm>
        </p:spPr>
        <p:txBody>
          <a:bodyPr>
            <a:normAutofit fontScale="77500" lnSpcReduction="20000"/>
          </a:bodyPr>
          <a:lstStyle/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en-US" sz="3600" dirty="0"/>
              <a:t>Podemos organizer as </a:t>
            </a:r>
            <a:r>
              <a:rPr lang="en-US" sz="3600" dirty="0" err="1"/>
              <a:t>nossas</a:t>
            </a:r>
            <a:r>
              <a:rPr lang="en-US" sz="3600" dirty="0"/>
              <a:t> classes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pacotes</a:t>
            </a:r>
            <a:r>
              <a:rPr lang="en-US" sz="3600" dirty="0"/>
              <a:t>.</a:t>
            </a:r>
          </a:p>
          <a:p>
            <a:pPr lvl="0"/>
            <a:endParaRPr lang="en-US" sz="3600" dirty="0"/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sz="3600" dirty="0"/>
              <a:t>Para isso, o ficheiro que define a classe (</a:t>
            </a:r>
            <a:r>
              <a:rPr lang="pt-PT" sz="3600" dirty="0">
                <a:solidFill>
                  <a:srgbClr val="2121FF"/>
                </a:solidFill>
              </a:rPr>
              <a:t>MyClass.java</a:t>
            </a:r>
            <a:r>
              <a:rPr lang="pt-PT" sz="3600" dirty="0"/>
              <a:t>, por exemplo) deve declarar na primeira linha de código:</a:t>
            </a:r>
            <a:endParaRPr lang="pt-PT" b="0" dirty="0">
              <a:solidFill>
                <a:srgbClr val="FFC000"/>
              </a:solidFill>
            </a:endParaRPr>
          </a:p>
          <a:p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package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pt.school.prog.*;</a:t>
            </a:r>
            <a:endParaRPr lang="pt-PT" altLang="pt-PT" sz="2800" dirty="0">
              <a:latin typeface="Consolas" panose="020B0609020204030204" pitchFamily="49" charset="0"/>
            </a:endParaRP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Isto garante que a classe (</a:t>
            </a:r>
            <a:r>
              <a:rPr lang="pt-PT" altLang="pt-PT" sz="3200" dirty="0">
                <a:solidFill>
                  <a:srgbClr val="2121FF"/>
                </a:solidFill>
              </a:rPr>
              <a:t>MyClass</a:t>
            </a:r>
            <a:r>
              <a:rPr lang="pt-PT" altLang="pt-PT" sz="3200" dirty="0"/>
              <a:t>) fará parte do pacote pt.school.prog.</a:t>
            </a:r>
          </a:p>
          <a:p>
            <a:pPr lvl="1" indent="0">
              <a:buNone/>
            </a:pPr>
            <a:r>
              <a:rPr lang="pt-PT" dirty="0"/>
              <a:t>	</a:t>
            </a:r>
            <a:endParaRPr lang="pt-PT" altLang="pt-PT" dirty="0"/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altLang="pt-PT" sz="3700" dirty="0"/>
              <a:t>Além disso, o ficheiro tem de corresponder a uma entrada de diretório que reflita o nome do pacote:</a:t>
            </a:r>
          </a:p>
          <a:p>
            <a:pPr lvl="0"/>
            <a:r>
              <a:rPr lang="pt-PT" dirty="0">
                <a:solidFill>
                  <a:srgbClr val="FF0000"/>
                </a:solidFill>
              </a:rPr>
              <a:t>	</a:t>
            </a:r>
            <a:r>
              <a:rPr lang="pt-PT" sz="2900" b="0" dirty="0">
                <a:solidFill>
                  <a:srgbClr val="FFC000"/>
                </a:solidFill>
                <a:latin typeface="Consolas" panose="020B0609020204030204" pitchFamily="49" charset="0"/>
              </a:rPr>
              <a:t>pt/school/prog/MyClass.java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É recomendado usar uma espécie de endereço de Internet invertido.</a:t>
            </a:r>
            <a:endParaRPr lang="pt-PT" b="0" dirty="0">
              <a:solidFill>
                <a:srgbClr val="FFC000"/>
              </a:solidFill>
            </a:endParaRPr>
          </a:p>
          <a:p>
            <a:pPr lvl="0"/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Packages</a:t>
            </a:r>
            <a:br>
              <a:rPr lang="en-US" dirty="0"/>
            </a:br>
            <a:r>
              <a:rPr lang="en-US" sz="3200" dirty="0" err="1">
                <a:solidFill>
                  <a:srgbClr val="000088"/>
                </a:solidFill>
              </a:rPr>
              <a:t>Criar</a:t>
            </a:r>
            <a:r>
              <a:rPr lang="en-US" sz="3200" dirty="0">
                <a:solidFill>
                  <a:srgbClr val="000088"/>
                </a:solidFill>
              </a:rPr>
              <a:t> novo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t>6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5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84421"/>
            <a:ext cx="11612878" cy="5040953"/>
          </a:xfrm>
        </p:spPr>
        <p:txBody>
          <a:bodyPr>
            <a:normAutofit fontScale="77500" lnSpcReduction="20000"/>
          </a:bodyPr>
          <a:lstStyle/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dirty="0" err="1"/>
              <a:t>sua</a:t>
            </a:r>
            <a:r>
              <a:rPr lang="en-US" sz="3200" dirty="0"/>
              <a:t> </a:t>
            </a:r>
            <a:r>
              <a:rPr lang="en-US" sz="3200" dirty="0" err="1"/>
              <a:t>utilização</a:t>
            </a:r>
            <a:r>
              <a:rPr lang="en-US" sz="3200" dirty="0"/>
              <a:t> </a:t>
            </a:r>
            <a:r>
              <a:rPr lang="en-US" sz="3200" dirty="0" err="1"/>
              <a:t>será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forma:</a:t>
            </a:r>
          </a:p>
          <a:p>
            <a:r>
              <a:rPr lang="pt-PT" sz="3200" dirty="0">
                <a:solidFill>
                  <a:srgbClr val="FFC000"/>
                </a:solidFill>
              </a:rPr>
              <a:t>	</a:t>
            </a:r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pt.school.prog.MyClass.someMethod(...);</a:t>
            </a:r>
          </a:p>
          <a:p>
            <a:r>
              <a:rPr lang="pt-PT" dirty="0"/>
              <a:t>	</a:t>
            </a:r>
            <a:endParaRPr lang="pt-PT" altLang="pt-PT" dirty="0"/>
          </a:p>
          <a:p>
            <a:pPr marL="512758" lvl="0" indent="-457200">
              <a:buFont typeface="Arial" panose="020B0604020202020204" pitchFamily="34" charset="0"/>
              <a:buChar char="•"/>
            </a:pPr>
            <a:r>
              <a:rPr lang="pt-PT" altLang="pt-PT" sz="3200" dirty="0"/>
              <a:t>Ou, recorrendo a um import:</a:t>
            </a:r>
          </a:p>
          <a:p>
            <a:r>
              <a:rPr lang="pt-PT" dirty="0">
                <a:solidFill>
                  <a:srgbClr val="FF0000"/>
                </a:solidFill>
              </a:rPr>
              <a:t>	</a:t>
            </a:r>
            <a:r>
              <a:rPr lang="pt-PT" sz="32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pt-PT" sz="3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pt.school.prog.MyClass;</a:t>
            </a:r>
          </a:p>
          <a:p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	... </a:t>
            </a:r>
          </a:p>
          <a:p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	MyClass.someMethod(...);</a:t>
            </a:r>
          </a:p>
          <a:p>
            <a:endParaRPr lang="pt-PT" sz="3200" b="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Ou, recorrendo a um import:</a:t>
            </a:r>
          </a:p>
          <a:p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	import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pt.school.prog.MyClass.*;</a:t>
            </a:r>
          </a:p>
          <a:p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	... </a:t>
            </a:r>
          </a:p>
          <a:p>
            <a:r>
              <a:rPr lang="pt-PT" sz="3200" b="0" dirty="0">
                <a:solidFill>
                  <a:srgbClr val="FFC000"/>
                </a:solidFill>
                <a:latin typeface="Consolas" panose="020B0609020204030204" pitchFamily="49" charset="0"/>
              </a:rPr>
              <a:t>	someMethod(...);</a:t>
            </a:r>
          </a:p>
          <a:p>
            <a:pPr lvl="0"/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Packages</a:t>
            </a:r>
            <a:br>
              <a:rPr lang="en-US" dirty="0"/>
            </a:br>
            <a:r>
              <a:rPr lang="en-US" sz="3200" dirty="0" err="1">
                <a:solidFill>
                  <a:srgbClr val="000088"/>
                </a:solidFill>
              </a:rPr>
              <a:t>Utilizar</a:t>
            </a:r>
            <a:r>
              <a:rPr lang="en-US" sz="3200" dirty="0">
                <a:solidFill>
                  <a:srgbClr val="000088"/>
                </a:solidFill>
              </a:rPr>
              <a:t> um novo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t>7</a:t>
            </a:fld>
            <a:endParaRPr lang="en-US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8155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281D87-B8D2-4578-AB09-9B1F468EF3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230</Words>
  <Application>Microsoft Office PowerPoint</Application>
  <PresentationFormat>Widescreen</PresentationFormat>
  <Paragraphs>82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Packages Introdução</vt:lpstr>
      <vt:lpstr>Packages Instrução import</vt:lpstr>
      <vt:lpstr>Packages Criar novo package</vt:lpstr>
      <vt:lpstr>Packages Utilizar um novo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Azevedo, Daniel F.</cp:lastModifiedBy>
  <cp:revision>9</cp:revision>
  <dcterms:created xsi:type="dcterms:W3CDTF">2019-07-25T10:31:53Z</dcterms:created>
  <dcterms:modified xsi:type="dcterms:W3CDTF">2019-07-25T13:46:25Z</dcterms:modified>
</cp:coreProperties>
</file>