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330" r:id="rId5"/>
    <p:sldId id="309" r:id="rId6"/>
    <p:sldId id="335" r:id="rId7"/>
    <p:sldId id="478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E37B2-4990-4F2C-80AA-060CE6EF3B96}" v="169" dt="2019-05-18T11:09:30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ta, Vasco P." userId="b276ea66-e884-4454-8733-48ace163f9df" providerId="ADAL" clId="{18C517DA-1EA1-40D4-B235-A1339DED4EAE}"/>
    <pc:docChg chg="custSel modSld">
      <pc:chgData name="Costa, Vasco P." userId="b276ea66-e884-4454-8733-48ace163f9df" providerId="ADAL" clId="{18C517DA-1EA1-40D4-B235-A1339DED4EAE}" dt="2019-05-17T10:33:07.343" v="1" actId="27636"/>
      <pc:docMkLst>
        <pc:docMk/>
      </pc:docMkLst>
      <pc:sldChg chg="modSp modAnim">
        <pc:chgData name="Costa, Vasco P." userId="b276ea66-e884-4454-8733-48ace163f9df" providerId="ADAL" clId="{18C517DA-1EA1-40D4-B235-A1339DED4EAE}" dt="2019-05-17T10:33:07.343" v="1" actId="27636"/>
        <pc:sldMkLst>
          <pc:docMk/>
          <pc:sldMk cId="547704532" sldId="478"/>
        </pc:sldMkLst>
        <pc:spChg chg="mod">
          <ac:chgData name="Costa, Vasco P." userId="b276ea66-e884-4454-8733-48ace163f9df" providerId="ADAL" clId="{18C517DA-1EA1-40D4-B235-A1339DED4EAE}" dt="2019-05-17T10:33:07.343" v="1" actId="27636"/>
          <ac:spMkLst>
            <pc:docMk/>
            <pc:sldMk cId="547704532" sldId="478"/>
            <ac:spMk id="51203" creationId="{00000000-0000-0000-0000-000000000000}"/>
          </ac:spMkLst>
        </pc:spChg>
      </pc:sldChg>
    </pc:docChg>
  </pc:docChgLst>
  <pc:docChgLst>
    <pc:chgData name="Costa, Vasco P." userId="b276ea66-e884-4454-8733-48ace163f9df" providerId="ADAL" clId="{B9EE37B2-4990-4F2C-80AA-060CE6EF3B96}"/>
    <pc:docChg chg="custSel delSld modSld sldOrd">
      <pc:chgData name="Costa, Vasco P." userId="b276ea66-e884-4454-8733-48ace163f9df" providerId="ADAL" clId="{B9EE37B2-4990-4F2C-80AA-060CE6EF3B96}" dt="2019-05-18T11:09:30.229" v="166" actId="20577"/>
      <pc:docMkLst>
        <pc:docMk/>
      </pc:docMkLst>
      <pc:sldChg chg="addSp modSp">
        <pc:chgData name="Costa, Vasco P." userId="b276ea66-e884-4454-8733-48ace163f9df" providerId="ADAL" clId="{B9EE37B2-4990-4F2C-80AA-060CE6EF3B96}" dt="2019-05-18T11:04:55.222" v="69" actId="20577"/>
        <pc:sldMkLst>
          <pc:docMk/>
          <pc:sldMk cId="2095816919" sldId="335"/>
        </pc:sldMkLst>
        <pc:spChg chg="mod">
          <ac:chgData name="Costa, Vasco P." userId="b276ea66-e884-4454-8733-48ace163f9df" providerId="ADAL" clId="{B9EE37B2-4990-4F2C-80AA-060CE6EF3B96}" dt="2019-05-18T11:04:31.865" v="62" actId="1076"/>
          <ac:spMkLst>
            <pc:docMk/>
            <pc:sldMk cId="2095816919" sldId="335"/>
            <ac:spMk id="10" creationId="{09950279-A825-4B67-8277-9F09B2D723DA}"/>
          </ac:spMkLst>
        </pc:spChg>
        <pc:spChg chg="mod">
          <ac:chgData name="Costa, Vasco P." userId="b276ea66-e884-4454-8733-48ace163f9df" providerId="ADAL" clId="{B9EE37B2-4990-4F2C-80AA-060CE6EF3B96}" dt="2019-05-18T11:04:48.439" v="65" actId="20577"/>
          <ac:spMkLst>
            <pc:docMk/>
            <pc:sldMk cId="2095816919" sldId="335"/>
            <ac:spMk id="15" creationId="{AEF9FCB0-858F-45CE-BE95-BEF7A784689B}"/>
          </ac:spMkLst>
        </pc:spChg>
        <pc:spChg chg="add mod">
          <ac:chgData name="Costa, Vasco P." userId="b276ea66-e884-4454-8733-48ace163f9df" providerId="ADAL" clId="{B9EE37B2-4990-4F2C-80AA-060CE6EF3B96}" dt="2019-05-18T11:04:55.222" v="69" actId="20577"/>
          <ac:spMkLst>
            <pc:docMk/>
            <pc:sldMk cId="2095816919" sldId="335"/>
            <ac:spMk id="16" creationId="{7DA3EA27-ACCF-471D-A4D9-20035BB10AA6}"/>
          </ac:spMkLst>
        </pc:spChg>
        <pc:spChg chg="mod">
          <ac:chgData name="Costa, Vasco P." userId="b276ea66-e884-4454-8733-48ace163f9df" providerId="ADAL" clId="{B9EE37B2-4990-4F2C-80AA-060CE6EF3B96}" dt="2019-05-18T11:04:10.862" v="59" actId="20577"/>
          <ac:spMkLst>
            <pc:docMk/>
            <pc:sldMk cId="2095816919" sldId="335"/>
            <ac:spMk id="20" creationId="{C1E52B3B-30E1-4604-8041-57A1BB654B9B}"/>
          </ac:spMkLst>
        </pc:spChg>
      </pc:sldChg>
      <pc:sldChg chg="modSp ord modAnim">
        <pc:chgData name="Costa, Vasco P." userId="b276ea66-e884-4454-8733-48ace163f9df" providerId="ADAL" clId="{B9EE37B2-4990-4F2C-80AA-060CE6EF3B96}" dt="2019-05-18T11:02:04.230" v="30" actId="20577"/>
        <pc:sldMkLst>
          <pc:docMk/>
          <pc:sldMk cId="1127854140" sldId="485"/>
        </pc:sldMkLst>
        <pc:spChg chg="mod">
          <ac:chgData name="Costa, Vasco P." userId="b276ea66-e884-4454-8733-48ace163f9df" providerId="ADAL" clId="{B9EE37B2-4990-4F2C-80AA-060CE6EF3B96}" dt="2019-05-18T11:01:07.620" v="19" actId="20577"/>
          <ac:spMkLst>
            <pc:docMk/>
            <pc:sldMk cId="1127854140" sldId="485"/>
            <ac:spMk id="11" creationId="{E13F62F5-AEDF-4BC9-8297-FCF510EE6685}"/>
          </ac:spMkLst>
        </pc:spChg>
        <pc:spChg chg="mod">
          <ac:chgData name="Costa, Vasco P." userId="b276ea66-e884-4454-8733-48ace163f9df" providerId="ADAL" clId="{B9EE37B2-4990-4F2C-80AA-060CE6EF3B96}" dt="2019-05-18T11:02:04.230" v="30" actId="20577"/>
          <ac:spMkLst>
            <pc:docMk/>
            <pc:sldMk cId="1127854140" sldId="485"/>
            <ac:spMk id="311299" creationId="{00000000-0000-0000-0000-000000000000}"/>
          </ac:spMkLst>
        </pc:spChg>
      </pc:sldChg>
      <pc:sldChg chg="modSp ord modAnim">
        <pc:chgData name="Costa, Vasco P." userId="b276ea66-e884-4454-8733-48ace163f9df" providerId="ADAL" clId="{B9EE37B2-4990-4F2C-80AA-060CE6EF3B96}" dt="2019-05-18T11:03:15.483" v="49" actId="108"/>
        <pc:sldMkLst>
          <pc:docMk/>
          <pc:sldMk cId="2146714923" sldId="486"/>
        </pc:sldMkLst>
        <pc:spChg chg="mod">
          <ac:chgData name="Costa, Vasco P." userId="b276ea66-e884-4454-8733-48ace163f9df" providerId="ADAL" clId="{B9EE37B2-4990-4F2C-80AA-060CE6EF3B96}" dt="2019-05-18T11:02:31.040" v="34"/>
          <ac:spMkLst>
            <pc:docMk/>
            <pc:sldMk cId="2146714923" sldId="486"/>
            <ac:spMk id="11" creationId="{A81ED104-2A2A-4FCC-AB1B-4C0E23A3977E}"/>
          </ac:spMkLst>
        </pc:spChg>
        <pc:spChg chg="mod">
          <ac:chgData name="Costa, Vasco P." userId="b276ea66-e884-4454-8733-48ace163f9df" providerId="ADAL" clId="{B9EE37B2-4990-4F2C-80AA-060CE6EF3B96}" dt="2019-05-18T11:03:15.483" v="49" actId="108"/>
          <ac:spMkLst>
            <pc:docMk/>
            <pc:sldMk cId="2146714923" sldId="486"/>
            <ac:spMk id="313347" creationId="{00000000-0000-0000-0000-000000000000}"/>
          </ac:spMkLst>
        </pc:spChg>
      </pc:sldChg>
      <pc:sldChg chg="modSp modAnim">
        <pc:chgData name="Costa, Vasco P." userId="b276ea66-e884-4454-8733-48ace163f9df" providerId="ADAL" clId="{B9EE37B2-4990-4F2C-80AA-060CE6EF3B96}" dt="2019-05-18T11:06:50.622" v="96" actId="27636"/>
        <pc:sldMkLst>
          <pc:docMk/>
          <pc:sldMk cId="3119583754" sldId="487"/>
        </pc:sldMkLst>
        <pc:spChg chg="mod">
          <ac:chgData name="Costa, Vasco P." userId="b276ea66-e884-4454-8733-48ace163f9df" providerId="ADAL" clId="{B9EE37B2-4990-4F2C-80AA-060CE6EF3B96}" dt="2019-05-18T11:05:17.618" v="70" actId="14100"/>
          <ac:spMkLst>
            <pc:docMk/>
            <pc:sldMk cId="3119583754" sldId="487"/>
            <ac:spMk id="8" creationId="{C2D76457-AB3D-4D8F-BA17-197DF10E5B98}"/>
          </ac:spMkLst>
        </pc:spChg>
        <pc:spChg chg="mod">
          <ac:chgData name="Costa, Vasco P." userId="b276ea66-e884-4454-8733-48ace163f9df" providerId="ADAL" clId="{B9EE37B2-4990-4F2C-80AA-060CE6EF3B96}" dt="2019-05-18T11:06:50.622" v="96" actId="27636"/>
          <ac:spMkLst>
            <pc:docMk/>
            <pc:sldMk cId="3119583754" sldId="487"/>
            <ac:spMk id="314371" creationId="{00000000-0000-0000-0000-000000000000}"/>
          </ac:spMkLst>
        </pc:spChg>
      </pc:sldChg>
      <pc:sldChg chg="modSp modAnim">
        <pc:chgData name="Costa, Vasco P." userId="b276ea66-e884-4454-8733-48ace163f9df" providerId="ADAL" clId="{B9EE37B2-4990-4F2C-80AA-060CE6EF3B96}" dt="2019-05-18T11:07:53.143" v="121" actId="20577"/>
        <pc:sldMkLst>
          <pc:docMk/>
          <pc:sldMk cId="3910254726" sldId="488"/>
        </pc:sldMkLst>
        <pc:spChg chg="mod">
          <ac:chgData name="Costa, Vasco P." userId="b276ea66-e884-4454-8733-48ace163f9df" providerId="ADAL" clId="{B9EE37B2-4990-4F2C-80AA-060CE6EF3B96}" dt="2019-05-18T11:06:58.354" v="98" actId="14100"/>
          <ac:spMkLst>
            <pc:docMk/>
            <pc:sldMk cId="3910254726" sldId="488"/>
            <ac:spMk id="9" creationId="{FA49A893-0B87-4789-B672-4DB13A9258FF}"/>
          </ac:spMkLst>
        </pc:spChg>
        <pc:spChg chg="mod">
          <ac:chgData name="Costa, Vasco P." userId="b276ea66-e884-4454-8733-48ace163f9df" providerId="ADAL" clId="{B9EE37B2-4990-4F2C-80AA-060CE6EF3B96}" dt="2019-05-18T11:07:53.143" v="121" actId="20577"/>
          <ac:spMkLst>
            <pc:docMk/>
            <pc:sldMk cId="3910254726" sldId="488"/>
            <ac:spMk id="315395" creationId="{00000000-0000-0000-0000-000000000000}"/>
          </ac:spMkLst>
        </pc:spChg>
      </pc:sldChg>
      <pc:sldChg chg="modSp modAnim">
        <pc:chgData name="Costa, Vasco P." userId="b276ea66-e884-4454-8733-48ace163f9df" providerId="ADAL" clId="{B9EE37B2-4990-4F2C-80AA-060CE6EF3B96}" dt="2019-05-18T11:09:30.229" v="166" actId="20577"/>
        <pc:sldMkLst>
          <pc:docMk/>
          <pc:sldMk cId="386554061" sldId="489"/>
        </pc:sldMkLst>
        <pc:spChg chg="mod">
          <ac:chgData name="Costa, Vasco P." userId="b276ea66-e884-4454-8733-48ace163f9df" providerId="ADAL" clId="{B9EE37B2-4990-4F2C-80AA-060CE6EF3B96}" dt="2019-05-18T11:08:02.066" v="122" actId="14100"/>
          <ac:spMkLst>
            <pc:docMk/>
            <pc:sldMk cId="386554061" sldId="489"/>
            <ac:spMk id="11" creationId="{E47BCBA5-8F38-4938-91E6-3B313C92D462}"/>
          </ac:spMkLst>
        </pc:spChg>
        <pc:spChg chg="mod">
          <ac:chgData name="Costa, Vasco P." userId="b276ea66-e884-4454-8733-48ace163f9df" providerId="ADAL" clId="{B9EE37B2-4990-4F2C-80AA-060CE6EF3B96}" dt="2019-05-18T11:09:30.229" v="166" actId="20577"/>
          <ac:spMkLst>
            <pc:docMk/>
            <pc:sldMk cId="386554061" sldId="489"/>
            <ac:spMk id="316419" creationId="{00000000-0000-0000-0000-000000000000}"/>
          </ac:spMkLst>
        </pc:spChg>
      </pc:sldChg>
      <pc:sldChg chg="del">
        <pc:chgData name="Costa, Vasco P." userId="b276ea66-e884-4454-8733-48ace163f9df" providerId="ADAL" clId="{B9EE37B2-4990-4F2C-80AA-060CE6EF3B96}" dt="2019-05-18T10:59:59.149" v="2" actId="2696"/>
        <pc:sldMkLst>
          <pc:docMk/>
          <pc:sldMk cId="1997034423" sldId="490"/>
        </pc:sldMkLst>
      </pc:sldChg>
      <pc:sldChg chg="del">
        <pc:chgData name="Costa, Vasco P." userId="b276ea66-e884-4454-8733-48ace163f9df" providerId="ADAL" clId="{B9EE37B2-4990-4F2C-80AA-060CE6EF3B96}" dt="2019-05-18T10:59:58.175" v="1" actId="2696"/>
        <pc:sldMkLst>
          <pc:docMk/>
          <pc:sldMk cId="2764522553" sldId="491"/>
        </pc:sldMkLst>
      </pc:sldChg>
      <pc:sldChg chg="del">
        <pc:chgData name="Costa, Vasco P." userId="b276ea66-e884-4454-8733-48ace163f9df" providerId="ADAL" clId="{B9EE37B2-4990-4F2C-80AA-060CE6EF3B96}" dt="2019-05-18T10:59:57.302" v="0" actId="2696"/>
        <pc:sldMkLst>
          <pc:docMk/>
          <pc:sldMk cId="986309809" sldId="4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BBF4-8BFF-45E3-B307-F014743B8477}" type="datetimeFigureOut">
              <a:rPr lang="pt-PT" smtClean="0"/>
              <a:t>15/01/2020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0029C-CE9D-40D9-9850-070358D0D5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19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2D417-1F1F-4C94-9CF6-B47195B5DC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BAC2B-3809-4095-A7C2-201F97F796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59218-E06C-418F-A2CB-C692813AE8E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E1FEEB-62F3-4B24-9DFC-3E8495A15308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239401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33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6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2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2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21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7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50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2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3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0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13B5-CB55-47DB-AD89-8D5BC4A56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633F2-F918-4F0C-A692-ADF92598E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1C476-A8C5-46BE-947F-90077FEF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15/01/2020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BB50-E754-4FD0-AB8A-767A99A5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7A0D-74D3-4B5A-A0F3-286C5DF2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587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8992-5CA5-4811-8238-DC676925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46839-F1F9-4793-80B0-6E172B29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A1BE-619F-40DF-AF7A-0B310391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15/01/2020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5ACE-76C6-4409-A9E2-899D2686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8101D-FA2C-46C1-87E4-7EA72B10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142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36925-2DA8-48C7-AC95-2D2A00100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13B92-4ACD-4CAD-9F64-3FDBC81B9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F8254-98EC-4A25-B595-EB92A5F9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15/01/2020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F891-776A-4569-8F0A-C0EA5DEE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65323-DF0F-4CE1-A847-AED4E089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642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Quo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1E7-7C54-44B7-80BA-A060D3DF7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738" y="2267419"/>
            <a:ext cx="7556272" cy="2323161"/>
          </a:xfrm>
        </p:spPr>
        <p:txBody>
          <a:bodyPr>
            <a:spAutoFit/>
          </a:bodyPr>
          <a:lstStyle>
            <a:lvl1pPr>
              <a:defRPr lang="en-AU" sz="6999">
                <a:solidFill>
                  <a:srgbClr val="595959"/>
                </a:solidFill>
              </a:defRPr>
            </a:lvl1pPr>
          </a:lstStyle>
          <a:p>
            <a:pPr lvl="0"/>
            <a:r>
              <a:rPr lang="en-AU" dirty="0"/>
              <a:t>MAX 70pt</a:t>
            </a:r>
            <a:br>
              <a:rPr lang="en-AU" dirty="0"/>
            </a:br>
            <a:r>
              <a:rPr lang="en-AU" dirty="0"/>
              <a:t>MIN 50pt </a:t>
            </a:r>
            <a:br>
              <a:rPr lang="en-AU" dirty="0"/>
            </a:br>
            <a:r>
              <a:rPr lang="en-AU" dirty="0"/>
              <a:t>MAX 5 LINES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0308CA4-7EDD-48CE-A9C2-D21B8BA88C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617003" y="5974789"/>
            <a:ext cx="216081" cy="1958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fld id="{3E0931DC-4310-44FE-BC59-1C940E1EF6B0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4486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4428-0794-4427-BD43-4DACD01D35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CFCA9C1-8A26-48B0-9603-1851A9FFEB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4000" b="0">
                <a:latin typeface="Arial Black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/>
            </a:lvl2pPr>
            <a:lvl3pPr marL="0" marR="0" lvl="2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57639E3D-B649-40DD-BF2B-999BB613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75044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EAF1-C123-4289-A482-A0DA0974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0688-D985-4078-BFF5-A823EAB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3DB33-9EE1-436C-8142-057ECA6C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15/01/2020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C144-9C87-4A39-B09C-D72182D0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205AD-7B13-43E0-859E-81DD0A05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8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2722-421D-4B11-80C4-48593E01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DE912-A04B-4F0F-8C94-D5B8A26D0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78874-2890-4C19-82BF-F56A1D26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15/01/2020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CDC91-130E-4082-BAA1-53D439E9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3C21-4BBC-4710-9CE5-DF0893EC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259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3621-F8B5-41CD-979F-FA18A8BA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3CFF-0F4F-486F-8C01-26E0B1BC0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FB0C7-EFAF-48DA-B568-3955E527A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9AAA2-D1C0-45EF-98A7-40B16B79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15/01/2020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D35A3-C565-4C83-835B-63663F9B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39932-D018-4ECA-8203-39D7B522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18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F01E-E571-4B87-A018-2FDDF4E5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D7E38-0A50-4F71-9E07-74E243FBB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9DF8A-956A-4652-B460-152AA19FD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64E8A-9C89-457F-A690-8386C9C56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22F91-F560-4230-AA68-ED46BD66A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36BFB-B73D-4478-BAF9-52B99E16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15/01/2020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CE5E8-B3D6-4B4D-8463-74A9705A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3F4AC-5AC3-4537-9F72-E88F32F3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013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24AD-1685-4817-A9E2-823B35C8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8568E-CD0D-475D-8824-A6227799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15/01/2020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1AADF-CBF6-486E-87A1-8E40E9AB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A8B8C-D7C0-481E-86EF-E0E2A674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06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9CE3D-B570-4386-BB24-D8B482DD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15/01/2020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F0C94-25B6-48CF-9FF2-D06310C0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47433-C880-40CE-9B5B-9B1B654C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216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CA9E-940B-41D8-8F30-63BCC771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6700-CA58-41D2-9B10-FAF92EDC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9C182-279E-4D29-B57C-5D5D9AE8E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FC2F8-9087-4716-BC94-F9CDDCE2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15/01/2020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8F718-8E33-42BD-AFAE-A825AC4A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F06DC-E11F-4224-997D-E5D2C249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483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F4B3-C856-422D-88A1-D3E0305D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DAAEE-3C1B-4E3E-B91E-A04944784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3977D-8BC8-4442-8445-057831B50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03D02-834A-495D-A35C-A3A866DD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15/01/2020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FE79A-2590-44D0-8C67-89EE6300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CF9F1-7B9B-41A1-94F6-EDA39E52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185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2FF8C-A5E3-4B05-B935-99E7B6B5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77B1-12E2-4A62-A740-32637D07C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72E5C-90A8-4F3E-A014-DEB15DD1E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AAF55-A45C-4A77-A3EA-F796001BA28F}" type="datetimeFigureOut">
              <a:rPr lang="pt-PT" smtClean="0"/>
              <a:t>15/01/2020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6BDE-FE28-4336-AD23-A5537B741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45C8-7C53-4E20-A3A6-87861406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758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B75AD59E-BED8-4A22-A224-8AB14BAC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416" cy="68571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51BCF6-2AB6-4213-86EE-6D7918B3A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313" y="936234"/>
            <a:ext cx="6718206" cy="2584938"/>
          </a:xfrm>
        </p:spPr>
        <p:txBody>
          <a:bodyPr/>
          <a:lstStyle/>
          <a:p>
            <a:pPr lvl="0"/>
            <a:r>
              <a:rPr lang="pt-PT" sz="5999">
                <a:solidFill>
                  <a:srgbClr val="000000"/>
                </a:solidFill>
                <a:latin typeface="Arial Black" panose="020B0A04020102020204" pitchFamily="34" charset="0"/>
              </a:rPr>
              <a:t>WORKFORCE OF THE </a:t>
            </a:r>
            <a:r>
              <a:rPr lang="pt-PT" sz="5999">
                <a:solidFill>
                  <a:srgbClr val="FFB600"/>
                </a:solidFill>
                <a:latin typeface="Arial Black" panose="020B0A04020102020204" pitchFamily="34" charset="0"/>
              </a:rPr>
              <a:t>FUTURE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3664E7D-0F72-4F88-946B-1FEF301C3D8A}"/>
              </a:ext>
            </a:extLst>
          </p:cNvPr>
          <p:cNvSpPr txBox="1"/>
          <p:nvPr/>
        </p:nvSpPr>
        <p:spPr>
          <a:xfrm>
            <a:off x="381003" y="3543299"/>
            <a:ext cx="5451762" cy="3162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all" spc="0" baseline="0" dirty="0">
                <a:solidFill>
                  <a:srgbClr val="000000"/>
                </a:solidFill>
                <a:uFillTx/>
                <a:latin typeface="Arial"/>
              </a:rPr>
              <a:t>PROGRAMA DE ENSINO SECUNDÁRIO TECNOLÓGICO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1" i="0" u="none" strike="noStrike" kern="1200" cap="all" spc="0" baseline="0" dirty="0">
              <a:solidFill>
                <a:srgbClr val="14007F"/>
              </a:solidFill>
              <a:uFillTx/>
              <a:latin typeface="Arial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FFB600"/>
                </a:solidFill>
                <a:uFillTx/>
                <a:latin typeface="Arial Black"/>
              </a:rPr>
              <a:t>Colégio de s. </a:t>
            </a:r>
            <a:r>
              <a:rPr lang="pt-PT" sz="2400" b="0" i="0" u="none" strike="noStrike" kern="1200" cap="all" spc="0" baseline="0" dirty="0" err="1">
                <a:solidFill>
                  <a:srgbClr val="FFB600"/>
                </a:solidFill>
                <a:uFillTx/>
                <a:latin typeface="Arial Black"/>
              </a:rPr>
              <a:t>jOsé</a:t>
            </a:r>
            <a:r>
              <a:rPr lang="pt-PT" sz="2400" b="0" i="0" u="none" strike="noStrike" kern="1200" cap="all" spc="0" baseline="0" dirty="0">
                <a:solidFill>
                  <a:srgbClr val="FFB600"/>
                </a:solidFill>
                <a:uFillTx/>
                <a:latin typeface="Arial Black"/>
              </a:rPr>
              <a:t> ramalhão</a:t>
            </a: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7C867E6-6FE3-4B8D-9970-38A368BAB15D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 </a:t>
            </a:r>
            <a:r>
              <a:rPr lang="pt-PT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 </a:t>
            </a:r>
            <a:r>
              <a:rPr lang="pt-PT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António José Mendes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061357"/>
            <a:ext cx="11228611" cy="5115606"/>
          </a:xfrm>
        </p:spPr>
        <p:txBody>
          <a:bodyPr>
            <a:normAutofit fontScale="92500" lnSpcReduction="10000"/>
          </a:bodyPr>
          <a:lstStyle/>
          <a:p>
            <a:endParaRPr 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Uma variável do tipo </a:t>
            </a:r>
            <a:r>
              <a:rPr lang="pt-PT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 é sempre passada por referência a uma função. De facto estamos a passar o endereço do inicio do </a:t>
            </a:r>
            <a:r>
              <a:rPr lang="pt-PT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 em memória (como nos registos).</a:t>
            </a:r>
          </a:p>
          <a:p>
            <a:pPr marL="0" indent="0">
              <a:buNone/>
            </a:pPr>
            <a:endParaRPr lang="pt-PT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Deste modo, uma variável do tipo </a:t>
            </a:r>
            <a:r>
              <a:rPr lang="pt-PT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 é sempre um argumento de entrada-saída, podendo o seu conteúdo ser modificado dentro da função.</a:t>
            </a:r>
          </a:p>
          <a:p>
            <a:pPr marL="0" indent="0">
              <a:buNone/>
            </a:pPr>
            <a:endParaRPr lang="pt-PT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Dentro da função podemos saber com quantos elementos foi criado um </a:t>
            </a:r>
            <a:r>
              <a:rPr lang="pt-PT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 através do campo </a:t>
            </a:r>
            <a:r>
              <a:rPr lang="pt-PT" sz="2600" dirty="0" err="1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PT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No entanto, nem sempre uma sequência está preenchida, pelos que nessas circunstâncias é usual utilizar uma variável inteira adicional, para além do </a:t>
            </a:r>
            <a:r>
              <a:rPr lang="pt-PT" sz="2600" i="1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, onde armazenamos o número de elementos preenchidos.</a:t>
            </a:r>
          </a:p>
          <a:p>
            <a:pPr marL="0" indent="0">
              <a:buNone/>
            </a:pPr>
            <a:endParaRPr lang="pt-PT" altLang="pt-P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10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PASSAGEM DE ARRAYS A FUNÇÕES</a:t>
            </a:r>
          </a:p>
        </p:txBody>
      </p:sp>
    </p:spTree>
    <p:extLst>
      <p:ext uri="{BB962C8B-B14F-4D97-AF65-F5344CB8AC3E}">
        <p14:creationId xmlns:p14="http://schemas.microsoft.com/office/powerpoint/2010/main" val="72571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061357"/>
            <a:ext cx="11228611" cy="51156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dirty="0">
                <a:solidFill>
                  <a:srgbClr val="2121FF"/>
                </a:solidFill>
                <a:latin typeface="Consolas" panose="020B0609020204030204" pitchFamily="49" charset="0"/>
              </a:rPr>
              <a:t>// Leitura de valores até aparecer o zero</a:t>
            </a:r>
          </a:p>
          <a:p>
            <a:pPr marL="0" indent="0">
              <a:buNone/>
            </a:pP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public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static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lerSequencia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a[]){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n = 0,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tmp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do{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System.out.print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(“Valor inteiro: “);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tmp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=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sc.nextInt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tmp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!= 0){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		a[n] =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tmp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2121FF"/>
                </a:solidFill>
                <a:latin typeface="Consolas" panose="020B0609020204030204" pitchFamily="49" charset="0"/>
              </a:rPr>
              <a:t>// armazenamos o valor na posição n</a:t>
            </a: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</a:rPr>
              <a:t>			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n++; </a:t>
            </a:r>
            <a:r>
              <a:rPr lang="pt-PT" dirty="0">
                <a:solidFill>
                  <a:srgbClr val="2121FF"/>
                </a:solidFill>
                <a:latin typeface="Consolas" panose="020B0609020204030204" pitchFamily="49" charset="0"/>
              </a:rPr>
              <a:t>// “avançamos” para a próxima posição</a:t>
            </a: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</a:rPr>
              <a:t>		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}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while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tmp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!= 0 &amp;&amp; n &lt;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a.length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); </a:t>
            </a:r>
            <a:r>
              <a:rPr lang="pt-PT" dirty="0">
                <a:solidFill>
                  <a:srgbClr val="2121FF"/>
                </a:solidFill>
                <a:latin typeface="Consolas" panose="020B0609020204030204" pitchFamily="49" charset="0"/>
              </a:rPr>
              <a:t>// Atenção!</a:t>
            </a: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</a:rPr>
              <a:t>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return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n;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2121FF"/>
                </a:solidFill>
                <a:latin typeface="Consolas" panose="020B0609020204030204" pitchFamily="49" charset="0"/>
              </a:rPr>
              <a:t>// devolvemos o número de valores lidos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pt-PT" altLang="pt-PT" sz="2400" b="1" dirty="0">
              <a:solidFill>
                <a:srgbClr val="FFC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11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EXEMPLO(1)</a:t>
            </a:r>
          </a:p>
        </p:txBody>
      </p:sp>
    </p:spTree>
    <p:extLst>
      <p:ext uri="{BB962C8B-B14F-4D97-AF65-F5344CB8AC3E}">
        <p14:creationId xmlns:p14="http://schemas.microsoft.com/office/powerpoint/2010/main" val="2483667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061356"/>
            <a:ext cx="11228611" cy="52949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public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static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void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imprimeSequencia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a[], </a:t>
            </a: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n){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	for(</a:t>
            </a: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i = 0 ; i &lt; n ; i++){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System.out.printf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("a[%d] contém o valor %d\n", i, a[i]);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public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static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double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calcMedia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a[], </a:t>
            </a: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n){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soma = 0;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double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m;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	for(</a:t>
            </a: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i = 0 ; i &lt; n ; i++){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		soma += a[i];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m = (</a:t>
            </a: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double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)soma / n;</a:t>
            </a:r>
          </a:p>
          <a:p>
            <a:pPr marL="0" indent="0">
              <a:buNone/>
            </a:pP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return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m;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pt-PT" altLang="pt-PT" sz="20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12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EXEMPLO(2)</a:t>
            </a:r>
          </a:p>
        </p:txBody>
      </p:sp>
    </p:spTree>
    <p:extLst>
      <p:ext uri="{BB962C8B-B14F-4D97-AF65-F5344CB8AC3E}">
        <p14:creationId xmlns:p14="http://schemas.microsoft.com/office/powerpoint/2010/main" val="341307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061357"/>
            <a:ext cx="11228611" cy="5115606"/>
          </a:xfrm>
        </p:spPr>
        <p:txBody>
          <a:bodyPr>
            <a:normAutofit fontScale="70000" lnSpcReduction="20000"/>
          </a:bodyPr>
          <a:lstStyle/>
          <a:p>
            <a:endParaRPr 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3600" dirty="0"/>
              <a:t>O valor de retorno de uma função pode ser de qualquer tipo de dados (primitivo ou referência).</a:t>
            </a:r>
          </a:p>
          <a:p>
            <a:r>
              <a:rPr lang="pt-PT" sz="3600" dirty="0"/>
              <a:t>Supondo que queríamos copiar o conteúdo de um </a:t>
            </a:r>
            <a:r>
              <a:rPr lang="pt-PT" sz="3600" dirty="0" err="1"/>
              <a:t>array</a:t>
            </a:r>
            <a:r>
              <a:rPr lang="pt-PT" sz="3600" dirty="0"/>
              <a:t> para outro, podíamos implementar a seguinte função: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sz="2600" dirty="0" err="1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</a:t>
            </a:r>
            <a:r>
              <a:rPr lang="pt-PT" sz="26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600" dirty="0" err="1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static</a:t>
            </a:r>
            <a:r>
              <a:rPr lang="pt-PT" sz="26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600" dirty="0" err="1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pt-PT" sz="26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[] </a:t>
            </a:r>
            <a:r>
              <a:rPr lang="pt-PT" sz="2600" dirty="0" err="1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copiaArrays</a:t>
            </a:r>
            <a:r>
              <a:rPr lang="pt-PT" sz="26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2600" dirty="0" err="1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pt-PT" sz="26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[] a, </a:t>
            </a:r>
            <a:r>
              <a:rPr lang="pt-PT" sz="2600" dirty="0" err="1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pt-PT" sz="26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n){</a:t>
            </a:r>
          </a:p>
          <a:p>
            <a:pPr marL="0" indent="0">
              <a:buNone/>
            </a:pPr>
            <a:r>
              <a:rPr lang="pt-PT" sz="26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r>
              <a:rPr lang="pt-PT" sz="2600" dirty="0" err="1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pt-PT" sz="26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600" dirty="0" err="1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tmp</a:t>
            </a:r>
            <a:r>
              <a:rPr lang="pt-PT" sz="26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[] = </a:t>
            </a:r>
            <a:r>
              <a:rPr lang="pt-PT" sz="2600" dirty="0" err="1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pt-PT" sz="26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600" dirty="0" err="1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pt-PT" sz="26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[n];</a:t>
            </a:r>
          </a:p>
          <a:p>
            <a:pPr marL="0" indent="0">
              <a:buNone/>
            </a:pPr>
            <a:r>
              <a:rPr lang="pt-PT" sz="26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for(</a:t>
            </a:r>
            <a:r>
              <a:rPr lang="pt-PT" sz="2600" dirty="0" err="1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pt-PT" sz="26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 = 0 ; i &lt; n ; i++){</a:t>
            </a:r>
          </a:p>
          <a:p>
            <a:pPr marL="0" indent="0">
              <a:buNone/>
            </a:pPr>
            <a:r>
              <a:rPr lang="pt-PT" sz="26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	</a:t>
            </a:r>
            <a:r>
              <a:rPr lang="pt-PT" sz="2600" dirty="0" err="1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tmp</a:t>
            </a:r>
            <a:r>
              <a:rPr lang="pt-PT" sz="26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[i] = a[i];</a:t>
            </a:r>
          </a:p>
          <a:p>
            <a:pPr marL="0" indent="0">
              <a:buNone/>
            </a:pPr>
            <a:r>
              <a:rPr lang="pt-PT" sz="26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pt-PT" sz="26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r>
              <a:rPr lang="pt-PT" sz="2600" dirty="0" err="1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pt-PT" sz="26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600" dirty="0" err="1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tmp</a:t>
            </a:r>
            <a:r>
              <a:rPr lang="pt-PT" sz="26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PT" sz="26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}</a:t>
            </a:r>
          </a:p>
          <a:p>
            <a:endParaRPr lang="pt-PT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3600" dirty="0"/>
              <a:t>A outra alternativa seria ter uma função que recebia como argumento dois </a:t>
            </a:r>
            <a:r>
              <a:rPr lang="pt-PT" sz="3600" dirty="0" err="1"/>
              <a:t>arrays</a:t>
            </a:r>
            <a:r>
              <a:rPr lang="pt-PT" sz="3600" dirty="0"/>
              <a:t> já criados.</a:t>
            </a: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13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ARRAYS COMO RETORNO DE FUNÇÃO</a:t>
            </a:r>
          </a:p>
        </p:txBody>
      </p:sp>
    </p:spTree>
    <p:extLst>
      <p:ext uri="{BB962C8B-B14F-4D97-AF65-F5344CB8AC3E}">
        <p14:creationId xmlns:p14="http://schemas.microsoft.com/office/powerpoint/2010/main" val="116360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64D-75CA-4F7D-8D1D-C68FFFAD3E30}"/>
              </a:ext>
            </a:extLst>
          </p:cNvPr>
          <p:cNvSpPr txBox="1"/>
          <p:nvPr/>
        </p:nvSpPr>
        <p:spPr>
          <a:xfrm>
            <a:off x="381003" y="432273"/>
            <a:ext cx="7876312" cy="204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000000"/>
                </a:solidFill>
                <a:uFillTx/>
                <a:latin typeface="Arial Black"/>
              </a:rPr>
              <a:t>&gt; WORKFORCE OF THE </a:t>
            </a:r>
            <a:r>
              <a:rPr lang="pt-PT" sz="2400" b="0" i="0" u="none" strike="noStrike" kern="1200" cap="all" spc="0" baseline="0" dirty="0">
                <a:solidFill>
                  <a:srgbClr val="FFC000"/>
                </a:solidFill>
                <a:uFillTx/>
                <a:latin typeface="Arial Black"/>
              </a:rPr>
              <a:t>FUTURE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 dirty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 dirty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4400" b="0" i="0" u="none" strike="noStrike" kern="1200" cap="all" spc="0" baseline="0" dirty="0">
                <a:solidFill>
                  <a:srgbClr val="000000"/>
                </a:solidFill>
                <a:uFillTx/>
                <a:latin typeface="Arial Black"/>
              </a:rPr>
              <a:t>PROGRAMA DE ENSINO SECUNDÁRIO </a:t>
            </a:r>
            <a:r>
              <a:rPr lang="pt-PT" sz="4400" b="0" i="0" u="none" strike="noStrike" kern="1200" cap="all" spc="0" baseline="0" dirty="0">
                <a:solidFill>
                  <a:srgbClr val="14007F"/>
                </a:solidFill>
                <a:uFillTx/>
                <a:latin typeface="Arial Black"/>
              </a:rPr>
              <a:t>TECNOLÓGICO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2E95CFE-E842-4D63-868B-72D032A230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4069774"/>
            <a:ext cx="8333340" cy="173611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PT" dirty="0">
                <a:latin typeface="Arial Black"/>
              </a:rPr>
              <a:t>Programação 11º Ano</a:t>
            </a:r>
            <a:endParaRPr lang="pt-PT" sz="2800" b="0" dirty="0">
              <a:latin typeface="Arial Black"/>
            </a:endParaRPr>
          </a:p>
          <a:p>
            <a:pPr lvl="0">
              <a:lnSpc>
                <a:spcPct val="100000"/>
              </a:lnSpc>
            </a:pPr>
            <a:endParaRPr lang="pt-PT" sz="2800" b="0" dirty="0">
              <a:solidFill>
                <a:srgbClr val="14007F"/>
              </a:solidFill>
              <a:latin typeface="Arial Black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pt-PT" sz="2800" b="0" dirty="0" err="1">
                <a:solidFill>
                  <a:srgbClr val="000088"/>
                </a:solidFill>
                <a:latin typeface="Arial Black"/>
              </a:rPr>
              <a:t>Arrays</a:t>
            </a:r>
            <a:endParaRPr lang="pt-PT" sz="2000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pt-PT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>
            <a:extLst>
              <a:ext uri="{FF2B5EF4-FFF2-40B4-BE49-F238E27FC236}">
                <a16:creationId xmlns:a16="http://schemas.microsoft.com/office/drawing/2014/main" id="{FFEB3E38-B83F-4A21-B054-5B8CC5359EE0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D7820A-D67F-48C2-8324-913AE3B75CE3}" type="slidenum">
              <a:rPr lang="pt-PT" smtClean="0"/>
              <a:t>3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51AAFA82-6CC3-407C-B142-C89DD934657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E28A8C0-235A-43E1-88CF-73EA3350CEE1}"/>
              </a:ext>
            </a:extLst>
          </p:cNvPr>
          <p:cNvSpPr txBox="1">
            <a:spLocks/>
          </p:cNvSpPr>
          <p:nvPr/>
        </p:nvSpPr>
        <p:spPr>
          <a:xfrm>
            <a:off x="381003" y="381003"/>
            <a:ext cx="10744200" cy="990596"/>
          </a:xfrm>
          <a:prstGeom prst="rect">
            <a:avLst/>
          </a:prstGeom>
        </p:spPr>
        <p:txBody>
          <a:bodyPr/>
          <a:lstStyle>
            <a:lvl1pPr marL="0" marR="0" lvl="0" indent="0" algn="l" defTabSz="914372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defRPr>
            </a:lvl1pPr>
          </a:lstStyle>
          <a:p>
            <a:r>
              <a:rPr lang="pt-PT"/>
              <a:t>Indíce do módulo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C1E52B3B-30E1-4604-8041-57A1BB654B9B}"/>
              </a:ext>
            </a:extLst>
          </p:cNvPr>
          <p:cNvSpPr txBox="1">
            <a:spLocks/>
          </p:cNvSpPr>
          <p:nvPr/>
        </p:nvSpPr>
        <p:spPr>
          <a:xfrm>
            <a:off x="785003" y="2009959"/>
            <a:ext cx="9514602" cy="431900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aos </a:t>
            </a:r>
            <a:r>
              <a:rPr lang="pt-PT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lang="pt-PT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Declaração de variáveis do tipo </a:t>
            </a:r>
            <a:r>
              <a:rPr lang="pt-PT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PT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 aos valores de um </a:t>
            </a:r>
            <a:r>
              <a:rPr lang="pt-PT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PT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argumentos de funções</a:t>
            </a:r>
          </a:p>
          <a:p>
            <a:r>
              <a:rPr lang="pt-PT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bidimensionais</a:t>
            </a: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D98DE-D09D-44E0-87FB-8372D059B868}"/>
              </a:ext>
            </a:extLst>
          </p:cNvPr>
          <p:cNvSpPr/>
          <p:nvPr/>
        </p:nvSpPr>
        <p:spPr>
          <a:xfrm>
            <a:off x="369366" y="2043209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51CC2-F1C1-42D3-9499-99382CB2BB14}"/>
              </a:ext>
            </a:extLst>
          </p:cNvPr>
          <p:cNvSpPr/>
          <p:nvPr/>
        </p:nvSpPr>
        <p:spPr>
          <a:xfrm>
            <a:off x="369366" y="2548702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950279-A825-4B67-8277-9F09B2D723DA}"/>
              </a:ext>
            </a:extLst>
          </p:cNvPr>
          <p:cNvSpPr/>
          <p:nvPr/>
        </p:nvSpPr>
        <p:spPr>
          <a:xfrm>
            <a:off x="369363" y="3067143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00" b="1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pt-PT" sz="1600" b="1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646CF8-ECFA-4A05-B144-B12D74C79E5B}"/>
              </a:ext>
            </a:extLst>
          </p:cNvPr>
          <p:cNvSpPr/>
          <p:nvPr/>
        </p:nvSpPr>
        <p:spPr>
          <a:xfrm>
            <a:off x="391131" y="3578773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00" b="1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pt-PT" sz="1600" b="1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1B1F6B-D132-4292-8BFE-D302B5930227}"/>
              </a:ext>
            </a:extLst>
          </p:cNvPr>
          <p:cNvSpPr/>
          <p:nvPr/>
        </p:nvSpPr>
        <p:spPr>
          <a:xfrm>
            <a:off x="396570" y="4090405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00" b="1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pt-PT" sz="1600" b="1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FEEFBD-32CB-44EF-BA84-9A4EE73C94DA}"/>
              </a:ext>
            </a:extLst>
          </p:cNvPr>
          <p:cNvSpPr/>
          <p:nvPr/>
        </p:nvSpPr>
        <p:spPr>
          <a:xfrm>
            <a:off x="402009" y="4585704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00" b="1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pt-PT" sz="1600" b="1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061357"/>
            <a:ext cx="11228611" cy="5115606"/>
          </a:xfrm>
        </p:spPr>
        <p:txBody>
          <a:bodyPr>
            <a:normAutofit lnSpcReduction="10000"/>
          </a:bodyPr>
          <a:lstStyle/>
          <a:p>
            <a:endParaRPr 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Vimos anteriormente que é possível criar novos tipos de dados referência que permitem declarar variáveis onde é possível guardar mais do que um valor.</a:t>
            </a:r>
          </a:p>
          <a:p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No entanto, existem aplicações informáticas que precisam de lidar com grandes volumes de dados, pelo que não é eficiente ter uma variável para cada “valor” a armazenar.</a:t>
            </a:r>
          </a:p>
          <a:p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A linguagem Java disponibiliza outro tipo de dados referência, os </a:t>
            </a:r>
            <a:r>
              <a:rPr lang="pt-PT" sz="2600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, (podemos descrever em português como sequências, vetores ou tabelas) onde é possível numa só variável armazenar vários valores do mesmo tipo.</a:t>
            </a:r>
          </a:p>
          <a:p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Como variável do tipo referência, o nome da variável é apenas uma referência para uma zona de memória que será reservada posteriormente com o operador </a:t>
            </a:r>
            <a:r>
              <a:rPr lang="pt-PT" sz="2600" b="1" dirty="0" err="1"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PT" sz="2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altLang="pt-P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4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54770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061357"/>
            <a:ext cx="10972797" cy="5115606"/>
          </a:xfrm>
        </p:spPr>
        <p:txBody>
          <a:bodyPr>
            <a:normAutofit lnSpcReduction="10000"/>
          </a:bodyPr>
          <a:lstStyle/>
          <a:p>
            <a:endParaRPr lang="pt-PT" alt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/>
              <a:t>Um </a:t>
            </a:r>
            <a:r>
              <a:rPr lang="pt-PT" i="1" dirty="0" err="1"/>
              <a:t>array</a:t>
            </a:r>
            <a:r>
              <a:rPr lang="pt-PT" i="1" dirty="0"/>
              <a:t> </a:t>
            </a:r>
            <a:r>
              <a:rPr lang="pt-PT" dirty="0"/>
              <a:t>é uma organização de memória que se caracteriza pelo facto de ser um agregado de células contíguas, capaz de armazenar um conjunto de valores do mesmo tipo e aos quais se pode aceder de forma indexada.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r>
              <a:rPr lang="pt-PT" dirty="0"/>
              <a:t>Um </a:t>
            </a:r>
            <a:r>
              <a:rPr lang="pt-PT" dirty="0" err="1"/>
              <a:t>array</a:t>
            </a:r>
            <a:r>
              <a:rPr lang="pt-PT" dirty="0"/>
              <a:t> é identificado pelo nome da variável e o acesso a cada elemento é feito através da respetiva posição.</a:t>
            </a:r>
            <a:endParaRPr lang="pt-PT" alt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alt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sz="2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PT" altLang="pt-P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5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ARRAYS (SEQUÊNCIAS)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5F5EA-7503-41E9-985B-BC93B03BD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711" y="3273417"/>
            <a:ext cx="590580" cy="3111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ABDC27-8CF1-4CC8-B7FF-7F11D0CC4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647" y="3061111"/>
            <a:ext cx="1111307" cy="168283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E9306B-9CEE-496C-B158-F946D563D16D}"/>
              </a:ext>
            </a:extLst>
          </p:cNvPr>
          <p:cNvCxnSpPr>
            <a:cxnSpLocks/>
          </p:cNvCxnSpPr>
          <p:nvPr/>
        </p:nvCxnSpPr>
        <p:spPr>
          <a:xfrm>
            <a:off x="4171950" y="3429000"/>
            <a:ext cx="14033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2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061357"/>
            <a:ext cx="10972797" cy="5115606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A declaração de uma </a:t>
            </a:r>
            <a:r>
              <a:rPr lang="pt-PT" i="1" dirty="0" err="1"/>
              <a:t>array</a:t>
            </a:r>
            <a:r>
              <a:rPr lang="pt-PT" i="1" dirty="0"/>
              <a:t> </a:t>
            </a:r>
            <a:r>
              <a:rPr lang="pt-PT" dirty="0"/>
              <a:t>faz-se da seguinte forma:</a:t>
            </a:r>
          </a:p>
          <a:p>
            <a:pPr marL="0" indent="0">
              <a:buNone/>
            </a:pPr>
            <a:r>
              <a:rPr lang="pt-PT" sz="2400" dirty="0">
                <a:latin typeface="Consolas" panose="020B0609020204030204" pitchFamily="49" charset="0"/>
              </a:rPr>
              <a:t>	</a:t>
            </a:r>
            <a:r>
              <a:rPr lang="pt-PT" sz="2400" dirty="0">
                <a:solidFill>
                  <a:srgbClr val="FFC000"/>
                </a:solidFill>
                <a:latin typeface="Consolas" panose="020B0609020204030204" pitchFamily="49" charset="0"/>
              </a:rPr>
              <a:t>tipo identificador[]; </a:t>
            </a:r>
            <a:r>
              <a:rPr lang="pt-PT" sz="2400" dirty="0">
                <a:solidFill>
                  <a:srgbClr val="2121FF"/>
                </a:solidFill>
                <a:latin typeface="Consolas" panose="020B0609020204030204" pitchFamily="49" charset="0"/>
              </a:rPr>
              <a:t>// qualquer tipo...</a:t>
            </a:r>
          </a:p>
          <a:p>
            <a:pPr marL="0" indent="0">
              <a:buNone/>
            </a:pPr>
            <a:r>
              <a:rPr lang="pt-PT" sz="2400" dirty="0">
                <a:latin typeface="Consolas" panose="020B0609020204030204" pitchFamily="49" charset="0"/>
              </a:rPr>
              <a:t>	</a:t>
            </a:r>
            <a:r>
              <a:rPr lang="pt-PT" sz="2400" dirty="0">
                <a:solidFill>
                  <a:srgbClr val="FFC000"/>
                </a:solidFill>
                <a:latin typeface="Consolas" panose="020B0609020204030204" pitchFamily="49" charset="0"/>
              </a:rPr>
              <a:t>tipo[] identificador; </a:t>
            </a:r>
            <a:r>
              <a:rPr lang="pt-PT" sz="2400" dirty="0">
                <a:solidFill>
                  <a:srgbClr val="2121FF"/>
                </a:solidFill>
                <a:latin typeface="Consolas" panose="020B0609020204030204" pitchFamily="49" charset="0"/>
              </a:rPr>
              <a:t>// ou</a:t>
            </a:r>
          </a:p>
          <a:p>
            <a:pPr marL="0" indent="0">
              <a:buNone/>
            </a:pPr>
            <a:r>
              <a:rPr lang="pt-PT" sz="2400" dirty="0">
                <a:latin typeface="Consolas" panose="020B0609020204030204" pitchFamily="49" charset="0"/>
              </a:rPr>
              <a:t>	</a:t>
            </a:r>
            <a:r>
              <a:rPr lang="pt-PT" sz="2400" dirty="0">
                <a:solidFill>
                  <a:srgbClr val="FFC000"/>
                </a:solidFill>
                <a:latin typeface="Consolas" panose="020B0609020204030204" pitchFamily="49" charset="0"/>
              </a:rPr>
              <a:t>identificador = </a:t>
            </a:r>
            <a:r>
              <a:rPr lang="pt-PT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r>
              <a:rPr lang="pt-PT" sz="2400" dirty="0">
                <a:solidFill>
                  <a:srgbClr val="FFC000"/>
                </a:solidFill>
                <a:latin typeface="Consolas" panose="020B0609020204030204" pitchFamily="49" charset="0"/>
              </a:rPr>
              <a:t> tipo[dimensão];</a:t>
            </a:r>
            <a:r>
              <a:rPr lang="pt-PT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/>
              <a:t>Exemplos: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double</a:t>
            </a:r>
            <a:r>
              <a:rPr lang="pt-PT" sz="2400" dirty="0">
                <a:solidFill>
                  <a:srgbClr val="FFC000"/>
                </a:solidFill>
                <a:latin typeface="Consolas" panose="020B0609020204030204" pitchFamily="49" charset="0"/>
              </a:rPr>
              <a:t> x[];</a:t>
            </a:r>
          </a:p>
          <a:p>
            <a:pPr marL="0" indent="0">
              <a:buNone/>
            </a:pPr>
            <a:r>
              <a:rPr lang="pt-PT" sz="2400" dirty="0">
                <a:solidFill>
                  <a:srgbClr val="FFC000"/>
                </a:solidFill>
                <a:latin typeface="Consolas" panose="020B0609020204030204" pitchFamily="49" charset="0"/>
              </a:rPr>
              <a:t>	x = </a:t>
            </a:r>
            <a:r>
              <a:rPr lang="pt-PT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r>
              <a:rPr lang="pt-PT" sz="24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double</a:t>
            </a:r>
            <a:r>
              <a:rPr lang="pt-PT" sz="2400" dirty="0">
                <a:solidFill>
                  <a:srgbClr val="FFC000"/>
                </a:solidFill>
                <a:latin typeface="Consolas" panose="020B0609020204030204" pitchFamily="49" charset="0"/>
              </a:rPr>
              <a:t>[3]; </a:t>
            </a:r>
            <a:r>
              <a:rPr lang="pt-PT" sz="2400" dirty="0">
                <a:solidFill>
                  <a:srgbClr val="2121FF"/>
                </a:solidFill>
                <a:latin typeface="Consolas" panose="020B0609020204030204" pitchFamily="49" charset="0"/>
              </a:rPr>
              <a:t>// </a:t>
            </a:r>
            <a:r>
              <a:rPr lang="pt-PT" sz="2400" dirty="0" err="1">
                <a:solidFill>
                  <a:srgbClr val="2121FF"/>
                </a:solidFill>
                <a:latin typeface="Consolas" panose="020B0609020204030204" pitchFamily="49" charset="0"/>
              </a:rPr>
              <a:t>array</a:t>
            </a:r>
            <a:r>
              <a:rPr lang="pt-PT" sz="2400" dirty="0">
                <a:solidFill>
                  <a:srgbClr val="2121FF"/>
                </a:solidFill>
                <a:latin typeface="Consolas" panose="020B0609020204030204" pitchFamily="49" charset="0"/>
              </a:rPr>
              <a:t> com 3 elementos reais</a:t>
            </a:r>
          </a:p>
          <a:p>
            <a:pPr lvl="1"/>
            <a:r>
              <a:rPr lang="pt-PT" dirty="0"/>
              <a:t>o </a:t>
            </a:r>
            <a:r>
              <a:rPr lang="pt-PT" i="1" dirty="0" err="1"/>
              <a:t>array</a:t>
            </a:r>
            <a:r>
              <a:rPr lang="pt-PT" i="1" dirty="0"/>
              <a:t> 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x</a:t>
            </a:r>
            <a:r>
              <a:rPr lang="pt-PT" dirty="0"/>
              <a:t> tem os seguintes elementos: 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x[0], x[1], x[2]</a:t>
            </a:r>
          </a:p>
          <a:p>
            <a:pPr marL="0" indent="0">
              <a:buNone/>
            </a:pPr>
            <a:r>
              <a:rPr lang="pt-PT" sz="24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pt-PT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sz="2400" dirty="0">
                <a:solidFill>
                  <a:srgbClr val="FFC000"/>
                </a:solidFill>
                <a:latin typeface="Consolas" panose="020B0609020204030204" pitchFamily="49" charset="0"/>
              </a:rPr>
              <a:t>[] y = </a:t>
            </a:r>
            <a:r>
              <a:rPr lang="pt-PT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r>
              <a:rPr lang="pt-PT" sz="24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sz="2400" dirty="0">
                <a:solidFill>
                  <a:srgbClr val="FFC000"/>
                </a:solidFill>
                <a:latin typeface="Consolas" panose="020B0609020204030204" pitchFamily="49" charset="0"/>
              </a:rPr>
              <a:t>[4]; </a:t>
            </a:r>
            <a:r>
              <a:rPr lang="pt-PT" sz="2400" dirty="0">
                <a:solidFill>
                  <a:srgbClr val="2121FF"/>
                </a:solidFill>
                <a:latin typeface="Consolas" panose="020B0609020204030204" pitchFamily="49" charset="0"/>
              </a:rPr>
              <a:t>// </a:t>
            </a:r>
            <a:r>
              <a:rPr lang="pt-PT" sz="2400" dirty="0" err="1">
                <a:solidFill>
                  <a:srgbClr val="2121FF"/>
                </a:solidFill>
                <a:latin typeface="Consolas" panose="020B0609020204030204" pitchFamily="49" charset="0"/>
              </a:rPr>
              <a:t>array</a:t>
            </a:r>
            <a:r>
              <a:rPr lang="pt-PT" sz="2400" dirty="0">
                <a:solidFill>
                  <a:srgbClr val="2121FF"/>
                </a:solidFill>
                <a:latin typeface="Consolas" panose="020B0609020204030204" pitchFamily="49" charset="0"/>
              </a:rPr>
              <a:t> com 4 elementos inteiros</a:t>
            </a:r>
          </a:p>
          <a:p>
            <a:pPr lvl="1"/>
            <a:r>
              <a:rPr lang="pt-PT" dirty="0"/>
              <a:t>y tem os seguintes elementos: 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y[0], y[1], y[2], y[3]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char</a:t>
            </a:r>
            <a:r>
              <a:rPr lang="pt-PT" sz="2400" dirty="0">
                <a:solidFill>
                  <a:srgbClr val="FFC000"/>
                </a:solidFill>
                <a:latin typeface="Consolas" panose="020B0609020204030204" pitchFamily="49" charset="0"/>
              </a:rPr>
              <a:t>[] z = </a:t>
            </a:r>
            <a:r>
              <a:rPr lang="pt-PT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r>
              <a:rPr lang="pt-PT" sz="24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char</a:t>
            </a:r>
            <a:r>
              <a:rPr lang="pt-PT" sz="2400" dirty="0">
                <a:solidFill>
                  <a:srgbClr val="FFC000"/>
                </a:solidFill>
                <a:latin typeface="Consolas" panose="020B0609020204030204" pitchFamily="49" charset="0"/>
              </a:rPr>
              <a:t>[2]; </a:t>
            </a:r>
            <a:r>
              <a:rPr lang="pt-PT" sz="2400" dirty="0">
                <a:solidFill>
                  <a:srgbClr val="2121FF"/>
                </a:solidFill>
                <a:latin typeface="Consolas" panose="020B0609020204030204" pitchFamily="49" charset="0"/>
              </a:rPr>
              <a:t>// </a:t>
            </a:r>
            <a:r>
              <a:rPr lang="pt-PT" sz="2400" dirty="0" err="1">
                <a:solidFill>
                  <a:srgbClr val="2121FF"/>
                </a:solidFill>
                <a:latin typeface="Consolas" panose="020B0609020204030204" pitchFamily="49" charset="0"/>
              </a:rPr>
              <a:t>array</a:t>
            </a:r>
            <a:r>
              <a:rPr lang="pt-PT" sz="2400" dirty="0">
                <a:solidFill>
                  <a:srgbClr val="2121FF"/>
                </a:solidFill>
                <a:latin typeface="Consolas" panose="020B0609020204030204" pitchFamily="49" charset="0"/>
              </a:rPr>
              <a:t> com dois caracteres</a:t>
            </a:r>
          </a:p>
          <a:p>
            <a:pPr lvl="1"/>
            <a:r>
              <a:rPr lang="pt-PT" dirty="0"/>
              <a:t> 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z</a:t>
            </a:r>
            <a:r>
              <a:rPr lang="pt-PT" dirty="0"/>
              <a:t> tem os seguintes elementos: 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z[0], z[1]</a:t>
            </a:r>
            <a:endParaRPr lang="pt-PT" altLang="pt-PT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6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DECLARAÇÃO DE ARRAYS</a:t>
            </a:r>
          </a:p>
        </p:txBody>
      </p:sp>
    </p:spTree>
    <p:extLst>
      <p:ext uri="{BB962C8B-B14F-4D97-AF65-F5344CB8AC3E}">
        <p14:creationId xmlns:p14="http://schemas.microsoft.com/office/powerpoint/2010/main" val="294161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7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ACESSO AOS ELEMENTOS (1)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8D12485-642A-448D-9246-122333B7B0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3" y="1061357"/>
            <a:ext cx="11228611" cy="5115606"/>
          </a:xfrm>
        </p:spPr>
        <p:txBody>
          <a:bodyPr>
            <a:normAutofit lnSpcReduction="10000"/>
          </a:bodyPr>
          <a:lstStyle/>
          <a:p>
            <a:endParaRPr 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/>
              <a:t>O tipo </a:t>
            </a:r>
            <a:r>
              <a:rPr lang="pt-PT" i="1" dirty="0" err="1"/>
              <a:t>array</a:t>
            </a:r>
            <a:r>
              <a:rPr lang="pt-PT" i="1" dirty="0"/>
              <a:t> </a:t>
            </a:r>
            <a:r>
              <a:rPr lang="pt-PT" dirty="0"/>
              <a:t>é concebido como um conjunto de tipos base, sendo apenas possível processar um elemento de cada vez.</a:t>
            </a:r>
            <a:r>
              <a:rPr lang="pt-PT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PT" dirty="0"/>
              <a:t>Um elemento do </a:t>
            </a:r>
            <a:r>
              <a:rPr lang="pt-PT" i="1" dirty="0" err="1"/>
              <a:t>array</a:t>
            </a:r>
            <a:r>
              <a:rPr lang="pt-PT" i="1" dirty="0"/>
              <a:t> </a:t>
            </a:r>
            <a:r>
              <a:rPr lang="pt-PT" dirty="0"/>
              <a:t>é acedido da forma:</a:t>
            </a:r>
          </a:p>
          <a:p>
            <a:pPr marL="0" indent="0">
              <a:buNone/>
            </a:pPr>
            <a:r>
              <a:rPr lang="pt-PT" dirty="0"/>
              <a:t>				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identificador[índice]</a:t>
            </a:r>
            <a:endParaRPr lang="pt-PT" sz="2600" dirty="0">
              <a:solidFill>
                <a:srgbClr val="FFC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dirty="0"/>
              <a:t>Em Java, os índices são sempre valores numéricos inteiros positivos sendo o primeiro elemento o zero e o último (dimensão-1).</a:t>
            </a:r>
            <a:endParaRPr lang="pt-PT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/>
              <a:t>O índice pode também ser dado através de uma expressão cujo resultado tem que ser inteiro.</a:t>
            </a:r>
          </a:p>
          <a:p>
            <a:r>
              <a:rPr lang="pt-PT" dirty="0"/>
              <a:t>Caso se tente referenciar um elemento fora do </a:t>
            </a:r>
            <a:r>
              <a:rPr lang="pt-PT" dirty="0" err="1"/>
              <a:t>array</a:t>
            </a:r>
            <a:r>
              <a:rPr lang="pt-PT" dirty="0"/>
              <a:t> (índice inferior a zero ou superior a (dimensão-1) gera um erro na execução do programa (“acesso fora dos limites”).</a:t>
            </a:r>
            <a:endParaRPr lang="pt-PT" altLang="pt-P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8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ACESSO AOS ELEMENTOS (2)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8D12485-642A-448D-9246-122333B7B0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3" y="1061357"/>
            <a:ext cx="11228611" cy="5115606"/>
          </a:xfrm>
        </p:spPr>
        <p:txBody>
          <a:bodyPr>
            <a:normAutofit lnSpcReduction="10000"/>
          </a:bodyPr>
          <a:lstStyle/>
          <a:p>
            <a:endParaRPr lang="pt-PT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/>
              <a:t>Uma variável do tipo </a:t>
            </a:r>
            <a:r>
              <a:rPr lang="pt-PT" i="1" dirty="0" err="1"/>
              <a:t>array</a:t>
            </a:r>
            <a:r>
              <a:rPr lang="pt-PT" i="1" dirty="0"/>
              <a:t> </a:t>
            </a:r>
            <a:r>
              <a:rPr lang="pt-PT" dirty="0"/>
              <a:t>distingue-se de uma variável simples devido ao uso do operador “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[]</a:t>
            </a:r>
            <a:r>
              <a:rPr lang="pt-PT" dirty="0"/>
              <a:t>” na sua declaração;</a:t>
            </a:r>
          </a:p>
          <a:p>
            <a:r>
              <a:rPr lang="pt-PT" dirty="0"/>
              <a:t>A linguagem Java associa a cada </a:t>
            </a:r>
            <a:r>
              <a:rPr lang="pt-PT" i="1" dirty="0" err="1"/>
              <a:t>array</a:t>
            </a:r>
            <a:r>
              <a:rPr lang="pt-PT" i="1" dirty="0"/>
              <a:t> </a:t>
            </a:r>
            <a:r>
              <a:rPr lang="pt-PT" dirty="0"/>
              <a:t>um campo de dimensão (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length</a:t>
            </a:r>
            <a:r>
              <a:rPr lang="pt-PT" dirty="0"/>
              <a:t>) que pode ser usado sempre que seja necessário determinar a sua capacidade de armazenamento. Pode ser usado da forma: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identificador.length</a:t>
            </a:r>
            <a:r>
              <a:rPr lang="pt-PT" dirty="0">
                <a:latin typeface="Consolas" panose="020B0609020204030204" pitchFamily="49" charset="0"/>
              </a:rPr>
              <a:t>;</a:t>
            </a:r>
            <a:endParaRPr lang="pt-PT" dirty="0"/>
          </a:p>
          <a:p>
            <a:r>
              <a:rPr lang="pt-PT" dirty="0"/>
              <a:t>É também possível declarar e atribuir um conjunto de valores a um </a:t>
            </a:r>
            <a:r>
              <a:rPr lang="pt-PT" i="1" dirty="0" err="1"/>
              <a:t>array</a:t>
            </a:r>
            <a:r>
              <a:rPr lang="pt-PT" i="1" dirty="0"/>
              <a:t> </a:t>
            </a:r>
            <a:r>
              <a:rPr lang="pt-PT" dirty="0"/>
              <a:t>através de uma expressão de inicialização da seguinte forma: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>
                <a:solidFill>
                  <a:srgbClr val="FFC000"/>
                </a:solidFill>
              </a:rPr>
              <a:t>int</a:t>
            </a:r>
            <a:r>
              <a:rPr lang="pt-PT" dirty="0">
                <a:solidFill>
                  <a:srgbClr val="FFC000"/>
                </a:solidFill>
              </a:rPr>
              <a:t> </a:t>
            </a:r>
            <a:r>
              <a:rPr lang="pt-PT" dirty="0" err="1">
                <a:solidFill>
                  <a:srgbClr val="FFC000"/>
                </a:solidFill>
              </a:rPr>
              <a:t>diasDoMes</a:t>
            </a:r>
            <a:r>
              <a:rPr lang="pt-PT" dirty="0">
                <a:solidFill>
                  <a:srgbClr val="FFC000"/>
                </a:solidFill>
              </a:rPr>
              <a:t>[] = {31, 28, 31, 30, 31, 30, 31, ..., 31};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</a:rPr>
              <a:t>	</a:t>
            </a:r>
            <a:r>
              <a:rPr lang="pt-PT" dirty="0" err="1">
                <a:solidFill>
                  <a:srgbClr val="FFC000"/>
                </a:solidFill>
              </a:rPr>
              <a:t>char</a:t>
            </a:r>
            <a:r>
              <a:rPr lang="pt-PT" dirty="0">
                <a:solidFill>
                  <a:srgbClr val="FFC000"/>
                </a:solidFill>
              </a:rPr>
              <a:t> letras[] = {‘a’, ‘e’, ‘i’, ‘o’, ‘u’};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>
                <a:solidFill>
                  <a:srgbClr val="2121FF"/>
                </a:solidFill>
              </a:rPr>
              <a:t>// A dimensão é dada pelo número de elementos dentro de {}</a:t>
            </a:r>
          </a:p>
          <a:p>
            <a:pPr marL="0" indent="0">
              <a:buNone/>
            </a:pPr>
            <a:endParaRPr lang="pt-PT" dirty="0">
              <a:solidFill>
                <a:srgbClr val="2121FF"/>
              </a:solidFill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00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9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ACESSO AOS ELEMENTOS - EXEMPLO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8D12485-642A-448D-9246-122333B7B0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3" y="1208318"/>
            <a:ext cx="11228611" cy="51156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dirty="0" err="1">
                <a:solidFill>
                  <a:srgbClr val="FFC000"/>
                </a:solidFill>
              </a:rPr>
              <a:t>int</a:t>
            </a:r>
            <a:r>
              <a:rPr lang="pt-PT" dirty="0">
                <a:solidFill>
                  <a:srgbClr val="FFC000"/>
                </a:solidFill>
              </a:rPr>
              <a:t> DIM = 10;</a:t>
            </a:r>
          </a:p>
          <a:p>
            <a:pPr marL="0" indent="0">
              <a:buNone/>
            </a:pPr>
            <a:r>
              <a:rPr lang="pt-PT" b="1" dirty="0" err="1">
                <a:solidFill>
                  <a:srgbClr val="FFC000"/>
                </a:solidFill>
              </a:rPr>
              <a:t>int</a:t>
            </a:r>
            <a:r>
              <a:rPr lang="pt-PT" b="1" dirty="0">
                <a:solidFill>
                  <a:srgbClr val="FFC000"/>
                </a:solidFill>
              </a:rPr>
              <a:t> a[] = </a:t>
            </a:r>
            <a:r>
              <a:rPr lang="pt-PT" b="1" dirty="0" err="1">
                <a:solidFill>
                  <a:srgbClr val="FFC000"/>
                </a:solidFill>
              </a:rPr>
              <a:t>new</a:t>
            </a:r>
            <a:r>
              <a:rPr lang="pt-PT" b="1" dirty="0">
                <a:solidFill>
                  <a:srgbClr val="FFC000"/>
                </a:solidFill>
              </a:rPr>
              <a:t> </a:t>
            </a:r>
            <a:r>
              <a:rPr lang="pt-PT" b="1" dirty="0" err="1">
                <a:solidFill>
                  <a:srgbClr val="FFC000"/>
                </a:solidFill>
              </a:rPr>
              <a:t>int</a:t>
            </a:r>
            <a:r>
              <a:rPr lang="pt-PT" b="1" dirty="0">
                <a:solidFill>
                  <a:srgbClr val="FFC000"/>
                </a:solidFill>
              </a:rPr>
              <a:t>[DIM];</a:t>
            </a:r>
          </a:p>
          <a:p>
            <a:pPr marL="0" indent="0">
              <a:buNone/>
            </a:pPr>
            <a:r>
              <a:rPr lang="pt-PT" dirty="0">
                <a:solidFill>
                  <a:srgbClr val="2121FF"/>
                </a:solidFill>
              </a:rPr>
              <a:t>// leitura: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</a:rPr>
              <a:t>for(</a:t>
            </a:r>
            <a:r>
              <a:rPr lang="pt-PT" dirty="0" err="1">
                <a:solidFill>
                  <a:srgbClr val="FFC000"/>
                </a:solidFill>
              </a:rPr>
              <a:t>int</a:t>
            </a:r>
            <a:r>
              <a:rPr lang="pt-PT" dirty="0">
                <a:solidFill>
                  <a:srgbClr val="FFC000"/>
                </a:solidFill>
              </a:rPr>
              <a:t> i = 0; i &lt; </a:t>
            </a:r>
            <a:r>
              <a:rPr lang="pt-PT" dirty="0" err="1">
                <a:solidFill>
                  <a:srgbClr val="FFC000"/>
                </a:solidFill>
              </a:rPr>
              <a:t>a.</a:t>
            </a:r>
            <a:r>
              <a:rPr lang="pt-PT" b="1" dirty="0" err="1">
                <a:solidFill>
                  <a:srgbClr val="FFC000"/>
                </a:solidFill>
              </a:rPr>
              <a:t>length</a:t>
            </a:r>
            <a:r>
              <a:rPr lang="pt-PT" dirty="0">
                <a:solidFill>
                  <a:srgbClr val="FFC000"/>
                </a:solidFill>
              </a:rPr>
              <a:t>; i++){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</a:rPr>
              <a:t>	</a:t>
            </a:r>
            <a:r>
              <a:rPr lang="pt-PT" dirty="0" err="1">
                <a:solidFill>
                  <a:srgbClr val="FFC000"/>
                </a:solidFill>
              </a:rPr>
              <a:t>System.out.print</a:t>
            </a:r>
            <a:r>
              <a:rPr lang="pt-PT" dirty="0">
                <a:solidFill>
                  <a:srgbClr val="FFC000"/>
                </a:solidFill>
              </a:rPr>
              <a:t>(“Valor para </a:t>
            </a:r>
            <a:r>
              <a:rPr lang="pt-PT" dirty="0" err="1">
                <a:solidFill>
                  <a:srgbClr val="FFC000"/>
                </a:solidFill>
              </a:rPr>
              <a:t>posicao</a:t>
            </a:r>
            <a:r>
              <a:rPr lang="pt-PT" dirty="0">
                <a:solidFill>
                  <a:srgbClr val="FFC000"/>
                </a:solidFill>
              </a:rPr>
              <a:t> “ + i);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</a:rPr>
              <a:t>	a</a:t>
            </a:r>
            <a:r>
              <a:rPr lang="pt-PT" b="1" dirty="0">
                <a:solidFill>
                  <a:srgbClr val="FFC000"/>
                </a:solidFill>
              </a:rPr>
              <a:t>[i] </a:t>
            </a:r>
            <a:r>
              <a:rPr lang="pt-PT" dirty="0">
                <a:solidFill>
                  <a:srgbClr val="FFC000"/>
                </a:solidFill>
              </a:rPr>
              <a:t>= </a:t>
            </a:r>
            <a:r>
              <a:rPr lang="pt-PT" dirty="0" err="1">
                <a:solidFill>
                  <a:srgbClr val="FFC000"/>
                </a:solidFill>
              </a:rPr>
              <a:t>sc.nextInt</a:t>
            </a:r>
            <a:r>
              <a:rPr lang="pt-PT" dirty="0">
                <a:solidFill>
                  <a:srgbClr val="FFC000"/>
                </a:solidFill>
              </a:rPr>
              <a:t>();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pt-PT" dirty="0">
                <a:solidFill>
                  <a:srgbClr val="2121FF"/>
                </a:solidFill>
              </a:rPr>
              <a:t>// escrita: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</a:rPr>
              <a:t>for(</a:t>
            </a:r>
            <a:r>
              <a:rPr lang="pt-PT" dirty="0" err="1">
                <a:solidFill>
                  <a:srgbClr val="FFC000"/>
                </a:solidFill>
              </a:rPr>
              <a:t>int</a:t>
            </a:r>
            <a:r>
              <a:rPr lang="pt-PT" dirty="0">
                <a:solidFill>
                  <a:srgbClr val="FFC000"/>
                </a:solidFill>
              </a:rPr>
              <a:t> i = 0; i &lt; </a:t>
            </a:r>
            <a:r>
              <a:rPr lang="pt-PT" dirty="0" err="1">
                <a:solidFill>
                  <a:srgbClr val="FFC000"/>
                </a:solidFill>
              </a:rPr>
              <a:t>a.</a:t>
            </a:r>
            <a:r>
              <a:rPr lang="pt-PT" b="1" dirty="0" err="1">
                <a:solidFill>
                  <a:srgbClr val="FFC000"/>
                </a:solidFill>
              </a:rPr>
              <a:t>length</a:t>
            </a:r>
            <a:r>
              <a:rPr lang="pt-PT" dirty="0">
                <a:solidFill>
                  <a:srgbClr val="FFC000"/>
                </a:solidFill>
              </a:rPr>
              <a:t>; i++){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</a:rPr>
              <a:t>	</a:t>
            </a:r>
            <a:r>
              <a:rPr lang="pt-PT" dirty="0" err="1">
                <a:solidFill>
                  <a:srgbClr val="FFC000"/>
                </a:solidFill>
              </a:rPr>
              <a:t>printf</a:t>
            </a:r>
            <a:r>
              <a:rPr lang="pt-PT" dirty="0">
                <a:solidFill>
                  <a:srgbClr val="FFC000"/>
                </a:solidFill>
              </a:rPr>
              <a:t>(“a[%d] contém o valor %d\n”, i, a</a:t>
            </a:r>
            <a:r>
              <a:rPr lang="pt-PT" b="1" dirty="0">
                <a:solidFill>
                  <a:srgbClr val="FFC000"/>
                </a:solidFill>
              </a:rPr>
              <a:t>[i]</a:t>
            </a:r>
            <a:r>
              <a:rPr lang="pt-PT" dirty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017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C4672A30C4349BC33E4BF2B0EF8EB" ma:contentTypeVersion="2" ma:contentTypeDescription="Create a new document." ma:contentTypeScope="" ma:versionID="db59f41f31d5591878aca9cde88aa3eb">
  <xsd:schema xmlns:xsd="http://www.w3.org/2001/XMLSchema" xmlns:xs="http://www.w3.org/2001/XMLSchema" xmlns:p="http://schemas.microsoft.com/office/2006/metadata/properties" xmlns:ns2="804f70ca-119b-40ef-8b1a-1b7373f2aa2e" targetNamespace="http://schemas.microsoft.com/office/2006/metadata/properties" ma:root="true" ma:fieldsID="17fb695ec01e340edd8c99a6775e19b1" ns2:_="">
    <xsd:import namespace="804f70ca-119b-40ef-8b1a-1b7373f2aa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f70ca-119b-40ef-8b1a-1b7373f2a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3731C5-E6E2-4572-AB57-D98FD7B291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39573B-EC61-48F7-8E1E-58FB68C165F2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804f70ca-119b-40ef-8b1a-1b7373f2aa2e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359496F-72BB-40A4-9769-EA32CC79EB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4f70ca-119b-40ef-8b1a-1b7373f2a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740</Words>
  <Application>Microsoft Office PowerPoint</Application>
  <PresentationFormat>Widescreen</PresentationFormat>
  <Paragraphs>157</Paragraphs>
  <Slides>13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Consolas</vt:lpstr>
      <vt:lpstr>Graphik</vt:lpstr>
      <vt:lpstr>Office Theme</vt:lpstr>
      <vt:lpstr>WORKFORCE OF THE FUTURE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Workforce of the future</dc:title>
  <dc:creator>Simões, D. F.</dc:creator>
  <cp:lastModifiedBy>Costa, Vasco P.</cp:lastModifiedBy>
  <cp:revision>46</cp:revision>
  <dcterms:created xsi:type="dcterms:W3CDTF">2019-05-16T18:59:22Z</dcterms:created>
  <dcterms:modified xsi:type="dcterms:W3CDTF">2020-01-15T17:29:23Z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0x0101003C0C4672A30C4349BC33E4BF2B0EF8EB</vt:lpwstr>
  </property>
</Properties>
</file>