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  <p:sldId id="259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96" autoAdjust="0"/>
    <p:restoredTop sz="94660"/>
  </p:normalViewPr>
  <p:slideViewPr>
    <p:cSldViewPr snapToGrid="0">
      <p:cViewPr varScale="1">
        <p:scale>
          <a:sx n="38" d="100"/>
          <a:sy n="38" d="100"/>
        </p:scale>
        <p:origin x="461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B9CF33-8B57-9AAE-D14C-8E327AE440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D195022-96EF-3316-36B2-EC6EB46299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7786A28-B9DC-04AD-D62E-699C9AC8A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54803-8796-4B42-AD43-225D7FBC1CE4}" type="datetimeFigureOut">
              <a:rPr kumimoji="1" lang="ja-JP" altLang="en-US" smtClean="0"/>
              <a:t>2023/1/21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E9EEE28-2092-28EE-E715-BB492C85F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00276F7-B642-A873-82D3-3F4E4E6F1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DD6BA-3432-47E4-BC88-1BC5445F59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2602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12E1F31-835D-DA41-03B3-3E40DD628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AB2C404-869D-D9BE-5006-F4193C63D5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A2E586B-7ECD-548D-A307-9D2B7F025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54803-8796-4B42-AD43-225D7FBC1CE4}" type="datetimeFigureOut">
              <a:rPr kumimoji="1" lang="ja-JP" altLang="en-US" smtClean="0"/>
              <a:t>2023/1/21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905D562-5FB4-DD6A-D7E4-ADCA53572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73AB235-9B1A-E760-4053-C686C62ED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DD6BA-3432-47E4-BC88-1BC5445F59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8070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C8FF2C1-0F8B-2C16-C550-03D103EA79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84FCF30-6432-CB95-51AF-8E4271D037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F900E37-F9A4-DB29-0732-A891B4EB1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54803-8796-4B42-AD43-225D7FBC1CE4}" type="datetimeFigureOut">
              <a:rPr kumimoji="1" lang="ja-JP" altLang="en-US" smtClean="0"/>
              <a:t>2023/1/21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B463BE8-DC6E-9F33-6B33-9B9D7B068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5A0C15F-4D43-71C5-C916-5EA993BB1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DD6BA-3432-47E4-BC88-1BC5445F59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8417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C0BEF70-4863-8D58-3877-9653D6DA5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EA109FB-4325-2891-91DD-4D94CC7ED2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BBD2444-033C-C7F8-9491-57E6821FC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54803-8796-4B42-AD43-225D7FBC1CE4}" type="datetimeFigureOut">
              <a:rPr kumimoji="1" lang="ja-JP" altLang="en-US" smtClean="0"/>
              <a:t>2023/1/21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7490D57-FB41-91FD-3E31-0CBF230CE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1A04B79-856A-CFB5-047D-7BA56E9F4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DD6BA-3432-47E4-BC88-1BC5445F59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6868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F5218EA-5386-2CB7-DB97-1AC0CEE98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8CAABC8-0174-3D8B-6067-0CB636585F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D6B92B7-625D-3B2E-7553-FFE956D0E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54803-8796-4B42-AD43-225D7FBC1CE4}" type="datetimeFigureOut">
              <a:rPr kumimoji="1" lang="ja-JP" altLang="en-US" smtClean="0"/>
              <a:t>2023/1/21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AACC528-4AD7-71B2-747A-09B6C594A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3B3C5EB-1BCF-703B-4408-299D0B1F2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DD6BA-3432-47E4-BC88-1BC5445F59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1134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B9465C-1D17-E900-E812-B7453A63D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B44A784-A02E-77F4-2C2B-4FD398FB86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E45DC36-56D4-39F0-D0AB-48582F11DE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944AF40-F35A-62A9-FA7B-7291A6BF0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54803-8796-4B42-AD43-225D7FBC1CE4}" type="datetimeFigureOut">
              <a:rPr kumimoji="1" lang="ja-JP" altLang="en-US" smtClean="0"/>
              <a:t>2023/1/21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C4F7CBA-7638-CEE1-E807-E3865F8AB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8DE48C0-EFFF-AD1B-A856-71615BE95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DD6BA-3432-47E4-BC88-1BC5445F59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142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CD449ED-12CB-A318-7126-C71446E02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69975F1-4158-778C-20F9-8CDAD9D555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B62204A-F9AC-2D05-F653-27F47594DE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E8BF813-BDF4-884F-2D6A-497A7747A1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CFBC9F7-661B-D883-F33B-3101FCEBA8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E8A5EB2-C2BB-46BD-616C-CBE50C439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54803-8796-4B42-AD43-225D7FBC1CE4}" type="datetimeFigureOut">
              <a:rPr kumimoji="1" lang="ja-JP" altLang="en-US" smtClean="0"/>
              <a:t>2023/1/21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C754ECF-6988-59A2-1F22-9C46EA708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2FC81C1-FE72-B15A-1A22-7B0556D3B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DD6BA-3432-47E4-BC88-1BC5445F59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8185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4DFB44-6CE7-1AA4-FAD6-5DD8D80F7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61BE7A2-C473-2DFA-88C5-D4FE903A5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54803-8796-4B42-AD43-225D7FBC1CE4}" type="datetimeFigureOut">
              <a:rPr kumimoji="1" lang="ja-JP" altLang="en-US" smtClean="0"/>
              <a:t>2023/1/21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EFBCD64-EB21-278B-7F77-8DC7D95A7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96FE34A-16CA-3706-CA19-54C709054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DD6BA-3432-47E4-BC88-1BC5445F59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3819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0BE2DCA-A917-1330-DD7A-40FD6BAB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54803-8796-4B42-AD43-225D7FBC1CE4}" type="datetimeFigureOut">
              <a:rPr kumimoji="1" lang="ja-JP" altLang="en-US" smtClean="0"/>
              <a:t>2023/1/21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C0247292-5173-F8C1-DC93-FEDD5BD42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0000D5F-C9E2-B297-C9DD-39D24F652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DD6BA-3432-47E4-BC88-1BC5445F59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7860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24AFC5-8DEE-7D07-4DB2-01DAFFC48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4D39747-4D8C-B32A-5C7E-515925975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0554D42-8C54-4F00-0E6C-C338210DF4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7BD6E39-0EE3-08CF-ABBD-638F3BDEA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54803-8796-4B42-AD43-225D7FBC1CE4}" type="datetimeFigureOut">
              <a:rPr kumimoji="1" lang="ja-JP" altLang="en-US" smtClean="0"/>
              <a:t>2023/1/21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B7D12B7-B9EA-9FCF-4C9E-AC2072B51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70051EC-1958-A45E-0F6C-D70172FC9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DD6BA-3432-47E4-BC88-1BC5445F59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652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69DAB3-2959-1A87-4396-3EB36ECA7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9DC1E38-71A2-F767-B30B-3E244669D8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DC3C1FF-D451-BB22-3384-8A77B1DFCC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8624FBD-0809-B9E0-B31C-18A0FCCD8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54803-8796-4B42-AD43-225D7FBC1CE4}" type="datetimeFigureOut">
              <a:rPr kumimoji="1" lang="ja-JP" altLang="en-US" smtClean="0"/>
              <a:t>2023/1/21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4A3A777-869B-683A-BD4B-BDDCE8ABC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4EECC17-3E45-E938-1FB3-C01A84171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DD6BA-3432-47E4-BC88-1BC5445F59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1284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8272AF3-6599-AB59-D38B-7897EC047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051B241-FDA0-AC42-BCB8-73E33DE564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D79F68F-9F3F-89F0-917B-1607A4E723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F54803-8796-4B42-AD43-225D7FBC1CE4}" type="datetimeFigureOut">
              <a:rPr kumimoji="1" lang="ja-JP" altLang="en-US" smtClean="0"/>
              <a:t>2023/1/21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6C25B75-B39E-EE65-49EA-1D980018AF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5E527B2-B35B-2128-B2EF-FDEEABEFA7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DD6BA-3432-47E4-BC88-1BC5445F59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4894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0A20DA3-CD5E-6CF4-E294-1CD408C0295D}"/>
              </a:ext>
            </a:extLst>
          </p:cNvPr>
          <p:cNvSpPr txBox="1"/>
          <p:nvPr/>
        </p:nvSpPr>
        <p:spPr>
          <a:xfrm>
            <a:off x="5434804" y="321459"/>
            <a:ext cx="2004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dirty="0"/>
              <a:t>カメラ登録情報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B099D493-ADD3-303A-99D3-21BD4E21EECA}"/>
              </a:ext>
            </a:extLst>
          </p:cNvPr>
          <p:cNvSpPr txBox="1"/>
          <p:nvPr/>
        </p:nvSpPr>
        <p:spPr>
          <a:xfrm>
            <a:off x="3376569" y="4164971"/>
            <a:ext cx="541486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x</a:t>
            </a:r>
            <a:endParaRPr kumimoji="1" lang="ja-JP" altLang="en-US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9BF0CDFE-467B-B341-238C-55C64354B667}"/>
              </a:ext>
            </a:extLst>
          </p:cNvPr>
          <p:cNvSpPr txBox="1"/>
          <p:nvPr/>
        </p:nvSpPr>
        <p:spPr>
          <a:xfrm>
            <a:off x="3856729" y="4174273"/>
            <a:ext cx="1072367" cy="36933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1000</a:t>
            </a:r>
            <a:endParaRPr kumimoji="1" lang="ja-JP" altLang="en-US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CE6784A0-7F5E-1334-CCFF-207EDBC6EB5D}"/>
              </a:ext>
            </a:extLst>
          </p:cNvPr>
          <p:cNvSpPr txBox="1"/>
          <p:nvPr/>
        </p:nvSpPr>
        <p:spPr>
          <a:xfrm>
            <a:off x="1964187" y="4174273"/>
            <a:ext cx="1072367" cy="36933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2000</a:t>
            </a:r>
            <a:endParaRPr kumimoji="1" lang="ja-JP" altLang="en-US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A0847DB4-1898-CE01-5176-61F8EE0E3F92}"/>
              </a:ext>
            </a:extLst>
          </p:cNvPr>
          <p:cNvSpPr txBox="1"/>
          <p:nvPr/>
        </p:nvSpPr>
        <p:spPr>
          <a:xfrm>
            <a:off x="306995" y="4167610"/>
            <a:ext cx="1494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dirty="0"/>
              <a:t>視野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3B0E3DAE-658D-126D-5C08-92E106A9571E}"/>
              </a:ext>
            </a:extLst>
          </p:cNvPr>
          <p:cNvSpPr txBox="1"/>
          <p:nvPr/>
        </p:nvSpPr>
        <p:spPr>
          <a:xfrm>
            <a:off x="6666375" y="1150397"/>
            <a:ext cx="46256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Visco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xxxxxxxxxxxxxxxxxxxxx</a:t>
            </a:r>
            <a:r>
              <a:rPr kumimoji="1" lang="ja-JP" altLang="en-US" dirty="0"/>
              <a:t>　　　　　▼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9356F74-29DC-1B09-9BC1-36835F069B09}"/>
              </a:ext>
            </a:extLst>
          </p:cNvPr>
          <p:cNvSpPr txBox="1"/>
          <p:nvPr/>
        </p:nvSpPr>
        <p:spPr>
          <a:xfrm>
            <a:off x="6116853" y="2720403"/>
            <a:ext cx="2004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dirty="0"/>
              <a:t>レンズ型式名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74067EF-40D0-69AB-7976-B5B4C46DE594}"/>
              </a:ext>
            </a:extLst>
          </p:cNvPr>
          <p:cNvSpPr txBox="1"/>
          <p:nvPr/>
        </p:nvSpPr>
        <p:spPr>
          <a:xfrm>
            <a:off x="6666376" y="3089734"/>
            <a:ext cx="462526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ミュートトロン </a:t>
            </a:r>
            <a:r>
              <a:rPr kumimoji="1" lang="en-US" altLang="ja-JP" dirty="0"/>
              <a:t>0.345</a:t>
            </a:r>
            <a:r>
              <a:rPr kumimoji="1" lang="ja-JP" altLang="en-US" dirty="0"/>
              <a:t>レンズ▼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586BF0C-9617-7CDB-8B20-1D67D019EE7A}"/>
              </a:ext>
            </a:extLst>
          </p:cNvPr>
          <p:cNvSpPr txBox="1"/>
          <p:nvPr/>
        </p:nvSpPr>
        <p:spPr>
          <a:xfrm>
            <a:off x="3376569" y="4956864"/>
            <a:ext cx="541486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x</a:t>
            </a:r>
            <a:endParaRPr kumimoji="1" lang="ja-JP" altLang="en-US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F6B05649-3FB4-8F23-7513-2A2C07252999}"/>
              </a:ext>
            </a:extLst>
          </p:cNvPr>
          <p:cNvSpPr txBox="1"/>
          <p:nvPr/>
        </p:nvSpPr>
        <p:spPr>
          <a:xfrm>
            <a:off x="3856729" y="4966166"/>
            <a:ext cx="1072367" cy="36933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1000</a:t>
            </a:r>
            <a:endParaRPr kumimoji="1" lang="ja-JP" altLang="en-US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FE9DED34-44C4-689F-6A16-FE28D3F09858}"/>
              </a:ext>
            </a:extLst>
          </p:cNvPr>
          <p:cNvSpPr txBox="1"/>
          <p:nvPr/>
        </p:nvSpPr>
        <p:spPr>
          <a:xfrm>
            <a:off x="1964187" y="4966166"/>
            <a:ext cx="1072367" cy="36933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2000</a:t>
            </a:r>
            <a:endParaRPr kumimoji="1" lang="ja-JP" altLang="en-US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65CB1948-8479-0C77-B3CB-401EBBAB9228}"/>
              </a:ext>
            </a:extLst>
          </p:cNvPr>
          <p:cNvSpPr txBox="1"/>
          <p:nvPr/>
        </p:nvSpPr>
        <p:spPr>
          <a:xfrm>
            <a:off x="306995" y="4959503"/>
            <a:ext cx="1494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dirty="0"/>
              <a:t>分解能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9294D4C2-EEB2-1137-98F6-41DC7573F6D1}"/>
              </a:ext>
            </a:extLst>
          </p:cNvPr>
          <p:cNvSpPr txBox="1"/>
          <p:nvPr/>
        </p:nvSpPr>
        <p:spPr>
          <a:xfrm>
            <a:off x="0" y="44782"/>
            <a:ext cx="2004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理論設計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A0845DC8-0723-E243-030B-0FC9BEACD62C}"/>
              </a:ext>
            </a:extLst>
          </p:cNvPr>
          <p:cNvSpPr txBox="1"/>
          <p:nvPr/>
        </p:nvSpPr>
        <p:spPr>
          <a:xfrm>
            <a:off x="1698403" y="6367922"/>
            <a:ext cx="2062312" cy="36933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レポート出力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746C597E-A7A4-92C4-8C6C-7531B039C1E5}"/>
              </a:ext>
            </a:extLst>
          </p:cNvPr>
          <p:cNvSpPr txBox="1"/>
          <p:nvPr/>
        </p:nvSpPr>
        <p:spPr>
          <a:xfrm>
            <a:off x="6087632" y="5215985"/>
            <a:ext cx="2204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dirty="0"/>
              <a:t>レンズ倍率レンジ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8EA50795-78D7-0A12-A7C6-A2202FFC101D}"/>
              </a:ext>
            </a:extLst>
          </p:cNvPr>
          <p:cNvSpPr txBox="1"/>
          <p:nvPr/>
        </p:nvSpPr>
        <p:spPr>
          <a:xfrm>
            <a:off x="8304741" y="5231224"/>
            <a:ext cx="22939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0.345</a:t>
            </a:r>
            <a:r>
              <a:rPr lang="ja-JP" altLang="en-US" dirty="0"/>
              <a:t> </a:t>
            </a:r>
            <a:r>
              <a:rPr lang="en-US" altLang="ja-JP" dirty="0"/>
              <a:t>–</a:t>
            </a:r>
            <a:r>
              <a:rPr lang="ja-JP" altLang="en-US" dirty="0"/>
              <a:t> </a:t>
            </a:r>
            <a:r>
              <a:rPr lang="en-US" altLang="ja-JP" dirty="0"/>
              <a:t>0.345</a:t>
            </a:r>
            <a:endParaRPr kumimoji="1" lang="ja-JP" altLang="en-US" dirty="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DF99D31B-2319-71F4-4D0D-63D3F837E672}"/>
              </a:ext>
            </a:extLst>
          </p:cNvPr>
          <p:cNvSpPr txBox="1"/>
          <p:nvPr/>
        </p:nvSpPr>
        <p:spPr>
          <a:xfrm>
            <a:off x="2035590" y="2961530"/>
            <a:ext cx="1072367" cy="3693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0.345</a:t>
            </a:r>
            <a:endParaRPr kumimoji="1" lang="ja-JP" altLang="en-US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CC251442-B717-10F2-6225-6F4DF58798E2}"/>
              </a:ext>
            </a:extLst>
          </p:cNvPr>
          <p:cNvSpPr txBox="1"/>
          <p:nvPr/>
        </p:nvSpPr>
        <p:spPr>
          <a:xfrm>
            <a:off x="-39978" y="2981169"/>
            <a:ext cx="2004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dirty="0"/>
              <a:t>レンズ倍率</a:t>
            </a: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72562987-8F9B-57DB-44AD-FECFF4C77011}"/>
              </a:ext>
            </a:extLst>
          </p:cNvPr>
          <p:cNvSpPr txBox="1"/>
          <p:nvPr/>
        </p:nvSpPr>
        <p:spPr>
          <a:xfrm>
            <a:off x="2026813" y="3469208"/>
            <a:ext cx="1072367" cy="36933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2000</a:t>
            </a:r>
            <a:endParaRPr kumimoji="1" lang="ja-JP" altLang="en-US" dirty="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BF67A2D8-1BA7-6E1B-B3BB-376EBEE907B5}"/>
              </a:ext>
            </a:extLst>
          </p:cNvPr>
          <p:cNvSpPr txBox="1"/>
          <p:nvPr/>
        </p:nvSpPr>
        <p:spPr>
          <a:xfrm>
            <a:off x="369621" y="3462545"/>
            <a:ext cx="1494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dirty="0"/>
              <a:t>WD</a:t>
            </a:r>
            <a:endParaRPr kumimoji="1" lang="ja-JP" altLang="en-US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4378D6D4-D67D-2800-F8F7-F72A43C11ED8}"/>
              </a:ext>
            </a:extLst>
          </p:cNvPr>
          <p:cNvSpPr txBox="1"/>
          <p:nvPr/>
        </p:nvSpPr>
        <p:spPr>
          <a:xfrm>
            <a:off x="3458301" y="1586649"/>
            <a:ext cx="541486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x</a:t>
            </a:r>
            <a:endParaRPr kumimoji="1" lang="ja-JP" altLang="en-US" dirty="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4408FEE8-8628-7823-5DCA-565D1C11F512}"/>
              </a:ext>
            </a:extLst>
          </p:cNvPr>
          <p:cNvSpPr txBox="1"/>
          <p:nvPr/>
        </p:nvSpPr>
        <p:spPr>
          <a:xfrm>
            <a:off x="388727" y="1586650"/>
            <a:ext cx="1494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dirty="0"/>
              <a:t>CMOS size</a:t>
            </a:r>
            <a:endParaRPr kumimoji="1" lang="ja-JP" altLang="en-US" dirty="0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1CF72DDE-999F-7A8E-714E-527C1258FA14}"/>
              </a:ext>
            </a:extLst>
          </p:cNvPr>
          <p:cNvSpPr txBox="1"/>
          <p:nvPr/>
        </p:nvSpPr>
        <p:spPr>
          <a:xfrm>
            <a:off x="3896707" y="1595951"/>
            <a:ext cx="1072367" cy="3693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1000</a:t>
            </a:r>
            <a:endParaRPr kumimoji="1" lang="ja-JP" altLang="en-US" dirty="0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433D73AD-9509-2FDE-0150-145DACA72844}"/>
              </a:ext>
            </a:extLst>
          </p:cNvPr>
          <p:cNvSpPr txBox="1"/>
          <p:nvPr/>
        </p:nvSpPr>
        <p:spPr>
          <a:xfrm>
            <a:off x="2004165" y="1595951"/>
            <a:ext cx="1072367" cy="3693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2000</a:t>
            </a:r>
            <a:endParaRPr kumimoji="1" lang="ja-JP" altLang="en-US" dirty="0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8A205E78-810C-71DB-F0EB-47B39DDE1AD5}"/>
              </a:ext>
            </a:extLst>
          </p:cNvPr>
          <p:cNvSpPr txBox="1"/>
          <p:nvPr/>
        </p:nvSpPr>
        <p:spPr>
          <a:xfrm>
            <a:off x="3458301" y="1154737"/>
            <a:ext cx="541486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x</a:t>
            </a:r>
            <a:endParaRPr kumimoji="1" lang="ja-JP" altLang="en-US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CA9FA93F-CC6E-9102-619C-8084D90D618D}"/>
              </a:ext>
            </a:extLst>
          </p:cNvPr>
          <p:cNvSpPr txBox="1"/>
          <p:nvPr/>
        </p:nvSpPr>
        <p:spPr>
          <a:xfrm>
            <a:off x="3896707" y="1164039"/>
            <a:ext cx="1072367" cy="3693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1000</a:t>
            </a:r>
            <a:endParaRPr kumimoji="1" lang="ja-JP" altLang="en-US" dirty="0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05FB0860-132A-4E23-1130-F6642E9D4990}"/>
              </a:ext>
            </a:extLst>
          </p:cNvPr>
          <p:cNvSpPr txBox="1"/>
          <p:nvPr/>
        </p:nvSpPr>
        <p:spPr>
          <a:xfrm>
            <a:off x="2004165" y="1164039"/>
            <a:ext cx="1072367" cy="3693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2000</a:t>
            </a:r>
            <a:endParaRPr kumimoji="1" lang="ja-JP" altLang="en-US" dirty="0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0540D3DB-6FB7-089B-50C3-F7205B184AA5}"/>
              </a:ext>
            </a:extLst>
          </p:cNvPr>
          <p:cNvSpPr txBox="1"/>
          <p:nvPr/>
        </p:nvSpPr>
        <p:spPr>
          <a:xfrm>
            <a:off x="388727" y="1187646"/>
            <a:ext cx="1494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dirty="0"/>
              <a:t>画素数</a:t>
            </a: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9F0915C3-0311-603C-16F1-18D806F5416C}"/>
              </a:ext>
            </a:extLst>
          </p:cNvPr>
          <p:cNvSpPr txBox="1"/>
          <p:nvPr/>
        </p:nvSpPr>
        <p:spPr>
          <a:xfrm>
            <a:off x="1985059" y="2007835"/>
            <a:ext cx="72539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dirty="0"/>
              <a:t>2/3</a:t>
            </a:r>
            <a:endParaRPr kumimoji="1" lang="ja-JP" altLang="en-US" dirty="0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62328EDA-0053-0E95-7029-E2427B4A6C47}"/>
              </a:ext>
            </a:extLst>
          </p:cNvPr>
          <p:cNvSpPr txBox="1"/>
          <p:nvPr/>
        </p:nvSpPr>
        <p:spPr>
          <a:xfrm>
            <a:off x="-19106" y="1983855"/>
            <a:ext cx="1883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ja-JP" altLang="en-US" dirty="0"/>
              <a:t>イメージサイズ</a:t>
            </a:r>
            <a:endParaRPr kumimoji="1" lang="ja-JP" altLang="en-US" dirty="0"/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4398E0FA-01C7-F555-7D79-9AA66391B96D}"/>
              </a:ext>
            </a:extLst>
          </p:cNvPr>
          <p:cNvSpPr txBox="1"/>
          <p:nvPr/>
        </p:nvSpPr>
        <p:spPr>
          <a:xfrm>
            <a:off x="7390401" y="3567362"/>
            <a:ext cx="1072367" cy="3693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2</a:t>
            </a:r>
            <a:endParaRPr kumimoji="1" lang="ja-JP" altLang="en-US" dirty="0"/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52E64D6D-569B-AB06-F65D-E52AF6F439A2}"/>
              </a:ext>
            </a:extLst>
          </p:cNvPr>
          <p:cNvSpPr txBox="1"/>
          <p:nvPr/>
        </p:nvSpPr>
        <p:spPr>
          <a:xfrm>
            <a:off x="5733209" y="3560699"/>
            <a:ext cx="1494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ja-JP" altLang="en-US" dirty="0"/>
              <a:t>深度</a:t>
            </a:r>
            <a:endParaRPr kumimoji="1" lang="ja-JP" altLang="en-US" dirty="0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D2B2ABA2-B51B-7956-732E-035916082356}"/>
              </a:ext>
            </a:extLst>
          </p:cNvPr>
          <p:cNvSpPr txBox="1"/>
          <p:nvPr/>
        </p:nvSpPr>
        <p:spPr>
          <a:xfrm>
            <a:off x="8396590" y="3588935"/>
            <a:ext cx="1494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mm</a:t>
            </a:r>
            <a:endParaRPr kumimoji="1" lang="ja-JP" altLang="en-US" dirty="0"/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0D6684F5-0480-92B6-137F-A772FCD065E2}"/>
              </a:ext>
            </a:extLst>
          </p:cNvPr>
          <p:cNvSpPr txBox="1"/>
          <p:nvPr/>
        </p:nvSpPr>
        <p:spPr>
          <a:xfrm>
            <a:off x="8179878" y="4771877"/>
            <a:ext cx="1072367" cy="3693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dirty="0"/>
              <a:t>2/3</a:t>
            </a:r>
            <a:endParaRPr kumimoji="1" lang="ja-JP" altLang="en-US" dirty="0"/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7FA4C321-8EA9-FB4A-6D8F-CB249F9393C6}"/>
              </a:ext>
            </a:extLst>
          </p:cNvPr>
          <p:cNvSpPr txBox="1"/>
          <p:nvPr/>
        </p:nvSpPr>
        <p:spPr>
          <a:xfrm>
            <a:off x="6133959" y="4765214"/>
            <a:ext cx="1883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ja-JP" altLang="en-US" dirty="0"/>
              <a:t>イメージサイズ</a:t>
            </a:r>
            <a:endParaRPr kumimoji="1" lang="ja-JP" altLang="en-US" dirty="0"/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4C58FEED-D67A-B9F3-FA58-D4E365A262C9}"/>
              </a:ext>
            </a:extLst>
          </p:cNvPr>
          <p:cNvSpPr txBox="1"/>
          <p:nvPr/>
        </p:nvSpPr>
        <p:spPr>
          <a:xfrm flipH="1">
            <a:off x="9186066" y="4761231"/>
            <a:ext cx="1186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型　以上</a:t>
            </a:r>
            <a:endParaRPr kumimoji="1" lang="ja-JP" altLang="en-US" dirty="0"/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45957728-6B51-1453-BA1F-A6D60F826015}"/>
              </a:ext>
            </a:extLst>
          </p:cNvPr>
          <p:cNvSpPr txBox="1"/>
          <p:nvPr/>
        </p:nvSpPr>
        <p:spPr>
          <a:xfrm>
            <a:off x="7043029" y="1623295"/>
            <a:ext cx="3043820" cy="36933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500</a:t>
            </a:r>
            <a:r>
              <a:rPr kumimoji="1" lang="ja-JP" altLang="en-US" dirty="0"/>
              <a:t>万画素カラーカメラ</a:t>
            </a: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372B737D-DE01-512D-3B60-F1B6891A351F}"/>
              </a:ext>
            </a:extLst>
          </p:cNvPr>
          <p:cNvSpPr txBox="1"/>
          <p:nvPr/>
        </p:nvSpPr>
        <p:spPr>
          <a:xfrm flipH="1">
            <a:off x="2645135" y="1996128"/>
            <a:ext cx="656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型</a:t>
            </a: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CD0E41E8-CF80-B83D-22D9-7EFE510B6812}"/>
              </a:ext>
            </a:extLst>
          </p:cNvPr>
          <p:cNvSpPr txBox="1"/>
          <p:nvPr/>
        </p:nvSpPr>
        <p:spPr>
          <a:xfrm>
            <a:off x="1204547" y="3832394"/>
            <a:ext cx="4709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dirty="0"/>
              <a:t>WD =</a:t>
            </a:r>
            <a:r>
              <a:rPr kumimoji="1" lang="ja-JP" altLang="en-US" dirty="0"/>
              <a:t>　</a:t>
            </a:r>
            <a:r>
              <a:rPr lang="ja-JP" altLang="en-US" b="0" i="0" dirty="0">
                <a:solidFill>
                  <a:srgbClr val="212529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センサ幅　視野幅　焦点距離</a:t>
            </a:r>
            <a:endParaRPr kumimoji="1" lang="ja-JP" altLang="en-US" dirty="0"/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A9CBDE30-5B98-E473-0D0C-2DB8730C962A}"/>
              </a:ext>
            </a:extLst>
          </p:cNvPr>
          <p:cNvSpPr txBox="1"/>
          <p:nvPr/>
        </p:nvSpPr>
        <p:spPr>
          <a:xfrm>
            <a:off x="4584665" y="9236677"/>
            <a:ext cx="1236459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ja-JP" altLang="en-US" b="0" i="0" dirty="0">
                <a:solidFill>
                  <a:srgbClr val="212529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焦点距離</a:t>
            </a:r>
            <a:endParaRPr kumimoji="1" lang="ja-JP" altLang="en-US" dirty="0"/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95C1B3BF-2001-2E20-25A1-D5FCC65DA475}"/>
              </a:ext>
            </a:extLst>
          </p:cNvPr>
          <p:cNvSpPr txBox="1"/>
          <p:nvPr/>
        </p:nvSpPr>
        <p:spPr>
          <a:xfrm>
            <a:off x="4496750" y="8582859"/>
            <a:ext cx="1236459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ja-JP" altLang="en-US" b="0" i="0" dirty="0">
                <a:solidFill>
                  <a:srgbClr val="212529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視野幅</a:t>
            </a:r>
            <a:endParaRPr kumimoji="1" lang="ja-JP" altLang="en-US" dirty="0"/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833B0046-A914-7B81-3164-0BE6F66E5314}"/>
              </a:ext>
            </a:extLst>
          </p:cNvPr>
          <p:cNvSpPr txBox="1"/>
          <p:nvPr/>
        </p:nvSpPr>
        <p:spPr>
          <a:xfrm>
            <a:off x="4584665" y="7952596"/>
            <a:ext cx="1236459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ja-JP" altLang="en-US" b="0" i="0" dirty="0">
                <a:solidFill>
                  <a:srgbClr val="212529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センサ幅</a:t>
            </a:r>
            <a:endParaRPr kumimoji="1" lang="ja-JP" altLang="en-US" dirty="0"/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9382FFD7-CACA-DC2E-7AFA-C2B859BB0316}"/>
              </a:ext>
            </a:extLst>
          </p:cNvPr>
          <p:cNvSpPr txBox="1"/>
          <p:nvPr/>
        </p:nvSpPr>
        <p:spPr>
          <a:xfrm>
            <a:off x="2961081" y="8243101"/>
            <a:ext cx="1236459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ja-JP" altLang="en-US" dirty="0"/>
              <a:t>倍率</a:t>
            </a:r>
            <a:endParaRPr kumimoji="1" lang="ja-JP" altLang="en-US" dirty="0"/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61491E1B-AA0D-1138-359D-0A2FB75015E0}"/>
              </a:ext>
            </a:extLst>
          </p:cNvPr>
          <p:cNvSpPr txBox="1"/>
          <p:nvPr/>
        </p:nvSpPr>
        <p:spPr>
          <a:xfrm>
            <a:off x="3039549" y="9440864"/>
            <a:ext cx="1236459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dirty="0"/>
              <a:t>WD</a:t>
            </a:r>
            <a:endParaRPr kumimoji="1" lang="ja-JP" altLang="en-US" dirty="0"/>
          </a:p>
        </p:txBody>
      </p:sp>
      <p:pic>
        <p:nvPicPr>
          <p:cNvPr id="75" name="図 74">
            <a:extLst>
              <a:ext uri="{FF2B5EF4-FFF2-40B4-BE49-F238E27FC236}">
                <a16:creationId xmlns:a16="http://schemas.microsoft.com/office/drawing/2014/main" id="{636CCA83-532D-ECA7-AE19-9CF34C2839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2175" y="6948488"/>
            <a:ext cx="4473328" cy="4244708"/>
          </a:xfrm>
          <a:prstGeom prst="rect">
            <a:avLst/>
          </a:prstGeom>
        </p:spPr>
      </p:pic>
      <p:pic>
        <p:nvPicPr>
          <p:cNvPr id="77" name="図 76">
            <a:extLst>
              <a:ext uri="{FF2B5EF4-FFF2-40B4-BE49-F238E27FC236}">
                <a16:creationId xmlns:a16="http://schemas.microsoft.com/office/drawing/2014/main" id="{E1685CB5-2E0A-35E1-0EA5-AD7A9DC1C1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98021" y="5451179"/>
            <a:ext cx="4785775" cy="4359018"/>
          </a:xfrm>
          <a:prstGeom prst="rect">
            <a:avLst/>
          </a:prstGeom>
        </p:spPr>
      </p:pic>
      <p:pic>
        <p:nvPicPr>
          <p:cNvPr id="79" name="図 78">
            <a:extLst>
              <a:ext uri="{FF2B5EF4-FFF2-40B4-BE49-F238E27FC236}">
                <a16:creationId xmlns:a16="http://schemas.microsoft.com/office/drawing/2014/main" id="{5D97D962-81E3-DBE9-D676-7055624262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97717" y="-1021378"/>
            <a:ext cx="4168501" cy="6058425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AF7BB5A-DD78-B5D7-92ED-53C8C91281E3}"/>
              </a:ext>
            </a:extLst>
          </p:cNvPr>
          <p:cNvSpPr txBox="1"/>
          <p:nvPr/>
        </p:nvSpPr>
        <p:spPr>
          <a:xfrm>
            <a:off x="9796871" y="304628"/>
            <a:ext cx="1494770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新規登録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253305A-AFE2-AEF7-0332-A8C201157C49}"/>
              </a:ext>
            </a:extLst>
          </p:cNvPr>
          <p:cNvSpPr txBox="1"/>
          <p:nvPr/>
        </p:nvSpPr>
        <p:spPr>
          <a:xfrm>
            <a:off x="5340266" y="1348793"/>
            <a:ext cx="422886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←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CAB78A5-C4A7-B96E-AEB6-68FF4DF7A717}"/>
              </a:ext>
            </a:extLst>
          </p:cNvPr>
          <p:cNvSpPr txBox="1"/>
          <p:nvPr/>
        </p:nvSpPr>
        <p:spPr>
          <a:xfrm>
            <a:off x="5322679" y="2881974"/>
            <a:ext cx="422886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←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EF78F6C-D01F-00DE-F734-270926323370}"/>
              </a:ext>
            </a:extLst>
          </p:cNvPr>
          <p:cNvSpPr txBox="1"/>
          <p:nvPr/>
        </p:nvSpPr>
        <p:spPr>
          <a:xfrm>
            <a:off x="6116853" y="770894"/>
            <a:ext cx="2004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dirty="0"/>
              <a:t>カメラ型式名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F107133B-F107-016A-26ED-38ACEFCEDAC7}"/>
              </a:ext>
            </a:extLst>
          </p:cNvPr>
          <p:cNvSpPr txBox="1"/>
          <p:nvPr/>
        </p:nvSpPr>
        <p:spPr>
          <a:xfrm>
            <a:off x="5434804" y="2438026"/>
            <a:ext cx="2004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dirty="0"/>
              <a:t>レンズ登録情報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46133E8-093D-9165-F0F4-70850DD53F7E}"/>
              </a:ext>
            </a:extLst>
          </p:cNvPr>
          <p:cNvSpPr txBox="1"/>
          <p:nvPr/>
        </p:nvSpPr>
        <p:spPr>
          <a:xfrm>
            <a:off x="9796871" y="2573540"/>
            <a:ext cx="1494770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新規登録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9C4C023E-28B8-DE1A-9BDC-BCD938126E59}"/>
              </a:ext>
            </a:extLst>
          </p:cNvPr>
          <p:cNvSpPr txBox="1"/>
          <p:nvPr/>
        </p:nvSpPr>
        <p:spPr>
          <a:xfrm>
            <a:off x="1204547" y="4562735"/>
            <a:ext cx="4709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dirty="0"/>
              <a:t>WD =</a:t>
            </a:r>
            <a:r>
              <a:rPr kumimoji="1" lang="ja-JP" altLang="en-US" dirty="0"/>
              <a:t>　</a:t>
            </a:r>
            <a:r>
              <a:rPr lang="ja-JP" altLang="en-US" b="0" i="0" dirty="0">
                <a:solidFill>
                  <a:srgbClr val="212529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センサ幅　視野幅　焦点距離</a:t>
            </a:r>
            <a:endParaRPr kumimoji="1" lang="ja-JP" altLang="en-US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954E4ADD-8A2C-CA77-094F-3E9AB96F044E}"/>
              </a:ext>
            </a:extLst>
          </p:cNvPr>
          <p:cNvSpPr txBox="1"/>
          <p:nvPr/>
        </p:nvSpPr>
        <p:spPr>
          <a:xfrm>
            <a:off x="1204547" y="5310912"/>
            <a:ext cx="4709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dirty="0"/>
              <a:t>WD =</a:t>
            </a:r>
            <a:r>
              <a:rPr kumimoji="1" lang="ja-JP" altLang="en-US" dirty="0"/>
              <a:t>　</a:t>
            </a:r>
            <a:r>
              <a:rPr lang="ja-JP" altLang="en-US" b="0" i="0" dirty="0">
                <a:solidFill>
                  <a:srgbClr val="212529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センサ幅　視野幅　焦点距離</a:t>
            </a:r>
            <a:endParaRPr kumimoji="1" lang="ja-JP" altLang="en-US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A0744CA1-41BD-113F-5260-24715FF34677}"/>
              </a:ext>
            </a:extLst>
          </p:cNvPr>
          <p:cNvSpPr txBox="1"/>
          <p:nvPr/>
        </p:nvSpPr>
        <p:spPr>
          <a:xfrm>
            <a:off x="1340479" y="425821"/>
            <a:ext cx="1072367" cy="37980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ja-JP" altLang="en-US" dirty="0"/>
              <a:t>〇視野</a:t>
            </a:r>
            <a:endParaRPr kumimoji="1" lang="ja-JP" altLang="en-US" dirty="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2D0123CA-02E1-8A32-E6E8-7E0751BD36A5}"/>
              </a:ext>
            </a:extLst>
          </p:cNvPr>
          <p:cNvSpPr txBox="1"/>
          <p:nvPr/>
        </p:nvSpPr>
        <p:spPr>
          <a:xfrm>
            <a:off x="2417789" y="406046"/>
            <a:ext cx="82782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ja-JP" altLang="en-US" dirty="0"/>
              <a:t>〇</a:t>
            </a:r>
            <a:r>
              <a:rPr lang="en-US" altLang="ja-JP" dirty="0"/>
              <a:t>WD</a:t>
            </a:r>
            <a:endParaRPr kumimoji="1" lang="ja-JP" altLang="en-US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5F0A77C3-DCCE-7B25-7238-F116C5EFB48D}"/>
              </a:ext>
            </a:extLst>
          </p:cNvPr>
          <p:cNvSpPr txBox="1"/>
          <p:nvPr/>
        </p:nvSpPr>
        <p:spPr>
          <a:xfrm>
            <a:off x="800691" y="414114"/>
            <a:ext cx="897712" cy="380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ja-JP" altLang="en-US" dirty="0"/>
              <a:t>算出</a:t>
            </a:r>
            <a:endParaRPr kumimoji="1" lang="ja-JP" altLang="en-US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09C87E85-9008-0CD5-F781-EF1C5A940049}"/>
              </a:ext>
            </a:extLst>
          </p:cNvPr>
          <p:cNvSpPr txBox="1"/>
          <p:nvPr/>
        </p:nvSpPr>
        <p:spPr>
          <a:xfrm>
            <a:off x="3245612" y="406046"/>
            <a:ext cx="172346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ja-JP" altLang="en-US" dirty="0"/>
              <a:t>〇レンズ倍率</a:t>
            </a:r>
            <a:endParaRPr kumimoji="1" lang="ja-JP" altLang="en-US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C6DDD8FD-A796-943D-1B74-F32B454B880E}"/>
              </a:ext>
            </a:extLst>
          </p:cNvPr>
          <p:cNvSpPr txBox="1"/>
          <p:nvPr/>
        </p:nvSpPr>
        <p:spPr>
          <a:xfrm>
            <a:off x="1507078" y="757001"/>
            <a:ext cx="160087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ja-JP" altLang="en-US" dirty="0"/>
              <a:t>〇カメラ性能</a:t>
            </a:r>
            <a:endParaRPr kumimoji="1" lang="ja-JP" altLang="en-US" dirty="0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734AED96-D05F-0B55-861E-B49EAD8D3213}"/>
              </a:ext>
            </a:extLst>
          </p:cNvPr>
          <p:cNvSpPr txBox="1"/>
          <p:nvPr/>
        </p:nvSpPr>
        <p:spPr>
          <a:xfrm>
            <a:off x="3114864" y="742350"/>
            <a:ext cx="142022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ja-JP" altLang="en-US" dirty="0"/>
              <a:t>〇分解能</a:t>
            </a:r>
            <a:endParaRPr kumimoji="1" lang="ja-JP" altLang="en-US" dirty="0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6066AB16-C55F-F3B3-530F-1E37C71C2F84}"/>
              </a:ext>
            </a:extLst>
          </p:cNvPr>
          <p:cNvSpPr txBox="1"/>
          <p:nvPr/>
        </p:nvSpPr>
        <p:spPr>
          <a:xfrm>
            <a:off x="1883497" y="5793741"/>
            <a:ext cx="1072367" cy="3693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2</a:t>
            </a:r>
            <a:endParaRPr kumimoji="1" lang="ja-JP" altLang="en-US" dirty="0"/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EB209EFF-709A-E0C5-3AE1-9F186A651E36}"/>
              </a:ext>
            </a:extLst>
          </p:cNvPr>
          <p:cNvSpPr txBox="1"/>
          <p:nvPr/>
        </p:nvSpPr>
        <p:spPr>
          <a:xfrm>
            <a:off x="226305" y="5787078"/>
            <a:ext cx="1494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ja-JP" altLang="en-US" dirty="0"/>
              <a:t>深度</a:t>
            </a:r>
            <a:endParaRPr kumimoji="1" lang="ja-JP" altLang="en-US" dirty="0"/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42C4BBAF-9FB5-E482-5DB2-217E2AEC6FA0}"/>
              </a:ext>
            </a:extLst>
          </p:cNvPr>
          <p:cNvSpPr txBox="1"/>
          <p:nvPr/>
        </p:nvSpPr>
        <p:spPr>
          <a:xfrm>
            <a:off x="2889686" y="5815314"/>
            <a:ext cx="1494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mm</a:t>
            </a:r>
            <a:endParaRPr kumimoji="1" lang="ja-JP" altLang="en-US" dirty="0"/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893CA6A4-D9F1-BA7A-CD8F-E99276DCEB97}"/>
              </a:ext>
            </a:extLst>
          </p:cNvPr>
          <p:cNvSpPr txBox="1"/>
          <p:nvPr/>
        </p:nvSpPr>
        <p:spPr>
          <a:xfrm>
            <a:off x="11134484" y="4109261"/>
            <a:ext cx="498000" cy="3708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2</a:t>
            </a:r>
            <a:endParaRPr kumimoji="1" lang="ja-JP" altLang="en-US" dirty="0"/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2137847A-1018-3B35-8A5F-23ED1CEC649C}"/>
              </a:ext>
            </a:extLst>
          </p:cNvPr>
          <p:cNvSpPr txBox="1"/>
          <p:nvPr/>
        </p:nvSpPr>
        <p:spPr>
          <a:xfrm>
            <a:off x="8833485" y="4130956"/>
            <a:ext cx="2253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ja-JP" dirty="0"/>
              <a:t>Or </a:t>
            </a:r>
            <a:r>
              <a:rPr lang="ja-JP" altLang="en-US" dirty="0"/>
              <a:t>物像間距離</a:t>
            </a:r>
            <a:r>
              <a:rPr lang="en-US" altLang="ja-JP" dirty="0"/>
              <a:t>(OI)</a:t>
            </a:r>
            <a:endParaRPr kumimoji="1" lang="ja-JP" altLang="en-US" dirty="0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9BECE51E-20F1-B8FE-436A-3BA454332ACE}"/>
              </a:ext>
            </a:extLst>
          </p:cNvPr>
          <p:cNvSpPr txBox="1"/>
          <p:nvPr/>
        </p:nvSpPr>
        <p:spPr>
          <a:xfrm>
            <a:off x="11566306" y="4132322"/>
            <a:ext cx="1494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mm</a:t>
            </a:r>
            <a:endParaRPr kumimoji="1" lang="ja-JP" altLang="en-US" dirty="0"/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8C48EC57-4E4D-F796-DB18-078320035F40}"/>
              </a:ext>
            </a:extLst>
          </p:cNvPr>
          <p:cNvSpPr txBox="1"/>
          <p:nvPr/>
        </p:nvSpPr>
        <p:spPr>
          <a:xfrm>
            <a:off x="8033062" y="4138434"/>
            <a:ext cx="54374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2</a:t>
            </a:r>
            <a:endParaRPr kumimoji="1" lang="ja-JP" altLang="en-US" dirty="0"/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515125E9-D28A-AE13-1BA2-230AD831128B}"/>
              </a:ext>
            </a:extLst>
          </p:cNvPr>
          <p:cNvSpPr txBox="1"/>
          <p:nvPr/>
        </p:nvSpPr>
        <p:spPr>
          <a:xfrm>
            <a:off x="5714816" y="4088669"/>
            <a:ext cx="2155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ja-JP" altLang="en-US" dirty="0"/>
              <a:t>焦点距離</a:t>
            </a:r>
            <a:r>
              <a:rPr lang="en-US" altLang="ja-JP" dirty="0"/>
              <a:t>(FOV)</a:t>
            </a:r>
            <a:endParaRPr kumimoji="1" lang="ja-JP" altLang="en-US" dirty="0"/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AA2748AE-8070-46D5-9717-37F41CBA706E}"/>
              </a:ext>
            </a:extLst>
          </p:cNvPr>
          <p:cNvSpPr txBox="1"/>
          <p:nvPr/>
        </p:nvSpPr>
        <p:spPr>
          <a:xfrm>
            <a:off x="8564045" y="4101935"/>
            <a:ext cx="1494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mm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83095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0A20DA3-CD5E-6CF4-E294-1CD408C0295D}"/>
              </a:ext>
            </a:extLst>
          </p:cNvPr>
          <p:cNvSpPr txBox="1"/>
          <p:nvPr/>
        </p:nvSpPr>
        <p:spPr>
          <a:xfrm>
            <a:off x="200417" y="488516"/>
            <a:ext cx="2004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dirty="0"/>
              <a:t>カメラ型式名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BA3DC47-5852-C8BB-B9FE-13A7A3A57D16}"/>
              </a:ext>
            </a:extLst>
          </p:cNvPr>
          <p:cNvSpPr txBox="1"/>
          <p:nvPr/>
        </p:nvSpPr>
        <p:spPr>
          <a:xfrm>
            <a:off x="2217111" y="488515"/>
            <a:ext cx="2994134" cy="3693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xxxxxxxxxxxxx</a:t>
            </a:r>
            <a:r>
              <a:rPr kumimoji="1" lang="ja-JP" altLang="en-US" dirty="0"/>
              <a:t>　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33CB633-BAC6-0FBD-E4D6-5D4F2E2AD911}"/>
              </a:ext>
            </a:extLst>
          </p:cNvPr>
          <p:cNvSpPr txBox="1"/>
          <p:nvPr/>
        </p:nvSpPr>
        <p:spPr>
          <a:xfrm>
            <a:off x="2167425" y="3985984"/>
            <a:ext cx="3043820" cy="3693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Visco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17979FB-EDB2-F41A-D14D-EC403729A97C}"/>
              </a:ext>
            </a:extLst>
          </p:cNvPr>
          <p:cNvSpPr txBox="1"/>
          <p:nvPr/>
        </p:nvSpPr>
        <p:spPr>
          <a:xfrm>
            <a:off x="2167425" y="3284527"/>
            <a:ext cx="3043820" cy="3693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500</a:t>
            </a:r>
            <a:r>
              <a:rPr kumimoji="1" lang="ja-JP" altLang="en-US" dirty="0"/>
              <a:t>万画素カラーカメラ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00BE9D5-D08F-6345-4AA0-B0D910DC43CF}"/>
              </a:ext>
            </a:extLst>
          </p:cNvPr>
          <p:cNvSpPr txBox="1"/>
          <p:nvPr/>
        </p:nvSpPr>
        <p:spPr>
          <a:xfrm>
            <a:off x="589144" y="3985985"/>
            <a:ext cx="1494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dirty="0"/>
              <a:t>メーカ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57CE3BC-B997-06F3-15D4-F3CE2B24BB49}"/>
              </a:ext>
            </a:extLst>
          </p:cNvPr>
          <p:cNvSpPr txBox="1"/>
          <p:nvPr/>
        </p:nvSpPr>
        <p:spPr>
          <a:xfrm>
            <a:off x="589144" y="3284527"/>
            <a:ext cx="1494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dirty="0"/>
              <a:t>概要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1D47691-B7E9-BFCB-6391-B70EDF3AECD4}"/>
              </a:ext>
            </a:extLst>
          </p:cNvPr>
          <p:cNvSpPr txBox="1"/>
          <p:nvPr/>
        </p:nvSpPr>
        <p:spPr>
          <a:xfrm>
            <a:off x="3658718" y="2515512"/>
            <a:ext cx="541486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x</a:t>
            </a:r>
            <a:endParaRPr kumimoji="1" lang="ja-JP" altLang="en-US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8EBCD5BF-C9D6-2796-3551-9A3DFAFEAAAD}"/>
              </a:ext>
            </a:extLst>
          </p:cNvPr>
          <p:cNvSpPr txBox="1"/>
          <p:nvPr/>
        </p:nvSpPr>
        <p:spPr>
          <a:xfrm>
            <a:off x="200417" y="2515513"/>
            <a:ext cx="1883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dirty="0"/>
              <a:t>CMOS</a:t>
            </a:r>
            <a:r>
              <a:rPr kumimoji="1" lang="ja-JP" altLang="en-US" dirty="0"/>
              <a:t>サイズ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98B5E262-4C10-73C7-B294-84434E50E5D2}"/>
              </a:ext>
            </a:extLst>
          </p:cNvPr>
          <p:cNvSpPr txBox="1"/>
          <p:nvPr/>
        </p:nvSpPr>
        <p:spPr>
          <a:xfrm>
            <a:off x="4138878" y="2524814"/>
            <a:ext cx="1072367" cy="3693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1000</a:t>
            </a:r>
            <a:endParaRPr kumimoji="1" lang="ja-JP" altLang="en-US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AF0CB7D0-2FDF-0DF7-A47D-FF1AC63F07E3}"/>
              </a:ext>
            </a:extLst>
          </p:cNvPr>
          <p:cNvSpPr txBox="1"/>
          <p:nvPr/>
        </p:nvSpPr>
        <p:spPr>
          <a:xfrm>
            <a:off x="2246336" y="2524814"/>
            <a:ext cx="1072367" cy="3693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2000</a:t>
            </a:r>
            <a:endParaRPr kumimoji="1" lang="ja-JP" altLang="en-US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748D5184-6408-DF45-BCAF-C6EAD707C891}"/>
              </a:ext>
            </a:extLst>
          </p:cNvPr>
          <p:cNvSpPr txBox="1"/>
          <p:nvPr/>
        </p:nvSpPr>
        <p:spPr>
          <a:xfrm>
            <a:off x="3745703" y="5332719"/>
            <a:ext cx="1494770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登録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207AA918-9CD1-3E79-EB96-D5D5D1A7F577}"/>
              </a:ext>
            </a:extLst>
          </p:cNvPr>
          <p:cNvSpPr txBox="1"/>
          <p:nvPr/>
        </p:nvSpPr>
        <p:spPr>
          <a:xfrm>
            <a:off x="2167425" y="4687440"/>
            <a:ext cx="3043820" cy="3693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dirty="0"/>
              <a:t>http://</a:t>
            </a:r>
            <a:endParaRPr kumimoji="1" lang="ja-JP" altLang="en-US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D451B917-CDB4-CDA8-9D86-43CAEDF6889E}"/>
              </a:ext>
            </a:extLst>
          </p:cNvPr>
          <p:cNvSpPr txBox="1"/>
          <p:nvPr/>
        </p:nvSpPr>
        <p:spPr>
          <a:xfrm>
            <a:off x="589144" y="4687441"/>
            <a:ext cx="1494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dirty="0"/>
              <a:t>URL</a:t>
            </a:r>
            <a:endParaRPr kumimoji="1" lang="ja-JP" altLang="en-US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B099D493-ADD3-303A-99D3-21BD4E21EECA}"/>
              </a:ext>
            </a:extLst>
          </p:cNvPr>
          <p:cNvSpPr txBox="1"/>
          <p:nvPr/>
        </p:nvSpPr>
        <p:spPr>
          <a:xfrm>
            <a:off x="3658718" y="1146647"/>
            <a:ext cx="541486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x</a:t>
            </a:r>
            <a:endParaRPr kumimoji="1" lang="ja-JP" altLang="en-US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9BF0CDFE-467B-B341-238C-55C64354B667}"/>
              </a:ext>
            </a:extLst>
          </p:cNvPr>
          <p:cNvSpPr txBox="1"/>
          <p:nvPr/>
        </p:nvSpPr>
        <p:spPr>
          <a:xfrm>
            <a:off x="4138878" y="1155949"/>
            <a:ext cx="1072367" cy="3693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1000</a:t>
            </a:r>
            <a:endParaRPr kumimoji="1" lang="ja-JP" altLang="en-US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CE6784A0-7F5E-1334-CCFF-207EDBC6EB5D}"/>
              </a:ext>
            </a:extLst>
          </p:cNvPr>
          <p:cNvSpPr txBox="1"/>
          <p:nvPr/>
        </p:nvSpPr>
        <p:spPr>
          <a:xfrm>
            <a:off x="2246336" y="1155949"/>
            <a:ext cx="1072367" cy="3693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2000</a:t>
            </a:r>
            <a:endParaRPr kumimoji="1" lang="ja-JP" altLang="en-US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A0847DB4-1898-CE01-5176-61F8EE0E3F92}"/>
              </a:ext>
            </a:extLst>
          </p:cNvPr>
          <p:cNvSpPr txBox="1"/>
          <p:nvPr/>
        </p:nvSpPr>
        <p:spPr>
          <a:xfrm>
            <a:off x="589144" y="1149286"/>
            <a:ext cx="1494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dirty="0"/>
              <a:t>画素数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4AA0A8A5-D33F-6CB7-CBC4-8DF85AA763D8}"/>
              </a:ext>
            </a:extLst>
          </p:cNvPr>
          <p:cNvSpPr txBox="1"/>
          <p:nvPr/>
        </p:nvSpPr>
        <p:spPr>
          <a:xfrm>
            <a:off x="2246336" y="1798783"/>
            <a:ext cx="1072367" cy="36933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dirty="0"/>
              <a:t>2/3</a:t>
            </a:r>
            <a:endParaRPr kumimoji="1" lang="ja-JP" altLang="en-US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0659BCD2-E858-1221-CB90-9EB351CD2488}"/>
              </a:ext>
            </a:extLst>
          </p:cNvPr>
          <p:cNvSpPr txBox="1"/>
          <p:nvPr/>
        </p:nvSpPr>
        <p:spPr>
          <a:xfrm>
            <a:off x="200417" y="1792120"/>
            <a:ext cx="1883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ja-JP" altLang="en-US" dirty="0"/>
              <a:t>イメージサイズ</a:t>
            </a:r>
            <a:endParaRPr kumimoji="1" lang="ja-JP" altLang="en-US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15343044-CA88-65D2-63C4-8FCB284DEF0F}"/>
              </a:ext>
            </a:extLst>
          </p:cNvPr>
          <p:cNvSpPr txBox="1"/>
          <p:nvPr/>
        </p:nvSpPr>
        <p:spPr>
          <a:xfrm flipH="1">
            <a:off x="3252524" y="1775626"/>
            <a:ext cx="656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型</a:t>
            </a:r>
          </a:p>
        </p:txBody>
      </p:sp>
    </p:spTree>
    <p:extLst>
      <p:ext uri="{BB962C8B-B14F-4D97-AF65-F5344CB8AC3E}">
        <p14:creationId xmlns:p14="http://schemas.microsoft.com/office/powerpoint/2010/main" val="2115890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A66C1D2-8525-0E6D-FBD4-5F47D23A30ED}"/>
              </a:ext>
            </a:extLst>
          </p:cNvPr>
          <p:cNvSpPr txBox="1"/>
          <p:nvPr/>
        </p:nvSpPr>
        <p:spPr>
          <a:xfrm>
            <a:off x="200417" y="488516"/>
            <a:ext cx="2004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ja-JP" altLang="en-US" dirty="0"/>
              <a:t>レンズ</a:t>
            </a:r>
            <a:r>
              <a:rPr kumimoji="1" lang="ja-JP" altLang="en-US" dirty="0"/>
              <a:t>型式名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9981F5A-B268-CFD2-8503-731AC07C594C}"/>
              </a:ext>
            </a:extLst>
          </p:cNvPr>
          <p:cNvSpPr txBox="1"/>
          <p:nvPr/>
        </p:nvSpPr>
        <p:spPr>
          <a:xfrm>
            <a:off x="2217111" y="488515"/>
            <a:ext cx="38788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xxxxxxxxxxxxx</a:t>
            </a:r>
            <a:r>
              <a:rPr kumimoji="1" lang="ja-JP" altLang="en-US" dirty="0"/>
              <a:t>　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F60EEF4-D4EE-68DA-DE0A-BA469F7FF7BB}"/>
              </a:ext>
            </a:extLst>
          </p:cNvPr>
          <p:cNvSpPr txBox="1"/>
          <p:nvPr/>
        </p:nvSpPr>
        <p:spPr>
          <a:xfrm>
            <a:off x="2167424" y="5045248"/>
            <a:ext cx="3928575" cy="3693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Visco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0FF5C56-AA20-9F4D-CF2D-4B84C22D47EA}"/>
              </a:ext>
            </a:extLst>
          </p:cNvPr>
          <p:cNvSpPr txBox="1"/>
          <p:nvPr/>
        </p:nvSpPr>
        <p:spPr>
          <a:xfrm>
            <a:off x="2167424" y="4343791"/>
            <a:ext cx="392857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X0.345 </a:t>
            </a:r>
            <a:r>
              <a:rPr kumimoji="1" lang="ja-JP" altLang="en-US" dirty="0"/>
              <a:t>テレセントリックレンズ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4739FD2-C98A-E268-9C15-764BF9523793}"/>
              </a:ext>
            </a:extLst>
          </p:cNvPr>
          <p:cNvSpPr txBox="1"/>
          <p:nvPr/>
        </p:nvSpPr>
        <p:spPr>
          <a:xfrm>
            <a:off x="589144" y="5045249"/>
            <a:ext cx="1494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dirty="0"/>
              <a:t>メーカ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1CC4352-CBDB-D254-78A9-9B84740274EE}"/>
              </a:ext>
            </a:extLst>
          </p:cNvPr>
          <p:cNvSpPr txBox="1"/>
          <p:nvPr/>
        </p:nvSpPr>
        <p:spPr>
          <a:xfrm>
            <a:off x="589144" y="4343791"/>
            <a:ext cx="1494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dirty="0"/>
              <a:t>概要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0C98D69B-ECE6-7C3B-1C86-FE791F5BB883}"/>
              </a:ext>
            </a:extLst>
          </p:cNvPr>
          <p:cNvSpPr txBox="1"/>
          <p:nvPr/>
        </p:nvSpPr>
        <p:spPr>
          <a:xfrm>
            <a:off x="589144" y="1865963"/>
            <a:ext cx="1494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dirty="0"/>
              <a:t>WD</a:t>
            </a:r>
            <a:endParaRPr kumimoji="1" lang="ja-JP" altLang="en-US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CB6AF96C-4D34-74E4-1137-02DA12A852C6}"/>
              </a:ext>
            </a:extLst>
          </p:cNvPr>
          <p:cNvSpPr txBox="1"/>
          <p:nvPr/>
        </p:nvSpPr>
        <p:spPr>
          <a:xfrm>
            <a:off x="2246336" y="1875264"/>
            <a:ext cx="1072367" cy="3693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2000</a:t>
            </a:r>
            <a:endParaRPr kumimoji="1" lang="ja-JP" altLang="en-US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9518D1DB-8340-F450-6676-B902CC40CB53}"/>
              </a:ext>
            </a:extLst>
          </p:cNvPr>
          <p:cNvSpPr txBox="1"/>
          <p:nvPr/>
        </p:nvSpPr>
        <p:spPr>
          <a:xfrm>
            <a:off x="3745703" y="6391983"/>
            <a:ext cx="1494770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登録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C61A2C27-8350-3C45-F23F-D0334066BA0F}"/>
              </a:ext>
            </a:extLst>
          </p:cNvPr>
          <p:cNvSpPr txBox="1"/>
          <p:nvPr/>
        </p:nvSpPr>
        <p:spPr>
          <a:xfrm>
            <a:off x="2167424" y="5746704"/>
            <a:ext cx="3928575" cy="3693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dirty="0"/>
              <a:t>http://</a:t>
            </a:r>
            <a:endParaRPr kumimoji="1" lang="ja-JP" altLang="en-US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F27509EF-7B6B-967D-BF17-C7CC3FEA5C3C}"/>
              </a:ext>
            </a:extLst>
          </p:cNvPr>
          <p:cNvSpPr txBox="1"/>
          <p:nvPr/>
        </p:nvSpPr>
        <p:spPr>
          <a:xfrm>
            <a:off x="589144" y="5746705"/>
            <a:ext cx="1494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dirty="0"/>
              <a:t>URL</a:t>
            </a:r>
            <a:endParaRPr kumimoji="1" lang="ja-JP" altLang="en-US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AE00D00C-C8E3-104D-45A2-E3606A8A6272}"/>
              </a:ext>
            </a:extLst>
          </p:cNvPr>
          <p:cNvSpPr txBox="1"/>
          <p:nvPr/>
        </p:nvSpPr>
        <p:spPr>
          <a:xfrm>
            <a:off x="2246336" y="1155949"/>
            <a:ext cx="1072367" cy="3693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2</a:t>
            </a:r>
            <a:endParaRPr kumimoji="1" lang="ja-JP" altLang="en-US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6488776A-D4B8-B1EE-D74D-F7BFFDDB5832}"/>
              </a:ext>
            </a:extLst>
          </p:cNvPr>
          <p:cNvSpPr txBox="1"/>
          <p:nvPr/>
        </p:nvSpPr>
        <p:spPr>
          <a:xfrm>
            <a:off x="589144" y="1149286"/>
            <a:ext cx="1494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ja-JP" altLang="en-US" dirty="0"/>
              <a:t>深度</a:t>
            </a:r>
            <a:endParaRPr kumimoji="1" lang="ja-JP" altLang="en-US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C352129-95DE-8B5B-F5FA-A8C9A17FF2FB}"/>
              </a:ext>
            </a:extLst>
          </p:cNvPr>
          <p:cNvSpPr txBox="1"/>
          <p:nvPr/>
        </p:nvSpPr>
        <p:spPr>
          <a:xfrm>
            <a:off x="589144" y="2326575"/>
            <a:ext cx="1494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dirty="0"/>
              <a:t>倍率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4E14E0EA-0DCD-6455-8F24-024BC642F107}"/>
              </a:ext>
            </a:extLst>
          </p:cNvPr>
          <p:cNvSpPr txBox="1"/>
          <p:nvPr/>
        </p:nvSpPr>
        <p:spPr>
          <a:xfrm>
            <a:off x="2246336" y="2335876"/>
            <a:ext cx="1072367" cy="3693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0.345</a:t>
            </a:r>
            <a:endParaRPr kumimoji="1" lang="ja-JP" altLang="en-US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23444145-ACAC-74B1-D92F-A65FEBBA2FBF}"/>
              </a:ext>
            </a:extLst>
          </p:cNvPr>
          <p:cNvSpPr txBox="1"/>
          <p:nvPr/>
        </p:nvSpPr>
        <p:spPr>
          <a:xfrm>
            <a:off x="3252525" y="1865963"/>
            <a:ext cx="65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mm</a:t>
            </a:r>
            <a:endParaRPr kumimoji="1" lang="ja-JP" altLang="en-US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3E932C3E-FCD7-D461-5662-EF84422367F1}"/>
              </a:ext>
            </a:extLst>
          </p:cNvPr>
          <p:cNvSpPr txBox="1"/>
          <p:nvPr/>
        </p:nvSpPr>
        <p:spPr>
          <a:xfrm>
            <a:off x="3252525" y="1177522"/>
            <a:ext cx="1494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mm</a:t>
            </a:r>
            <a:endParaRPr kumimoji="1" lang="ja-JP" altLang="en-US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4FD32603-76F3-6C62-1FE8-76B6E2997CD3}"/>
              </a:ext>
            </a:extLst>
          </p:cNvPr>
          <p:cNvSpPr txBox="1"/>
          <p:nvPr/>
        </p:nvSpPr>
        <p:spPr>
          <a:xfrm flipH="1">
            <a:off x="3252525" y="2335876"/>
            <a:ext cx="403895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倍</a:t>
            </a:r>
            <a:endParaRPr kumimoji="1" lang="ja-JP" altLang="en-US" dirty="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2C197E3B-D624-F5B0-D047-A5CCFD3A1D68}"/>
              </a:ext>
            </a:extLst>
          </p:cNvPr>
          <p:cNvSpPr txBox="1"/>
          <p:nvPr/>
        </p:nvSpPr>
        <p:spPr>
          <a:xfrm>
            <a:off x="3909025" y="1875264"/>
            <a:ext cx="1072367" cy="3693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2000</a:t>
            </a:r>
            <a:endParaRPr kumimoji="1" lang="ja-JP" altLang="en-US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25731543-6F80-0BFF-4B13-B48197E276DB}"/>
              </a:ext>
            </a:extLst>
          </p:cNvPr>
          <p:cNvSpPr txBox="1"/>
          <p:nvPr/>
        </p:nvSpPr>
        <p:spPr>
          <a:xfrm>
            <a:off x="3909025" y="2335876"/>
            <a:ext cx="1072367" cy="3693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0.345</a:t>
            </a:r>
            <a:endParaRPr kumimoji="1" lang="ja-JP" altLang="en-US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168521B3-3815-02D5-531D-70BB7B0EA54D}"/>
              </a:ext>
            </a:extLst>
          </p:cNvPr>
          <p:cNvSpPr txBox="1"/>
          <p:nvPr/>
        </p:nvSpPr>
        <p:spPr>
          <a:xfrm>
            <a:off x="4915214" y="1865963"/>
            <a:ext cx="65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mm</a:t>
            </a:r>
            <a:endParaRPr kumimoji="1" lang="ja-JP" altLang="en-US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14860AFE-5B26-B30E-EEBB-F5F827036515}"/>
              </a:ext>
            </a:extLst>
          </p:cNvPr>
          <p:cNvSpPr txBox="1"/>
          <p:nvPr/>
        </p:nvSpPr>
        <p:spPr>
          <a:xfrm flipH="1">
            <a:off x="4915214" y="2335876"/>
            <a:ext cx="403895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倍</a:t>
            </a:r>
            <a:endParaRPr kumimoji="1" lang="ja-JP" altLang="en-US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E20C888F-C5D8-147C-6870-5C7DBC2C68EC}"/>
              </a:ext>
            </a:extLst>
          </p:cNvPr>
          <p:cNvSpPr txBox="1"/>
          <p:nvPr/>
        </p:nvSpPr>
        <p:spPr>
          <a:xfrm>
            <a:off x="2422784" y="1499600"/>
            <a:ext cx="65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min</a:t>
            </a:r>
            <a:endParaRPr kumimoji="1" lang="ja-JP" altLang="en-US" dirty="0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C72DD6F9-F114-1AE1-0358-B5DA51DE9364}"/>
              </a:ext>
            </a:extLst>
          </p:cNvPr>
          <p:cNvSpPr txBox="1"/>
          <p:nvPr/>
        </p:nvSpPr>
        <p:spPr>
          <a:xfrm>
            <a:off x="4073576" y="1484360"/>
            <a:ext cx="65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max</a:t>
            </a:r>
            <a:endParaRPr kumimoji="1" lang="ja-JP" altLang="en-US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F2D06991-B93E-307E-8024-3B530283AA95}"/>
              </a:ext>
            </a:extLst>
          </p:cNvPr>
          <p:cNvSpPr txBox="1"/>
          <p:nvPr/>
        </p:nvSpPr>
        <p:spPr>
          <a:xfrm>
            <a:off x="2246336" y="3790123"/>
            <a:ext cx="1072367" cy="3693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dirty="0"/>
              <a:t>2/3</a:t>
            </a:r>
            <a:endParaRPr kumimoji="1" lang="ja-JP" altLang="en-US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DBDA2EBE-57D7-93B4-7003-A3A44D7BAD31}"/>
              </a:ext>
            </a:extLst>
          </p:cNvPr>
          <p:cNvSpPr txBox="1"/>
          <p:nvPr/>
        </p:nvSpPr>
        <p:spPr>
          <a:xfrm>
            <a:off x="200417" y="3783460"/>
            <a:ext cx="1883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ja-JP" altLang="en-US" dirty="0"/>
              <a:t>イメージサイズ</a:t>
            </a:r>
            <a:endParaRPr kumimoji="1" lang="ja-JP" altLang="en-US" dirty="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FBFAD117-6CE4-D72B-577E-A360E49A2D96}"/>
              </a:ext>
            </a:extLst>
          </p:cNvPr>
          <p:cNvSpPr txBox="1"/>
          <p:nvPr/>
        </p:nvSpPr>
        <p:spPr>
          <a:xfrm flipH="1">
            <a:off x="3252524" y="3779477"/>
            <a:ext cx="656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型</a:t>
            </a: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CDEEDC90-1D01-947B-8A18-C98A922FCD84}"/>
              </a:ext>
            </a:extLst>
          </p:cNvPr>
          <p:cNvSpPr txBox="1"/>
          <p:nvPr/>
        </p:nvSpPr>
        <p:spPr>
          <a:xfrm>
            <a:off x="5789114" y="2059930"/>
            <a:ext cx="1072367" cy="36933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dirty="0"/>
              <a:t>y = ax</a:t>
            </a:r>
            <a:endParaRPr kumimoji="1" lang="ja-JP" altLang="en-US" dirty="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816896DF-BBED-3AC6-C5E1-C89077EE8B35}"/>
              </a:ext>
            </a:extLst>
          </p:cNvPr>
          <p:cNvSpPr txBox="1"/>
          <p:nvPr/>
        </p:nvSpPr>
        <p:spPr>
          <a:xfrm>
            <a:off x="589144" y="2798527"/>
            <a:ext cx="1494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dirty="0"/>
              <a:t>焦点距離</a:t>
            </a: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45D24404-8219-CE47-1E61-ABE7C3FCAB7C}"/>
              </a:ext>
            </a:extLst>
          </p:cNvPr>
          <p:cNvSpPr txBox="1"/>
          <p:nvPr/>
        </p:nvSpPr>
        <p:spPr>
          <a:xfrm>
            <a:off x="2246336" y="2807828"/>
            <a:ext cx="1072367" cy="3693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0.345</a:t>
            </a:r>
            <a:endParaRPr kumimoji="1" lang="ja-JP" altLang="en-US" dirty="0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6DCA86FE-C626-5A0E-E041-561993EE930D}"/>
              </a:ext>
            </a:extLst>
          </p:cNvPr>
          <p:cNvSpPr txBox="1"/>
          <p:nvPr/>
        </p:nvSpPr>
        <p:spPr>
          <a:xfrm flipH="1">
            <a:off x="3252524" y="2807828"/>
            <a:ext cx="656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mm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78281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5EDEBBA-C012-622C-FB30-CC945717C5C8}"/>
              </a:ext>
            </a:extLst>
          </p:cNvPr>
          <p:cNvSpPr txBox="1"/>
          <p:nvPr/>
        </p:nvSpPr>
        <p:spPr>
          <a:xfrm>
            <a:off x="2217111" y="3033677"/>
            <a:ext cx="1494770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計算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D9EC0A0-FE11-7DFE-9AF6-6640A8A0D237}"/>
              </a:ext>
            </a:extLst>
          </p:cNvPr>
          <p:cNvSpPr txBox="1"/>
          <p:nvPr/>
        </p:nvSpPr>
        <p:spPr>
          <a:xfrm>
            <a:off x="2964496" y="3874607"/>
            <a:ext cx="541486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x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4115678-DF34-9F18-CACD-D62B437443D9}"/>
              </a:ext>
            </a:extLst>
          </p:cNvPr>
          <p:cNvSpPr txBox="1"/>
          <p:nvPr/>
        </p:nvSpPr>
        <p:spPr>
          <a:xfrm>
            <a:off x="3444656" y="3883909"/>
            <a:ext cx="1072367" cy="3693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1000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38ABFD7-A21B-9910-D275-C45DEDF1D345}"/>
              </a:ext>
            </a:extLst>
          </p:cNvPr>
          <p:cNvSpPr txBox="1"/>
          <p:nvPr/>
        </p:nvSpPr>
        <p:spPr>
          <a:xfrm>
            <a:off x="1552114" y="3883909"/>
            <a:ext cx="1072367" cy="3693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2000</a:t>
            </a:r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10A15FB7-755E-8C5E-215C-F7B82E01E882}"/>
              </a:ext>
            </a:extLst>
          </p:cNvPr>
          <p:cNvSpPr txBox="1"/>
          <p:nvPr/>
        </p:nvSpPr>
        <p:spPr>
          <a:xfrm>
            <a:off x="-105078" y="3877246"/>
            <a:ext cx="1494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dirty="0"/>
              <a:t>視野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4F14892-3DCC-FCE6-EB4A-7A8413A4D125}"/>
              </a:ext>
            </a:extLst>
          </p:cNvPr>
          <p:cNvSpPr txBox="1"/>
          <p:nvPr/>
        </p:nvSpPr>
        <p:spPr>
          <a:xfrm>
            <a:off x="2964496" y="4362171"/>
            <a:ext cx="541486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x</a:t>
            </a:r>
            <a:endParaRPr kumimoji="1" lang="ja-JP" altLang="en-US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BD33C39D-E796-67CD-01FD-47EEAD4A4986}"/>
              </a:ext>
            </a:extLst>
          </p:cNvPr>
          <p:cNvSpPr txBox="1"/>
          <p:nvPr/>
        </p:nvSpPr>
        <p:spPr>
          <a:xfrm>
            <a:off x="3444656" y="4371473"/>
            <a:ext cx="1072367" cy="3693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1000</a:t>
            </a:r>
            <a:endParaRPr kumimoji="1" lang="ja-JP" altLang="en-US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BB4D146C-005A-DE65-7C31-F69820B9193C}"/>
              </a:ext>
            </a:extLst>
          </p:cNvPr>
          <p:cNvSpPr txBox="1"/>
          <p:nvPr/>
        </p:nvSpPr>
        <p:spPr>
          <a:xfrm>
            <a:off x="1552114" y="4371473"/>
            <a:ext cx="1072367" cy="3693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2000</a:t>
            </a:r>
            <a:endParaRPr kumimoji="1" lang="ja-JP" altLang="en-US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563336AE-4692-11AE-D7C6-4051898E8398}"/>
              </a:ext>
            </a:extLst>
          </p:cNvPr>
          <p:cNvSpPr txBox="1"/>
          <p:nvPr/>
        </p:nvSpPr>
        <p:spPr>
          <a:xfrm>
            <a:off x="-105078" y="4364810"/>
            <a:ext cx="1494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dirty="0"/>
              <a:t>分解能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3D854835-5D71-953A-7CD1-E037E82642F7}"/>
              </a:ext>
            </a:extLst>
          </p:cNvPr>
          <p:cNvSpPr txBox="1"/>
          <p:nvPr/>
        </p:nvSpPr>
        <p:spPr>
          <a:xfrm>
            <a:off x="130279" y="47267"/>
            <a:ext cx="2004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直接入力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06B7FC41-6D77-E6DD-14ED-F7A9C87E28DB}"/>
              </a:ext>
            </a:extLst>
          </p:cNvPr>
          <p:cNvSpPr txBox="1"/>
          <p:nvPr/>
        </p:nvSpPr>
        <p:spPr>
          <a:xfrm>
            <a:off x="3578969" y="674890"/>
            <a:ext cx="541486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x</a:t>
            </a:r>
            <a:endParaRPr kumimoji="1" lang="ja-JP" altLang="en-US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C23997CD-691B-130A-351D-3E175518C748}"/>
              </a:ext>
            </a:extLst>
          </p:cNvPr>
          <p:cNvSpPr txBox="1"/>
          <p:nvPr/>
        </p:nvSpPr>
        <p:spPr>
          <a:xfrm>
            <a:off x="4059129" y="684192"/>
            <a:ext cx="1072367" cy="3693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1000</a:t>
            </a:r>
            <a:endParaRPr kumimoji="1" lang="ja-JP" altLang="en-US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7AA1B943-9E07-A469-BA2B-880CC9F57E2C}"/>
              </a:ext>
            </a:extLst>
          </p:cNvPr>
          <p:cNvSpPr txBox="1"/>
          <p:nvPr/>
        </p:nvSpPr>
        <p:spPr>
          <a:xfrm>
            <a:off x="2166587" y="684192"/>
            <a:ext cx="1072367" cy="3693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2000</a:t>
            </a:r>
            <a:endParaRPr kumimoji="1" lang="ja-JP" altLang="en-US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E9E7350E-99CD-EB18-3F75-C8016B4DADB9}"/>
              </a:ext>
            </a:extLst>
          </p:cNvPr>
          <p:cNvSpPr txBox="1"/>
          <p:nvPr/>
        </p:nvSpPr>
        <p:spPr>
          <a:xfrm>
            <a:off x="0" y="677529"/>
            <a:ext cx="2004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dirty="0"/>
              <a:t>カメラ</a:t>
            </a:r>
            <a:r>
              <a:rPr kumimoji="1" lang="en-US" altLang="ja-JP" dirty="0"/>
              <a:t>Pix  size</a:t>
            </a:r>
            <a:endParaRPr kumimoji="1" lang="ja-JP" altLang="en-US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E46F83E2-C48C-7B67-2729-5FFAE8E33E34}"/>
              </a:ext>
            </a:extLst>
          </p:cNvPr>
          <p:cNvSpPr txBox="1"/>
          <p:nvPr/>
        </p:nvSpPr>
        <p:spPr>
          <a:xfrm>
            <a:off x="511693" y="1988448"/>
            <a:ext cx="1494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dirty="0"/>
              <a:t>レンズ倍率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92B09E90-50F0-9569-6C19-8AAC0D711EFB}"/>
              </a:ext>
            </a:extLst>
          </p:cNvPr>
          <p:cNvSpPr txBox="1"/>
          <p:nvPr/>
        </p:nvSpPr>
        <p:spPr>
          <a:xfrm>
            <a:off x="2168885" y="1997749"/>
            <a:ext cx="1072367" cy="3693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0.345</a:t>
            </a:r>
            <a:endParaRPr kumimoji="1" lang="ja-JP" altLang="en-US" dirty="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DCF97A89-F9FD-FF58-69FD-FB568B78B360}"/>
              </a:ext>
            </a:extLst>
          </p:cNvPr>
          <p:cNvSpPr txBox="1"/>
          <p:nvPr/>
        </p:nvSpPr>
        <p:spPr>
          <a:xfrm flipH="1">
            <a:off x="3175074" y="1997749"/>
            <a:ext cx="403895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倍</a:t>
            </a:r>
            <a:endParaRPr kumimoji="1" lang="ja-JP" altLang="en-US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7911F538-053A-AA6B-3346-BDC50E78FAF9}"/>
              </a:ext>
            </a:extLst>
          </p:cNvPr>
          <p:cNvSpPr txBox="1"/>
          <p:nvPr/>
        </p:nvSpPr>
        <p:spPr>
          <a:xfrm>
            <a:off x="3578969" y="1301782"/>
            <a:ext cx="541486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x</a:t>
            </a:r>
            <a:endParaRPr kumimoji="1" lang="ja-JP" altLang="en-US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1DDD8DD9-9AD8-90E4-2ED8-09684228B553}"/>
              </a:ext>
            </a:extLst>
          </p:cNvPr>
          <p:cNvSpPr txBox="1"/>
          <p:nvPr/>
        </p:nvSpPr>
        <p:spPr>
          <a:xfrm>
            <a:off x="4059129" y="1311084"/>
            <a:ext cx="1072367" cy="3693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1000</a:t>
            </a:r>
            <a:endParaRPr kumimoji="1" lang="ja-JP" altLang="en-US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C7ACD59F-3662-9D4A-E8C9-77E1E5F6F577}"/>
              </a:ext>
            </a:extLst>
          </p:cNvPr>
          <p:cNvSpPr txBox="1"/>
          <p:nvPr/>
        </p:nvSpPr>
        <p:spPr>
          <a:xfrm>
            <a:off x="2166587" y="1311084"/>
            <a:ext cx="1072367" cy="3693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2000</a:t>
            </a:r>
            <a:endParaRPr kumimoji="1" lang="ja-JP" altLang="en-US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80D2135E-8174-3D8B-63C5-490ADC63D6B8}"/>
              </a:ext>
            </a:extLst>
          </p:cNvPr>
          <p:cNvSpPr txBox="1"/>
          <p:nvPr/>
        </p:nvSpPr>
        <p:spPr>
          <a:xfrm>
            <a:off x="-308482" y="1304421"/>
            <a:ext cx="2312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dirty="0"/>
              <a:t>カメラ</a:t>
            </a:r>
            <a:r>
              <a:rPr kumimoji="1" lang="en-US" altLang="ja-JP" dirty="0"/>
              <a:t>CMOS size</a:t>
            </a:r>
            <a:endParaRPr kumimoji="1" lang="ja-JP" altLang="en-US" dirty="0"/>
          </a:p>
          <a:p>
            <a:pPr algn="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134126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4899</TotalTime>
  <Words>217</Words>
  <Application>Microsoft Office PowerPoint</Application>
  <PresentationFormat>ワイド画面</PresentationFormat>
  <Paragraphs>139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9" baseType="lpstr">
      <vt:lpstr>メイリオ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yoshitaka miyake</dc:creator>
  <cp:lastModifiedBy>yoshitaka miyake</cp:lastModifiedBy>
  <cp:revision>38</cp:revision>
  <dcterms:created xsi:type="dcterms:W3CDTF">2023-01-16T11:54:36Z</dcterms:created>
  <dcterms:modified xsi:type="dcterms:W3CDTF">2023-01-23T13:05:11Z</dcterms:modified>
</cp:coreProperties>
</file>