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Ubuntu"/>
      <p:regular r:id="rId10"/>
      <p:bold r:id="rId11"/>
      <p:italic r:id="rId12"/>
      <p:boldItalic r:id="rId13"/>
    </p:embeddedFon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font" Target="fonts/Ubuntu-bold.fntdata"/><Relationship Id="rId22" Type="http://schemas.openxmlformats.org/officeDocument/2006/relationships/font" Target="fonts/Oswald-regular.fntdata"/><Relationship Id="rId10" Type="http://schemas.openxmlformats.org/officeDocument/2006/relationships/font" Target="fonts/Ubuntu-regular.fntdata"/><Relationship Id="rId21" Type="http://schemas.openxmlformats.org/officeDocument/2006/relationships/font" Target="fonts/Lato-boldItalic.fntdata"/><Relationship Id="rId13" Type="http://schemas.openxmlformats.org/officeDocument/2006/relationships/font" Target="fonts/Ubuntu-boldItalic.fntdata"/><Relationship Id="rId12" Type="http://schemas.openxmlformats.org/officeDocument/2006/relationships/font" Target="fonts/Ubuntu-italic.fntdata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b7a87e9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b7a87e9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0275" y="530875"/>
            <a:ext cx="6331500" cy="27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000">
                <a:latin typeface="Oswald"/>
                <a:ea typeface="Oswald"/>
                <a:cs typeface="Oswald"/>
                <a:sym typeface="Oswald"/>
              </a:rPr>
              <a:t>VISUALIZING</a:t>
            </a:r>
            <a:endParaRPr b="0" sz="6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000">
                <a:latin typeface="Oswald"/>
                <a:ea typeface="Oswald"/>
                <a:cs typeface="Oswald"/>
                <a:sym typeface="Oswald"/>
              </a:rPr>
              <a:t>BOSTON</a:t>
            </a:r>
            <a:endParaRPr b="0" sz="6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000">
                <a:latin typeface="Oswald"/>
                <a:ea typeface="Oswald"/>
                <a:cs typeface="Oswald"/>
                <a:sym typeface="Oswald"/>
              </a:rPr>
              <a:t>CRIME</a:t>
            </a:r>
            <a:endParaRPr b="0" sz="6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733425"/>
            <a:ext cx="6331500" cy="9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Aida El Kouri,  Mercy Barigala, Ishita Thumati, Vasco Madrid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390275" y="3341825"/>
            <a:ext cx="4419000" cy="6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567 final project </a:t>
            </a:r>
            <a:endParaRPr sz="1400">
              <a:solidFill>
                <a:srgbClr val="CCCCCC"/>
              </a:solidFill>
            </a:endParaRPr>
          </a:p>
        </p:txBody>
      </p:sp>
      <p:sp>
        <p:nvSpPr>
          <p:cNvPr id="75" name="Google Shape;75;p13"/>
          <p:cNvSpPr txBox="1"/>
          <p:nvPr>
            <p:ph type="ctrTitle"/>
          </p:nvPr>
        </p:nvSpPr>
        <p:spPr>
          <a:xfrm>
            <a:off x="6126900" y="863775"/>
            <a:ext cx="14418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1525" y="2373024"/>
            <a:ext cx="2380262" cy="16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625" y="1292900"/>
            <a:ext cx="2085475" cy="189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0" y="261575"/>
            <a:ext cx="5798100" cy="73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idx="4294967295" type="title"/>
          </p:nvPr>
        </p:nvSpPr>
        <p:spPr>
          <a:xfrm>
            <a:off x="348750" y="2428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3600">
                <a:solidFill>
                  <a:srgbClr val="A61C00"/>
                </a:solidFill>
                <a:latin typeface="Oswald"/>
                <a:ea typeface="Oswald"/>
                <a:cs typeface="Oswald"/>
                <a:sym typeface="Oswald"/>
              </a:rPr>
              <a:t>The Data</a:t>
            </a:r>
            <a:endParaRPr b="0" sz="2400">
              <a:solidFill>
                <a:srgbClr val="A61C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4"/>
          <p:cNvSpPr txBox="1"/>
          <p:nvPr>
            <p:ph idx="4294967295" type="title"/>
          </p:nvPr>
        </p:nvSpPr>
        <p:spPr>
          <a:xfrm>
            <a:off x="243525" y="1217125"/>
            <a:ext cx="82914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crime.csv</a:t>
            </a:r>
            <a:r>
              <a:rPr b="0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- 327821 geocoded arrest records including offence description and time of arrest.</a:t>
            </a:r>
            <a:endParaRPr b="0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911-daily-dispatch.csv</a:t>
            </a:r>
            <a:r>
              <a:rPr b="0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daily number of calls to BPD, BFD, and EMS</a:t>
            </a:r>
            <a:endParaRPr b="0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Datasets found on </a:t>
            </a: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https://data.boston.gov/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Methodology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Using Tableau to combine the datasets to create a rich infographic that could bring out new trends in arrest and crime records.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A61C0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A61C00"/>
                </a:solidFill>
                <a:latin typeface="Raleway"/>
                <a:ea typeface="Raleway"/>
                <a:cs typeface="Raleway"/>
                <a:sym typeface="Raleway"/>
              </a:rPr>
              <a:t>Highlighting temporal aspect</a:t>
            </a:r>
            <a:r>
              <a:rPr lang="en" sz="1200">
                <a:solidFill>
                  <a:srgbClr val="A61C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rgbClr val="A61C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A61C0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A61C00"/>
                </a:solidFill>
                <a:latin typeface="Raleway"/>
                <a:ea typeface="Raleway"/>
                <a:cs typeface="Raleway"/>
                <a:sym typeface="Raleway"/>
              </a:rPr>
              <a:t>Using location to geotag and apply k-means clustering</a:t>
            </a:r>
            <a:endParaRPr sz="1200">
              <a:solidFill>
                <a:srgbClr val="A61C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A61C0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A61C00"/>
                </a:solidFill>
                <a:latin typeface="Raleway"/>
                <a:ea typeface="Raleway"/>
                <a:cs typeface="Raleway"/>
                <a:sym typeface="Raleway"/>
              </a:rPr>
              <a:t>Attractive &amp; simple</a:t>
            </a:r>
            <a:endParaRPr sz="1200">
              <a:solidFill>
                <a:srgbClr val="A61C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0" y="261575"/>
            <a:ext cx="5798100" cy="73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idx="4294967295" type="title"/>
          </p:nvPr>
        </p:nvSpPr>
        <p:spPr>
          <a:xfrm>
            <a:off x="348750" y="2428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3600">
                <a:solidFill>
                  <a:srgbClr val="A61C00"/>
                </a:solidFill>
                <a:latin typeface="Oswald"/>
                <a:ea typeface="Oswald"/>
                <a:cs typeface="Oswald"/>
                <a:sym typeface="Oswald"/>
              </a:rPr>
              <a:t>Insights Gained</a:t>
            </a:r>
            <a:endParaRPr b="0" sz="2400">
              <a:solidFill>
                <a:srgbClr val="A61C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16"/>
          <p:cNvSpPr txBox="1"/>
          <p:nvPr>
            <p:ph idx="4294967295" type="title"/>
          </p:nvPr>
        </p:nvSpPr>
        <p:spPr>
          <a:xfrm>
            <a:off x="237700" y="1164525"/>
            <a:ext cx="82914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Char char="●"/>
            </a:pPr>
            <a:r>
              <a:rPr b="0" lang="en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Peak crime hours during later midday. </a:t>
            </a:r>
            <a:endParaRPr b="0" sz="18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Char char="●"/>
            </a:pPr>
            <a:r>
              <a:rPr b="0" lang="en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Impact of income level on type of crime.</a:t>
            </a:r>
            <a:endParaRPr b="0" sz="18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Char char="●"/>
            </a:pPr>
            <a:r>
              <a:rPr b="0" lang="en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Integration with more quality of life datasets.</a:t>
            </a:r>
            <a:endParaRPr b="0" sz="18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Char char="●"/>
            </a:pPr>
            <a:r>
              <a:rPr b="0" lang="en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Visualizing of change of crimes and movement of crimes over time.</a:t>
            </a:r>
            <a:endParaRPr b="0" sz="18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0" y="2512300"/>
            <a:ext cx="5798100" cy="73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idx="4294967295" type="title"/>
          </p:nvPr>
        </p:nvSpPr>
        <p:spPr>
          <a:xfrm>
            <a:off x="348750" y="25123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3600">
                <a:solidFill>
                  <a:srgbClr val="A61C00"/>
                </a:solidFill>
                <a:latin typeface="Oswald"/>
                <a:ea typeface="Oswald"/>
                <a:cs typeface="Oswald"/>
                <a:sym typeface="Oswald"/>
              </a:rPr>
              <a:t>Future Work</a:t>
            </a:r>
            <a:endParaRPr b="0" sz="2400">
              <a:solidFill>
                <a:srgbClr val="A61C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